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6.xml" ContentType="application/vnd.openxmlformats-officedocument.presentationml.notesSlide+xml"/>
  <Override PartName="/ppt/notesSlides/notesSlide70.xml" ContentType="application/vnd.openxmlformats-officedocument.presentationml.notesSlide+xml"/>
  <Override PartName="/ppt/notesSlides/notesSlide8.xml" ContentType="application/vnd.openxmlformats-officedocument.presentationml.notesSlid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notesSlides/notesSlide29.xml" ContentType="application/vnd.openxmlformats-officedocument.presentationml.notesSlide+xml"/>
  <Override PartName="/ppt/notesSlides/notesSlide69.xml" ContentType="application/vnd.openxmlformats-officedocument.presentationml.notesSlide+xml"/>
  <Override PartName="/ppt/notesSlides/notesSlide12.xml" ContentType="application/vnd.openxmlformats-officedocument.presentationml.notesSlide+xml"/>
  <Override PartName="/ppt/notesSlides/notesSlide28.xml" ContentType="application/vnd.openxmlformats-officedocument.presentationml.notesSlide+xml"/>
  <Override PartName="/ppt/notesSlides/notesSlide20.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5.xml" ContentType="application/vnd.openxmlformats-officedocument.presentationml.notesSlide+xml"/>
  <Override PartName="/ppt/notesSlides/notesSlide52.xml" ContentType="application/vnd.openxmlformats-officedocument.presentationml.notesSlide+xml"/>
  <Override PartName="/ppt/notesSlides/notesSlide55.xml" ContentType="application/vnd.openxmlformats-officedocument.presentationml.notesSlide+xml"/>
  <Override PartName="/ppt/notesSlides/notesSlide57.xml" ContentType="application/vnd.openxmlformats-officedocument.presentationml.notesSlide+xml"/>
  <Override PartName="/ppt/notesSlides/notesSlide59.xml" ContentType="application/vnd.openxmlformats-officedocument.presentationml.notesSlide+xml"/>
  <Override PartName="/ppt/notesSlides/notesSlide68.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_rels/notesSlide6.xml.rels" ContentType="application/vnd.openxmlformats-package.relationships+xml"/>
  <Override PartName="/ppt/notesSlides/_rels/notesSlide29.xml.rels" ContentType="application/vnd.openxmlformats-package.relationships+xml"/>
  <Override PartName="/ppt/notesSlides/_rels/notesSlide21.xml.rels" ContentType="application/vnd.openxmlformats-package.relationships+xml"/>
  <Override PartName="/ppt/notesSlides/_rels/notesSlide16.xml.rels" ContentType="application/vnd.openxmlformats-package.relationships+xml"/>
  <Override PartName="/ppt/notesSlides/_rels/notesSlide70.xml.rels" ContentType="application/vnd.openxmlformats-package.relationships+xml"/>
  <Override PartName="/ppt/notesSlides/_rels/notesSlide8.xml.rels" ContentType="application/vnd.openxmlformats-package.relationships+xml"/>
  <Override PartName="/ppt/notesSlides/_rels/notesSlide69.xml.rels" ContentType="application/vnd.openxmlformats-package.relationships+xml"/>
  <Override PartName="/ppt/notesSlides/_rels/notesSlide12.xml.rels" ContentType="application/vnd.openxmlformats-package.relationships+xml"/>
  <Override PartName="/ppt/notesSlides/_rels/notesSlide28.xml.rels" ContentType="application/vnd.openxmlformats-package.relationships+xml"/>
  <Override PartName="/ppt/notesSlides/_rels/notesSlide20.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_rels/notesSlide45.xml.rels" ContentType="application/vnd.openxmlformats-package.relationships+xml"/>
  <Override PartName="/ppt/notesSlides/_rels/notesSlide52.xml.rels" ContentType="application/vnd.openxmlformats-package.relationships+xml"/>
  <Override PartName="/ppt/notesSlides/_rels/notesSlide55.xml.rels" ContentType="application/vnd.openxmlformats-package.relationships+xml"/>
  <Override PartName="/ppt/notesSlides/_rels/notesSlide57.xml.rels" ContentType="application/vnd.openxmlformats-package.relationships+xml"/>
  <Override PartName="/ppt/notesSlides/_rels/notesSlide59.xml.rels" ContentType="application/vnd.openxmlformats-package.relationships+xml"/>
  <Override PartName="/ppt/notesSlides/_rels/notesSlide68.xml.rels" ContentType="application/vnd.openxmlformats-package.relationships+xml"/>
  <Override PartName="/ppt/notesSlides/_rels/notesSlide71.xml.rels" ContentType="application/vnd.openxmlformats-package.relationships+xml"/>
  <Override PartName="/ppt/notesSlides/_rels/notesSlide72.xml.rels" ContentType="application/vnd.openxmlformats-package.relationships+xml"/>
  <Override PartName="/ppt/notesSlides/_rels/notesSlide73.xml.rels" ContentType="application/vnd.openxmlformats-package.relationships+xml"/>
  <Override PartName="/ppt/media/image57.png" ContentType="image/png"/>
  <Override PartName="/ppt/media/image28.jpeg" ContentType="image/jpeg"/>
  <Override PartName="/ppt/media/image117.jpeg" ContentType="image/jpeg"/>
  <Override PartName="/ppt/media/image1.png" ContentType="image/png"/>
  <Override PartName="/ppt/media/image2.png" ContentType="image/png"/>
  <Override PartName="/ppt/media/image58.png" ContentType="image/png"/>
  <Override PartName="/ppt/media/image25.jpeg" ContentType="image/jpeg"/>
  <Override PartName="/ppt/media/image114.jpeg" ContentType="image/jpeg"/>
  <Override PartName="/ppt/media/image8.tif" ContentType="image/tiff"/>
  <Override PartName="/ppt/media/image3.png" ContentType="image/png"/>
  <Override PartName="/ppt/media/image106.jpeg" ContentType="image/jpeg"/>
  <Override PartName="/ppt/media/image17.jpeg" ContentType="image/jpeg"/>
  <Override PartName="/ppt/media/image59.png" ContentType="image/png"/>
  <Override PartName="/ppt/media/image70.png" ContentType="image/png"/>
  <Override PartName="/ppt/media/image4.png" ContentType="image/png"/>
  <Override PartName="/ppt/media/image71.png" ContentType="image/png"/>
  <Override PartName="/ppt/media/image5.png" ContentType="image/png"/>
  <Override PartName="/ppt/media/image73.png" ContentType="image/png"/>
  <Override PartName="/ppt/media/image7.png" ContentType="image/png"/>
  <Override PartName="/ppt/media/image151.jpeg" ContentType="image/jpeg"/>
  <Override PartName="/ppt/media/image62.jpeg" ContentType="image/jpeg"/>
  <Override PartName="/ppt/media/image6.wmf" ContentType="image/x-wmf"/>
  <Override PartName="/ppt/media/image60.png" ContentType="image/png"/>
  <Override PartName="/ppt/media/image75.png" ContentType="image/png"/>
  <Override PartName="/ppt/media/image9.png" ContentType="image/png"/>
  <Override PartName="/ppt/media/image10.png" ContentType="image/png"/>
  <Override PartName="/ppt/media/image118.jpeg" ContentType="image/jpeg"/>
  <Override PartName="/ppt/media/image29.jpeg" ContentType="image/jpeg"/>
  <Override PartName="/ppt/media/image11.png" ContentType="image/png"/>
  <Override PartName="/ppt/media/image88.wmf" ContentType="image/x-wmf"/>
  <Override PartName="/ppt/media/image12.jpeg" ContentType="image/jpeg"/>
  <Override PartName="/ppt/media/image13.png" ContentType="image/png"/>
  <Override PartName="/ppt/media/image135.jpeg" ContentType="image/jpeg"/>
  <Override PartName="/ppt/media/image46.jpeg" ContentType="image/jpeg"/>
  <Override PartName="/ppt/media/image14.png" ContentType="image/png"/>
  <Override PartName="/ppt/media/image104.jpeg" ContentType="image/jpeg"/>
  <Override PartName="/ppt/media/image15.jpeg" ContentType="image/jpeg"/>
  <Override PartName="/ppt/media/image16.png" ContentType="image/png"/>
  <Override PartName="/ppt/media/image63.jpeg" ContentType="image/jpeg"/>
  <Override PartName="/ppt/media/image107.jpeg" ContentType="image/jpeg"/>
  <Override PartName="/ppt/media/image18.jpeg" ContentType="image/jpeg"/>
  <Override PartName="/ppt/media/image19.png" ContentType="image/png"/>
  <Override PartName="/ppt/media/image20.png" ContentType="image/png"/>
  <Override PartName="/ppt/media/image40.jpeg" ContentType="image/jpeg"/>
  <Override PartName="/ppt/media/image21.png" ContentType="image/png"/>
  <Override PartName="/ppt/media/image22.png" ContentType="image/png"/>
  <Override PartName="/ppt/media/image23.png" ContentType="image/png"/>
  <Override PartName="/ppt/media/image136.jpeg" ContentType="image/jpeg"/>
  <Override PartName="/ppt/media/image47.jpeg" ContentType="image/jpeg"/>
  <Override PartName="/ppt/media/image24.jpeg" ContentType="image/jpeg"/>
  <Override PartName="/ppt/media/image115.jpeg" ContentType="image/jpeg"/>
  <Override PartName="/ppt/media/image26.jpeg" ContentType="image/jpeg"/>
  <Override PartName="/ppt/media/image116.jpeg" ContentType="image/jpeg"/>
  <Override PartName="/ppt/media/image27.jpeg" ContentType="image/jpeg"/>
  <Override PartName="/ppt/media/image30.png" ContentType="image/png"/>
  <Override PartName="/ppt/media/image31.png" ContentType="image/png"/>
  <Override PartName="/ppt/media/image32.png" ContentType="image/png"/>
  <Override PartName="/ppt/media/image33.png" ContentType="image/png"/>
  <Override PartName="/ppt/media/image137.jpeg" ContentType="image/jpeg"/>
  <Override PartName="/ppt/media/image48.jpeg" ContentType="image/jpeg"/>
  <Override PartName="/ppt/media/image34.png" ContentType="image/png"/>
  <Override PartName="/ppt/media/image124.jpeg" ContentType="image/jpeg"/>
  <Override PartName="/ppt/media/image35.jpeg" ContentType="image/jpeg"/>
  <Override PartName="/ppt/media/image36.jpeg" ContentType="image/jpeg"/>
  <Override PartName="/ppt/media/image125.jpeg" ContentType="image/jpeg"/>
  <Override PartName="/ppt/media/image37.jpeg" ContentType="image/jpeg"/>
  <Override PartName="/ppt/media/image126.jpeg" ContentType="image/jpeg"/>
  <Override PartName="/ppt/media/image45.png" ContentType="image/png"/>
  <Override PartName="/ppt/media/image38.jpeg" ContentType="image/jpeg"/>
  <Override PartName="/ppt/media/image127.jpeg" ContentType="image/jpeg"/>
  <Override PartName="/ppt/media/image55.png" ContentType="image/png"/>
  <Override PartName="/ppt/media/image39.jpeg" ContentType="image/jpeg"/>
  <Override PartName="/ppt/media/image128.jpeg" ContentType="image/jpeg"/>
  <Override PartName="/ppt/media/image41.png" ContentType="image/png"/>
  <Override PartName="/ppt/media/image42.png" ContentType="image/png"/>
  <Override PartName="/ppt/media/image49.jpeg" ContentType="image/jpeg"/>
  <Override PartName="/ppt/media/image43.png" ContentType="image/png"/>
  <Override PartName="/ppt/media/image44.png" ContentType="image/png"/>
  <Override PartName="/ppt/media/image50.jpeg" ContentType="image/jpeg"/>
  <Override PartName="/ppt/media/image51.png" ContentType="image/png"/>
  <Override PartName="/ppt/media/image52.png" ContentType="image/png"/>
  <Override PartName="/ppt/media/image53.png" ContentType="image/png"/>
  <Override PartName="/ppt/media/image54.png" ContentType="image/png"/>
  <Override PartName="/ppt/media/image56.png" ContentType="image/png"/>
  <Override PartName="/ppt/media/image61.png" ContentType="image/png"/>
  <Override PartName="/ppt/media/image64.jpeg" ContentType="image/jpeg"/>
  <Override PartName="/ppt/media/image153.jpeg" ContentType="image/jpe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2.png" ContentType="image/png"/>
  <Override PartName="/ppt/media/image84.wmf" ContentType="image/x-wmf"/>
  <Override PartName="/ppt/media/image74.png" ContentType="image/png"/>
  <Override PartName="/ppt/media/image76.jpeg" ContentType="image/jpeg"/>
  <Override PartName="/ppt/media/image165.jpeg" ContentType="image/jpeg"/>
  <Override PartName="/ppt/media/image77.png" ContentType="image/png"/>
  <Override PartName="/ppt/media/image78.jpeg" ContentType="image/jpe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5.png" ContentType="image/png"/>
  <Override PartName="/ppt/media/image86.png" ContentType="image/png"/>
  <Override PartName="/ppt/media/image102.jpeg" ContentType="image/jpeg"/>
  <Override PartName="/ppt/media/image87.png" ContentType="image/png"/>
  <Override PartName="/ppt/media/image89.png" ContentType="image/png"/>
  <Override PartName="/ppt/media/image161.png" ContentType="image/png"/>
  <Override PartName="/ppt/media/image176.jpeg" ContentType="image/jpeg"/>
  <Override PartName="/ppt/media/image90.png" ContentType="image/png"/>
  <Override PartName="/ppt/media/image91.jpeg" ContentType="image/jpe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103.jpeg" ContentType="image/jpeg"/>
  <Override PartName="/ppt/media/image180.wmf" ContentType="image/x-wmf"/>
  <Override PartName="/ppt/media/image97.png" ContentType="image/png"/>
  <Override PartName="/ppt/media/image98.png" ContentType="image/png"/>
  <Override PartName="/ppt/media/image170.png" ContentType="image/png"/>
  <Override PartName="/ppt/media/image99.png" ContentType="image/png"/>
  <Override PartName="/ppt/media/image171.png" ContentType="image/png"/>
  <Override PartName="/ppt/media/image100.png" ContentType="image/png"/>
  <Override PartName="/ppt/media/image101.png" ContentType="image/png"/>
  <Override PartName="/ppt/media/image113.wmf" ContentType="image/x-wmf"/>
  <Override PartName="/ppt/media/image105.jpeg" ContentType="image/jpeg"/>
  <Override PartName="/ppt/media/image108.jpeg" ContentType="image/jpeg"/>
  <Override PartName="/ppt/media/image109.jpeg" ContentType="image/jpeg"/>
  <Override PartName="/ppt/media/image110.jpeg" ContentType="image/jpeg"/>
  <Override PartName="/ppt/media/image111.jpeg" ContentType="image/jpeg"/>
  <Override PartName="/ppt/media/image112.jpeg" ContentType="image/jpeg"/>
  <Override PartName="/ppt/media/image119.jpeg" ContentType="image/jpeg"/>
  <Override PartName="/ppt/media/image120.jpeg" ContentType="image/jpeg"/>
  <Override PartName="/ppt/media/image121.jpeg" ContentType="image/jpeg"/>
  <Override PartName="/ppt/media/image122.jpeg" ContentType="image/jpeg"/>
  <Override PartName="/ppt/media/image123.jpeg" ContentType="image/jpeg"/>
  <Override PartName="/ppt/media/image129.wmf" ContentType="image/x-wmf"/>
  <Override PartName="/ppt/media/image130.jpeg" ContentType="image/jpeg"/>
  <Override PartName="/ppt/media/image131.jpeg" ContentType="image/jpeg"/>
  <Override PartName="/ppt/media/image132.jpeg" ContentType="image/jpeg"/>
  <Override PartName="/ppt/media/image169.png" ContentType="image/png"/>
  <Override PartName="/ppt/media/image133.jpeg" ContentType="image/jpeg"/>
  <Override PartName="/ppt/media/image134.jpeg" ContentType="image/jpeg"/>
  <Override PartName="/ppt/media/image138.wmf" ContentType="image/x-wmf"/>
  <Override PartName="/ppt/media/image139.jpeg" ContentType="image/jpe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jpeg" ContentType="image/jpeg"/>
  <Override PartName="/ppt/media/image148.jpeg" ContentType="image/jpeg"/>
  <Override PartName="/ppt/media/image149.jpeg" ContentType="image/jpeg"/>
  <Override PartName="/ppt/media/image150.jpeg" ContentType="image/jpeg"/>
  <Override PartName="/ppt/media/image152.png" ContentType="image/png"/>
  <Override PartName="/ppt/media/image154.gif" ContentType="image/gif"/>
  <Override PartName="/ppt/media/image155.jpeg" ContentType="image/jpeg"/>
  <Override PartName="/ppt/media/image156.png" ContentType="image/png"/>
  <Override PartName="/ppt/media/image157.png" ContentType="image/png"/>
  <Override PartName="/ppt/media/image158.png" ContentType="image/png"/>
  <Override PartName="/ppt/media/image159.jpeg" ContentType="image/jpeg"/>
  <Override PartName="/ppt/media/image160.png" ContentType="image/png"/>
  <Override PartName="/ppt/media/image162.png" ContentType="image/png"/>
  <Override PartName="/ppt/media/image163.png" ContentType="image/png"/>
  <Override PartName="/ppt/media/image164.png" ContentType="image/png"/>
  <Override PartName="/ppt/media/image166.wmf" ContentType="image/x-wmf"/>
  <Override PartName="/ppt/media/image167.png" ContentType="image/png"/>
  <Override PartName="/ppt/media/image168.png" ContentType="image/png"/>
  <Override PartName="/ppt/media/image172.png" ContentType="image/png"/>
  <Override PartName="/ppt/media/image173.png" ContentType="image/png"/>
  <Override PartName="/ppt/media/image174.png" ContentType="image/png"/>
  <Override PartName="/ppt/media/image175.png" ContentType="image/png"/>
  <Override PartName="/ppt/media/image177.png" ContentType="image/png"/>
  <Override PartName="/ppt/media/image178.png" ContentType="image/png"/>
  <Override PartName="/ppt/media/image179.jpeg" ContentType="image/jpe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zh-TW" sz="1800" spc="-1" strike="noStrike">
                <a:solidFill>
                  <a:srgbClr val="000000"/>
                </a:solidFill>
                <a:latin typeface="Calibri"/>
              </a:rPr>
              <a:t>請按這裡移動投影片</a:t>
            </a:r>
            <a:endParaRPr b="0" lang="en-US" sz="1800" spc="-1" strike="noStrike">
              <a:solidFill>
                <a:srgbClr val="000000"/>
              </a:solidFill>
              <a:latin typeface="Calibri"/>
            </a:endParaRPr>
          </a:p>
        </p:txBody>
      </p:sp>
      <p:sp>
        <p:nvSpPr>
          <p:cNvPr id="128" name="PlaceHolder 2"/>
          <p:cNvSpPr>
            <a:spLocks noGrp="1"/>
          </p:cNvSpPr>
          <p:nvPr>
            <p:ph type="body"/>
          </p:nvPr>
        </p:nvSpPr>
        <p:spPr>
          <a:xfrm>
            <a:off x="756000" y="5078520"/>
            <a:ext cx="6047640" cy="4811040"/>
          </a:xfrm>
          <a:prstGeom prst="rect">
            <a:avLst/>
          </a:prstGeom>
        </p:spPr>
        <p:txBody>
          <a:bodyPr lIns="0" rIns="0" tIns="0" bIns="0">
            <a:noAutofit/>
          </a:bodyPr>
          <a:p>
            <a:r>
              <a:rPr b="0" lang="zh-TW" sz="2000" spc="-1" strike="noStrike">
                <a:latin typeface="Arial"/>
              </a:rPr>
              <a:t>請按這裡編輯備註格式</a:t>
            </a:r>
            <a:endParaRPr b="0" lang="en-US" sz="2000" spc="-1" strike="noStrike">
              <a:latin typeface="Arial"/>
            </a:endParaRPr>
          </a:p>
        </p:txBody>
      </p:sp>
      <p:sp>
        <p:nvSpPr>
          <p:cNvPr id="129"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&lt;頁首&gt;</a:t>
            </a:r>
            <a:endParaRPr b="0" lang="en-US" sz="1400" spc="-1" strike="noStrike">
              <a:latin typeface="Times New Roman"/>
            </a:endParaRPr>
          </a:p>
        </p:txBody>
      </p:sp>
      <p:sp>
        <p:nvSpPr>
          <p:cNvPr id="130"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&lt;日期/時間&gt;</a:t>
            </a:r>
            <a:endParaRPr b="0" lang="en-US" sz="1400" spc="-1" strike="noStrike">
              <a:latin typeface="Times New Roman"/>
            </a:endParaRPr>
          </a:p>
        </p:txBody>
      </p:sp>
      <p:sp>
        <p:nvSpPr>
          <p:cNvPr id="131"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&lt;頁尾&gt;</a:t>
            </a:r>
            <a:endParaRPr b="0" lang="en-US" sz="1400" spc="-1" strike="noStrike">
              <a:latin typeface="Times New Roman"/>
            </a:endParaRPr>
          </a:p>
        </p:txBody>
      </p:sp>
      <p:sp>
        <p:nvSpPr>
          <p:cNvPr id="132"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2B8DD270-AFDC-47F6-A8D6-9E03C0B008FE}" type="slidenum">
              <a:rPr b="0" lang="en-US" sz="1400" spc="-1" strike="noStrike">
                <a:latin typeface="Times New Roman"/>
              </a:rPr>
              <a:t>&lt;編號&gt;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2" name="PlaceHolder 1"/>
          <p:cNvSpPr>
            <a:spLocks noGrp="1"/>
          </p:cNvSpPr>
          <p:nvPr>
            <p:ph type="sldImg"/>
          </p:nvPr>
        </p:nvSpPr>
        <p:spPr>
          <a:xfrm>
            <a:off x="382680" y="684360"/>
            <a:ext cx="6094080" cy="3428640"/>
          </a:xfrm>
          <a:prstGeom prst="rect">
            <a:avLst/>
          </a:prstGeom>
        </p:spPr>
      </p:sp>
      <p:sp>
        <p:nvSpPr>
          <p:cNvPr id="1283" name="Rectangle 3"/>
          <p:cNvSpPr/>
          <p:nvPr/>
        </p:nvSpPr>
        <p:spPr>
          <a:xfrm>
            <a:off x="754560" y="4418280"/>
            <a:ext cx="5736600" cy="3651840"/>
          </a:xfrm>
          <a:prstGeom prst="rect">
            <a:avLst/>
          </a:prstGeom>
          <a:noFill/>
          <a:ln w="25400">
            <a:noFill/>
          </a:ln>
        </p:spPr>
        <p:style>
          <a:lnRef idx="0"/>
          <a:fillRef idx="0"/>
          <a:effectRef idx="0"/>
          <a:fontRef idx="minor"/>
        </p:style>
        <p:txBody>
          <a:bodyPr lIns="92160" rIns="92160" tIns="92160" bIns="92160">
            <a:spAutoFit/>
          </a:bodyPr>
          <a:p>
            <a:pPr>
              <a:lnSpc>
                <a:spcPct val="100000"/>
              </a:lnSpc>
            </a:pPr>
            <a:r>
              <a:rPr b="0" lang="da-DK" sz="1200" spc="-1" strike="noStrike">
                <a:solidFill>
                  <a:srgbClr val="000000"/>
                </a:solidFill>
                <a:latin typeface="+mn-lt"/>
                <a:ea typeface="+mn-ea"/>
              </a:rPr>
              <a:t>802.15.4 supports 2 main device types in the network.  Full funtion deivces and reduced function device types.  </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da-DK" sz="1200" spc="-1" strike="noStrike">
                <a:solidFill>
                  <a:srgbClr val="000000"/>
                </a:solidFill>
                <a:latin typeface="+mn-lt"/>
                <a:ea typeface="+mn-ea"/>
              </a:rPr>
              <a:t>Full function devices can talk to several devices on the network and are typically always on, thus they do not sleep.  They can funtion as the coordinator, routers and even end devices.  Coordinators are responsible for starting and managing the network, where routers simply join networks and route messages along the path to the destination.  Coordinators and routers can have multiple children, including other routers. FFD devices typically require slightly more memory to handle routing tables, buffering of messages, etc.</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da-DK" sz="1200" spc="-1" strike="noStrike">
                <a:solidFill>
                  <a:srgbClr val="000000"/>
                </a:solidFill>
                <a:latin typeface="+mn-lt"/>
                <a:ea typeface="+mn-ea"/>
              </a:rPr>
              <a:t>Reduce function devices or end devices are limited function devices to help control cost and complexity by requiring less memory then a FFD.  They are typically a specific fuction device such as a sensor, etc for collecting and sending data and are at the edge of the network. It is also common for end devices to be battery powered, thus a sleeping device.  This means it only wakes up on a perodic time to send data or check with it’s parent to see if there is a message waiting for it.</a:t>
            </a:r>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4" name="PlaceHolder 1"/>
          <p:cNvSpPr>
            <a:spLocks noGrp="1"/>
          </p:cNvSpPr>
          <p:nvPr>
            <p:ph type="sldImg"/>
          </p:nvPr>
        </p:nvSpPr>
        <p:spPr>
          <a:xfrm>
            <a:off x="685800" y="1143000"/>
            <a:ext cx="5486040" cy="3085920"/>
          </a:xfrm>
          <a:prstGeom prst="rect">
            <a:avLst/>
          </a:prstGeom>
        </p:spPr>
      </p:sp>
      <p:sp>
        <p:nvSpPr>
          <p:cNvPr id="128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286"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70290D8D-A469-4874-BE5E-66C41331BBF2}" type="slidenum">
              <a:rPr b="0" lang="en-US" sz="1200" spc="-1" strike="noStrike">
                <a:latin typeface="Times New Roman"/>
              </a:rPr>
              <a:t>&lt;編號&gt;</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7" name="PlaceHolder 1"/>
          <p:cNvSpPr>
            <a:spLocks noGrp="1"/>
          </p:cNvSpPr>
          <p:nvPr>
            <p:ph type="sldImg"/>
          </p:nvPr>
        </p:nvSpPr>
        <p:spPr>
          <a:xfrm>
            <a:off x="685800" y="1143000"/>
            <a:ext cx="5486040" cy="3085920"/>
          </a:xfrm>
          <a:prstGeom prst="rect">
            <a:avLst/>
          </a:prstGeom>
        </p:spPr>
      </p:sp>
      <p:sp>
        <p:nvSpPr>
          <p:cNvPr id="1288" name="PlaceHolder 2"/>
          <p:cNvSpPr>
            <a:spLocks noGrp="1"/>
          </p:cNvSpPr>
          <p:nvPr>
            <p:ph type="body"/>
          </p:nvPr>
        </p:nvSpPr>
        <p:spPr>
          <a:xfrm>
            <a:off x="685800" y="4400640"/>
            <a:ext cx="5486040" cy="3600000"/>
          </a:xfrm>
          <a:prstGeom prst="rect">
            <a:avLst/>
          </a:prstGeom>
        </p:spPr>
        <p:txBody>
          <a:bodyPr>
            <a:normAutofit/>
          </a:bodyPr>
          <a:p>
            <a:pPr marL="216000" indent="-216000">
              <a:lnSpc>
                <a:spcPct val="100000"/>
              </a:lnSpc>
            </a:pPr>
            <a:r>
              <a:rPr b="0" lang="en-US" sz="2000" spc="-1" strike="noStrike">
                <a:latin typeface="Arial"/>
              </a:rPr>
              <a:t>FFD: Full functioning device</a:t>
            </a:r>
            <a:endParaRPr b="0" lang="en-US" sz="2000" spc="-1" strike="noStrike">
              <a:latin typeface="Arial"/>
            </a:endParaRPr>
          </a:p>
          <a:p>
            <a:pPr marL="216000" indent="-216000">
              <a:lnSpc>
                <a:spcPct val="100000"/>
              </a:lnSpc>
            </a:pPr>
            <a:r>
              <a:rPr b="0" lang="en-US" sz="2000" spc="-1" strike="noStrike">
                <a:latin typeface="Arial"/>
              </a:rPr>
              <a:t>RFD: Reduced functioning device (eg, battery powered)</a:t>
            </a:r>
            <a:endParaRPr b="0" lang="en-US" sz="2000" spc="-1" strike="noStrike">
              <a:latin typeface="Arial"/>
            </a:endParaRPr>
          </a:p>
        </p:txBody>
      </p:sp>
      <p:sp>
        <p:nvSpPr>
          <p:cNvPr id="1289"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4604AB29-9ED4-4C36-B05A-51C20F4FF8F8}" type="slidenum">
              <a:rPr b="0" lang="en-US" sz="1200" spc="-1" strike="noStrike">
                <a:solidFill>
                  <a:srgbClr val="000000"/>
                </a:solidFill>
                <a:latin typeface="+mn-lt"/>
                <a:ea typeface="+mn-ea"/>
              </a:rPr>
              <a:t>&lt;編號&gt;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0" name="PlaceHolder 1"/>
          <p:cNvSpPr>
            <a:spLocks noGrp="1"/>
          </p:cNvSpPr>
          <p:nvPr>
            <p:ph type="sldImg"/>
          </p:nvPr>
        </p:nvSpPr>
        <p:spPr>
          <a:xfrm>
            <a:off x="685800" y="1143000"/>
            <a:ext cx="5486040" cy="3085920"/>
          </a:xfrm>
          <a:prstGeom prst="rect">
            <a:avLst/>
          </a:prstGeom>
        </p:spPr>
      </p:sp>
      <p:sp>
        <p:nvSpPr>
          <p:cNvPr id="1291" name="PlaceHolder 2"/>
          <p:cNvSpPr>
            <a:spLocks noGrp="1"/>
          </p:cNvSpPr>
          <p:nvPr>
            <p:ph type="body"/>
          </p:nvPr>
        </p:nvSpPr>
        <p:spPr>
          <a:xfrm>
            <a:off x="685800" y="4400640"/>
            <a:ext cx="5486040" cy="3600000"/>
          </a:xfrm>
          <a:prstGeom prst="rect">
            <a:avLst/>
          </a:prstGeom>
        </p:spPr>
        <p:txBody>
          <a:bodyPr>
            <a:normAutofit/>
          </a:bodyPr>
          <a:p>
            <a:pPr marL="216000" indent="-216000">
              <a:lnSpc>
                <a:spcPct val="100000"/>
              </a:lnSpc>
            </a:pPr>
            <a:r>
              <a:rPr b="0" lang="en-US" sz="2000" spc="-1" strike="noStrike">
                <a:latin typeface="Arial"/>
              </a:rPr>
              <a:t>FFD: Full functioning device</a:t>
            </a:r>
            <a:endParaRPr b="0" lang="en-US" sz="2000" spc="-1" strike="noStrike">
              <a:latin typeface="Arial"/>
            </a:endParaRPr>
          </a:p>
          <a:p>
            <a:pPr marL="216000" indent="-216000">
              <a:lnSpc>
                <a:spcPct val="100000"/>
              </a:lnSpc>
            </a:pPr>
            <a:r>
              <a:rPr b="0" lang="en-US" sz="2000" spc="-1" strike="noStrike">
                <a:latin typeface="Arial"/>
              </a:rPr>
              <a:t>RFD: Reduced functioning device (eg, battery powered)</a:t>
            </a:r>
            <a:endParaRPr b="0" lang="en-US" sz="2000" spc="-1" strike="noStrike">
              <a:latin typeface="Arial"/>
            </a:endParaRPr>
          </a:p>
        </p:txBody>
      </p:sp>
      <p:sp>
        <p:nvSpPr>
          <p:cNvPr id="1292"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1936C25D-04ED-4A14-A731-7ADCF26B1DD0}" type="slidenum">
              <a:rPr b="0" lang="en-US" sz="1200" spc="-1" strike="noStrike">
                <a:solidFill>
                  <a:srgbClr val="000000"/>
                </a:solidFill>
                <a:latin typeface="+mn-lt"/>
                <a:ea typeface="+mn-ea"/>
              </a:rPr>
              <a:t>&lt;編號&gt;</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3" name="PlaceHolder 1"/>
          <p:cNvSpPr>
            <a:spLocks noGrp="1"/>
          </p:cNvSpPr>
          <p:nvPr>
            <p:ph type="sldImg"/>
          </p:nvPr>
        </p:nvSpPr>
        <p:spPr>
          <a:xfrm>
            <a:off x="685800" y="1143000"/>
            <a:ext cx="5486040" cy="3085920"/>
          </a:xfrm>
          <a:prstGeom prst="rect">
            <a:avLst/>
          </a:prstGeom>
        </p:spPr>
      </p:sp>
      <p:sp>
        <p:nvSpPr>
          <p:cNvPr id="1294" name="PlaceHolder 2"/>
          <p:cNvSpPr>
            <a:spLocks noGrp="1"/>
          </p:cNvSpPr>
          <p:nvPr>
            <p:ph type="body"/>
          </p:nvPr>
        </p:nvSpPr>
        <p:spPr>
          <a:xfrm>
            <a:off x="685800" y="4400640"/>
            <a:ext cx="5486040" cy="3600000"/>
          </a:xfrm>
          <a:prstGeom prst="rect">
            <a:avLst/>
          </a:prstGeom>
        </p:spPr>
        <p:txBody>
          <a:bodyPr>
            <a:normAutofit/>
          </a:bodyPr>
          <a:p>
            <a:endParaRPr b="0" lang="en-US" sz="2000" spc="-1" strike="noStrike">
              <a:latin typeface="Arial"/>
            </a:endParaRPr>
          </a:p>
        </p:txBody>
      </p:sp>
      <p:sp>
        <p:nvSpPr>
          <p:cNvPr id="1295"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6D92A745-BA38-4D2F-BB77-485D0CF68DA5}" type="slidenum">
              <a:rPr b="0" lang="en-US" sz="1200" spc="-1" strike="noStrike">
                <a:solidFill>
                  <a:srgbClr val="000000"/>
                </a:solidFill>
                <a:latin typeface="+mn-lt"/>
                <a:ea typeface="+mn-ea"/>
              </a:rPr>
              <a:t>&lt;編號&gt;</a:t>
            </a:fld>
            <a:endParaRPr b="0" lang="en-US"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6" name="PlaceHolder 1"/>
          <p:cNvSpPr>
            <a:spLocks noGrp="1"/>
          </p:cNvSpPr>
          <p:nvPr>
            <p:ph type="sldImg"/>
          </p:nvPr>
        </p:nvSpPr>
        <p:spPr>
          <a:xfrm>
            <a:off x="685800" y="1143000"/>
            <a:ext cx="5486040" cy="3085920"/>
          </a:xfrm>
          <a:prstGeom prst="rect">
            <a:avLst/>
          </a:prstGeom>
        </p:spPr>
      </p:sp>
      <p:sp>
        <p:nvSpPr>
          <p:cNvPr id="129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298"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F1F933D3-AA43-4DC2-AF29-CBCF49BCDBD3}" type="slidenum">
              <a:rPr b="0" lang="en-US" sz="1200" spc="-1" strike="noStrike">
                <a:latin typeface="Times New Roman"/>
              </a:rPr>
              <a:t>&lt;編號&gt;</a:t>
            </a:fld>
            <a:endParaRPr b="0" lang="en-US" sz="12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9" name="PlaceHolder 1"/>
          <p:cNvSpPr>
            <a:spLocks noGrp="1"/>
          </p:cNvSpPr>
          <p:nvPr>
            <p:ph type="sldImg"/>
          </p:nvPr>
        </p:nvSpPr>
        <p:spPr>
          <a:xfrm>
            <a:off x="685800" y="1143000"/>
            <a:ext cx="5486040" cy="3085920"/>
          </a:xfrm>
          <a:prstGeom prst="rect">
            <a:avLst/>
          </a:prstGeom>
        </p:spPr>
      </p:sp>
      <p:sp>
        <p:nvSpPr>
          <p:cNvPr id="130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301"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34C2C85A-8791-4552-98E3-FCE6E69E8DC8}" type="slidenum">
              <a:rPr b="0" lang="en-US" sz="1200" spc="-1" strike="noStrike">
                <a:latin typeface="Times New Roman"/>
              </a:rPr>
              <a:t>&lt;編號&gt;</a:t>
            </a:fld>
            <a:endParaRPr b="0" lang="en-US" sz="1200" spc="-1" strike="noStrike">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2" name="PlaceHolder 1"/>
          <p:cNvSpPr>
            <a:spLocks noGrp="1"/>
          </p:cNvSpPr>
          <p:nvPr>
            <p:ph type="sldImg"/>
          </p:nvPr>
        </p:nvSpPr>
        <p:spPr>
          <a:xfrm>
            <a:off x="685800" y="1143000"/>
            <a:ext cx="5486040" cy="3085920"/>
          </a:xfrm>
          <a:prstGeom prst="rect">
            <a:avLst/>
          </a:prstGeom>
        </p:spPr>
      </p:sp>
      <p:sp>
        <p:nvSpPr>
          <p:cNvPr id="1303"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304"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D0829779-3A77-4EA8-A022-E49D022A5419}" type="slidenum">
              <a:rPr b="0" lang="en-US" sz="1200" spc="-1" strike="noStrike">
                <a:solidFill>
                  <a:srgbClr val="000000"/>
                </a:solidFill>
                <a:latin typeface="+mn-lt"/>
                <a:ea typeface="+mn-ea"/>
              </a:rPr>
              <a:t>&lt;編號&gt;</a:t>
            </a:fld>
            <a:endParaRPr b="0" lang="en-US" sz="12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5" name="PlaceHolder 1"/>
          <p:cNvSpPr>
            <a:spLocks noGrp="1"/>
          </p:cNvSpPr>
          <p:nvPr>
            <p:ph type="sldImg"/>
          </p:nvPr>
        </p:nvSpPr>
        <p:spPr>
          <a:xfrm>
            <a:off x="685800" y="1143000"/>
            <a:ext cx="5486040" cy="3085920"/>
          </a:xfrm>
          <a:prstGeom prst="rect">
            <a:avLst/>
          </a:prstGeom>
        </p:spPr>
      </p:sp>
      <p:sp>
        <p:nvSpPr>
          <p:cNvPr id="130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307"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7BE60054-7658-4A90-B07D-0FBFAEEA4670}" type="slidenum">
              <a:rPr b="0" lang="en-US" sz="1200" spc="-1" strike="noStrike">
                <a:solidFill>
                  <a:srgbClr val="000000"/>
                </a:solidFill>
                <a:latin typeface="+mn-lt"/>
                <a:ea typeface="+mn-ea"/>
              </a:rPr>
              <a:t>&lt;編號&gt;</a:t>
            </a:fld>
            <a:endParaRPr b="0" lang="en-US" sz="12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8" name="PlaceHolder 1"/>
          <p:cNvSpPr>
            <a:spLocks noGrp="1"/>
          </p:cNvSpPr>
          <p:nvPr>
            <p:ph type="sldImg"/>
          </p:nvPr>
        </p:nvSpPr>
        <p:spPr>
          <a:xfrm>
            <a:off x="685800" y="1143000"/>
            <a:ext cx="5486040" cy="3085920"/>
          </a:xfrm>
          <a:prstGeom prst="rect">
            <a:avLst/>
          </a:prstGeom>
        </p:spPr>
      </p:sp>
      <p:sp>
        <p:nvSpPr>
          <p:cNvPr id="130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310"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7680D369-FF20-487B-88E0-A8C9CC736D49}" type="slidenum">
              <a:rPr b="0" lang="en-US" sz="1200" spc="-1" strike="noStrike">
                <a:latin typeface="Times New Roman"/>
              </a:rPr>
              <a:t>&lt;編號&gt;</a:t>
            </a:fld>
            <a:endParaRPr b="0" lang="en-US" sz="1200" spc="-1" strike="noStrike">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1" name="PlaceHolder 1"/>
          <p:cNvSpPr>
            <a:spLocks noGrp="1"/>
          </p:cNvSpPr>
          <p:nvPr>
            <p:ph type="sldImg"/>
          </p:nvPr>
        </p:nvSpPr>
        <p:spPr>
          <a:xfrm>
            <a:off x="685800" y="1143000"/>
            <a:ext cx="5486040" cy="3085920"/>
          </a:xfrm>
          <a:prstGeom prst="rect">
            <a:avLst/>
          </a:prstGeom>
        </p:spPr>
      </p:sp>
      <p:sp>
        <p:nvSpPr>
          <p:cNvPr id="1312"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313"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4A24DAC2-DB2D-4294-91DA-93B09EBCCB17}" type="slidenum">
              <a:rPr b="0" lang="en-US" sz="1200" spc="-1" strike="noStrike">
                <a:latin typeface="Times New Roman"/>
              </a:rPr>
              <a:t>&lt;編號&gt;</a:t>
            </a:fld>
            <a:endParaRPr b="0" lang="en-US" sz="1200" spc="-1" strike="noStrike">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4" name="PlaceHolder 1"/>
          <p:cNvSpPr>
            <a:spLocks noGrp="1"/>
          </p:cNvSpPr>
          <p:nvPr>
            <p:ph type="sldImg"/>
          </p:nvPr>
        </p:nvSpPr>
        <p:spPr>
          <a:xfrm>
            <a:off x="685800" y="1143000"/>
            <a:ext cx="5486040" cy="3085920"/>
          </a:xfrm>
          <a:prstGeom prst="rect">
            <a:avLst/>
          </a:prstGeom>
        </p:spPr>
      </p:sp>
      <p:sp>
        <p:nvSpPr>
          <p:cNvPr id="1315" name="PlaceHolder 2"/>
          <p:cNvSpPr>
            <a:spLocks noGrp="1"/>
          </p:cNvSpPr>
          <p:nvPr>
            <p:ph type="body"/>
          </p:nvPr>
        </p:nvSpPr>
        <p:spPr>
          <a:xfrm>
            <a:off x="685800" y="4400640"/>
            <a:ext cx="5486040" cy="3600000"/>
          </a:xfrm>
          <a:prstGeom prst="rect">
            <a:avLst/>
          </a:prstGeom>
        </p:spPr>
        <p:txBody>
          <a:bodyPr>
            <a:normAutofit/>
          </a:bodyPr>
          <a:p>
            <a:endParaRPr b="0" lang="en-US" sz="2000" spc="-1" strike="noStrike">
              <a:latin typeface="Arial"/>
            </a:endParaRPr>
          </a:p>
        </p:txBody>
      </p:sp>
      <p:sp>
        <p:nvSpPr>
          <p:cNvPr id="1316"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B57D6130-EFBF-4312-9F4B-44ED131094E4}" type="slidenum">
              <a:rPr b="0" lang="en-US" sz="1200" spc="-1" strike="noStrike">
                <a:solidFill>
                  <a:srgbClr val="000000"/>
                </a:solidFill>
                <a:latin typeface="+mn-lt"/>
                <a:ea typeface="+mn-ea"/>
              </a:rPr>
              <a:t>&lt;編號&gt;</a:t>
            </a:fld>
            <a:endParaRPr b="0" lang="en-US" sz="1200" spc="-1" strike="noStrike">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7" name="PlaceHolder 1"/>
          <p:cNvSpPr>
            <a:spLocks noGrp="1"/>
          </p:cNvSpPr>
          <p:nvPr>
            <p:ph type="sldImg"/>
          </p:nvPr>
        </p:nvSpPr>
        <p:spPr>
          <a:xfrm>
            <a:off x="685800" y="1143000"/>
            <a:ext cx="5486040" cy="3085920"/>
          </a:xfrm>
          <a:prstGeom prst="rect">
            <a:avLst/>
          </a:prstGeom>
        </p:spPr>
      </p:sp>
      <p:sp>
        <p:nvSpPr>
          <p:cNvPr id="1318"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319"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46765606-5810-4960-888C-F98230DDFE9A}" type="slidenum">
              <a:rPr b="0" lang="en-US" sz="1200" spc="-1" strike="noStrike">
                <a:latin typeface="Times New Roman"/>
              </a:rPr>
              <a:t>&lt;編號&gt;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6" name="PlaceHolder 1"/>
          <p:cNvSpPr>
            <a:spLocks noGrp="1"/>
          </p:cNvSpPr>
          <p:nvPr>
            <p:ph type="sldImg"/>
          </p:nvPr>
        </p:nvSpPr>
        <p:spPr>
          <a:xfrm>
            <a:off x="685800" y="1143000"/>
            <a:ext cx="5486040" cy="3085920"/>
          </a:xfrm>
          <a:prstGeom prst="rect">
            <a:avLst/>
          </a:prstGeom>
        </p:spPr>
      </p:sp>
      <p:sp>
        <p:nvSpPr>
          <p:cNvPr id="127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278"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E224C916-D482-4A1F-B5D0-34512CFF598D}" type="slidenum">
              <a:rPr b="0" lang="en-US" sz="1200" spc="-1" strike="noStrike">
                <a:solidFill>
                  <a:srgbClr val="000000"/>
                </a:solidFill>
                <a:latin typeface="+mn-lt"/>
                <a:ea typeface="+mn-ea"/>
              </a:rPr>
              <a:t>&lt;編號&gt;</a:t>
            </a:fld>
            <a:endParaRPr b="0" lang="en-US" sz="1200" spc="-1" strike="noStrike">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0" name="Rectangle 7"/>
          <p:cNvSpPr txBox="1"/>
          <p:nvPr/>
        </p:nvSpPr>
        <p:spPr>
          <a:xfrm>
            <a:off x="3884760" y="8685360"/>
            <a:ext cx="2971440" cy="458280"/>
          </a:xfrm>
          <a:prstGeom prst="rect">
            <a:avLst/>
          </a:prstGeom>
          <a:noFill/>
          <a:ln w="0">
            <a:noFill/>
          </a:ln>
        </p:spPr>
        <p:txBody>
          <a:bodyPr anchor="b">
            <a:noAutofit/>
          </a:bodyPr>
          <a:p>
            <a:pPr algn="r">
              <a:lnSpc>
                <a:spcPct val="100000"/>
              </a:lnSpc>
            </a:pPr>
            <a:fld id="{631E34AB-BFB9-47F2-9FFD-703496F98272}" type="slidenum">
              <a:rPr b="0" lang="en-US" sz="1200" spc="-1" strike="noStrike">
                <a:solidFill>
                  <a:srgbClr val="000000"/>
                </a:solidFill>
                <a:latin typeface="Arial"/>
                <a:ea typeface="ＭＳ Ｐゴシック"/>
              </a:rPr>
              <a:t>&lt;編號&gt;</a:t>
            </a:fld>
            <a:endParaRPr b="0" lang="en-US" sz="1200" spc="-1" strike="noStrike">
              <a:latin typeface="Times New Roman"/>
            </a:endParaRPr>
          </a:p>
        </p:txBody>
      </p:sp>
      <p:sp>
        <p:nvSpPr>
          <p:cNvPr id="1321" name="PlaceHolder 1"/>
          <p:cNvSpPr>
            <a:spLocks noGrp="1"/>
          </p:cNvSpPr>
          <p:nvPr>
            <p:ph type="sldImg"/>
          </p:nvPr>
        </p:nvSpPr>
        <p:spPr>
          <a:xfrm>
            <a:off x="685800" y="1143000"/>
            <a:ext cx="5486040" cy="3085920"/>
          </a:xfrm>
          <a:prstGeom prst="rect">
            <a:avLst/>
          </a:prstGeom>
        </p:spPr>
      </p:sp>
      <p:sp>
        <p:nvSpPr>
          <p:cNvPr id="1322"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3" name="Rectangle 7"/>
          <p:cNvSpPr txBox="1"/>
          <p:nvPr/>
        </p:nvSpPr>
        <p:spPr>
          <a:xfrm>
            <a:off x="3884760" y="8685360"/>
            <a:ext cx="2971440" cy="458280"/>
          </a:xfrm>
          <a:prstGeom prst="rect">
            <a:avLst/>
          </a:prstGeom>
          <a:noFill/>
          <a:ln w="0">
            <a:noFill/>
          </a:ln>
        </p:spPr>
        <p:txBody>
          <a:bodyPr anchor="b">
            <a:noAutofit/>
          </a:bodyPr>
          <a:p>
            <a:pPr algn="r">
              <a:lnSpc>
                <a:spcPct val="100000"/>
              </a:lnSpc>
            </a:pPr>
            <a:fld id="{A3199F3A-18B3-4285-A789-A1877E6C8F2C}" type="slidenum">
              <a:rPr b="0" lang="en-US" sz="1200" spc="-1" strike="noStrike">
                <a:solidFill>
                  <a:srgbClr val="000000"/>
                </a:solidFill>
                <a:latin typeface="Arial"/>
                <a:ea typeface="ＭＳ Ｐゴシック"/>
              </a:rPr>
              <a:t>&lt;編號&gt;</a:t>
            </a:fld>
            <a:endParaRPr b="0" lang="en-US" sz="1200" spc="-1" strike="noStrike">
              <a:latin typeface="Times New Roman"/>
            </a:endParaRPr>
          </a:p>
        </p:txBody>
      </p:sp>
      <p:sp>
        <p:nvSpPr>
          <p:cNvPr id="1324" name="PlaceHolder 1"/>
          <p:cNvSpPr>
            <a:spLocks noGrp="1"/>
          </p:cNvSpPr>
          <p:nvPr>
            <p:ph type="sldImg"/>
          </p:nvPr>
        </p:nvSpPr>
        <p:spPr>
          <a:xfrm>
            <a:off x="685800" y="1143000"/>
            <a:ext cx="5486040" cy="3085920"/>
          </a:xfrm>
          <a:prstGeom prst="rect">
            <a:avLst/>
          </a:prstGeom>
        </p:spPr>
      </p:sp>
      <p:sp>
        <p:nvSpPr>
          <p:cNvPr id="132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6" name="Rectangle 7"/>
          <p:cNvSpPr txBox="1"/>
          <p:nvPr/>
        </p:nvSpPr>
        <p:spPr>
          <a:xfrm>
            <a:off x="3884760" y="8685360"/>
            <a:ext cx="2971440" cy="458280"/>
          </a:xfrm>
          <a:prstGeom prst="rect">
            <a:avLst/>
          </a:prstGeom>
          <a:noFill/>
          <a:ln w="0">
            <a:noFill/>
          </a:ln>
        </p:spPr>
        <p:txBody>
          <a:bodyPr anchor="b">
            <a:noAutofit/>
          </a:bodyPr>
          <a:p>
            <a:pPr algn="r">
              <a:lnSpc>
                <a:spcPct val="100000"/>
              </a:lnSpc>
            </a:pPr>
            <a:fld id="{59E12116-54CB-4928-A61E-F876A70E9A03}" type="slidenum">
              <a:rPr b="0" lang="en-US" sz="1200" spc="-1" strike="noStrike">
                <a:solidFill>
                  <a:srgbClr val="000000"/>
                </a:solidFill>
                <a:latin typeface="Arial"/>
                <a:ea typeface="ＭＳ Ｐゴシック"/>
              </a:rPr>
              <a:t>&lt;編號&gt;</a:t>
            </a:fld>
            <a:endParaRPr b="0" lang="en-US" sz="1200" spc="-1" strike="noStrike">
              <a:latin typeface="Times New Roman"/>
            </a:endParaRPr>
          </a:p>
        </p:txBody>
      </p:sp>
      <p:sp>
        <p:nvSpPr>
          <p:cNvPr id="1327" name="PlaceHolder 1"/>
          <p:cNvSpPr>
            <a:spLocks noGrp="1"/>
          </p:cNvSpPr>
          <p:nvPr>
            <p:ph type="sldImg"/>
          </p:nvPr>
        </p:nvSpPr>
        <p:spPr>
          <a:xfrm>
            <a:off x="685800" y="1143000"/>
            <a:ext cx="5486040" cy="3085920"/>
          </a:xfrm>
          <a:prstGeom prst="rect">
            <a:avLst/>
          </a:prstGeom>
        </p:spPr>
      </p:sp>
      <p:sp>
        <p:nvSpPr>
          <p:cNvPr id="1328"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9" name="Rectangle 7"/>
          <p:cNvSpPr txBox="1"/>
          <p:nvPr/>
        </p:nvSpPr>
        <p:spPr>
          <a:xfrm>
            <a:off x="3884760" y="8685360"/>
            <a:ext cx="2971440" cy="458280"/>
          </a:xfrm>
          <a:prstGeom prst="rect">
            <a:avLst/>
          </a:prstGeom>
          <a:noFill/>
          <a:ln w="0">
            <a:noFill/>
          </a:ln>
        </p:spPr>
        <p:txBody>
          <a:bodyPr anchor="b">
            <a:noAutofit/>
          </a:bodyPr>
          <a:p>
            <a:pPr algn="r">
              <a:lnSpc>
                <a:spcPct val="100000"/>
              </a:lnSpc>
            </a:pPr>
            <a:fld id="{005F67C6-607B-44BE-9EDB-E688F6C468D0}" type="slidenum">
              <a:rPr b="0" lang="en-US" sz="1200" spc="-1" strike="noStrike">
                <a:solidFill>
                  <a:srgbClr val="000000"/>
                </a:solidFill>
                <a:latin typeface="Arial"/>
                <a:ea typeface="ＭＳ Ｐゴシック"/>
              </a:rPr>
              <a:t>&lt;編號&gt;</a:t>
            </a:fld>
            <a:endParaRPr b="0" lang="en-US" sz="1200" spc="-1" strike="noStrike">
              <a:latin typeface="Times New Roman"/>
            </a:endParaRPr>
          </a:p>
        </p:txBody>
      </p:sp>
      <p:sp>
        <p:nvSpPr>
          <p:cNvPr id="1330" name="PlaceHolder 1"/>
          <p:cNvSpPr>
            <a:spLocks noGrp="1"/>
          </p:cNvSpPr>
          <p:nvPr>
            <p:ph type="sldImg"/>
          </p:nvPr>
        </p:nvSpPr>
        <p:spPr>
          <a:xfrm>
            <a:off x="685800" y="1143000"/>
            <a:ext cx="5486040" cy="3085920"/>
          </a:xfrm>
          <a:prstGeom prst="rect">
            <a:avLst/>
          </a:prstGeom>
        </p:spPr>
      </p:sp>
      <p:sp>
        <p:nvSpPr>
          <p:cNvPr id="1331"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2" name="Rectangle 7"/>
          <p:cNvSpPr txBox="1"/>
          <p:nvPr/>
        </p:nvSpPr>
        <p:spPr>
          <a:xfrm>
            <a:off x="3884760" y="8685360"/>
            <a:ext cx="2971440" cy="458280"/>
          </a:xfrm>
          <a:prstGeom prst="rect">
            <a:avLst/>
          </a:prstGeom>
          <a:noFill/>
          <a:ln w="0">
            <a:noFill/>
          </a:ln>
        </p:spPr>
        <p:txBody>
          <a:bodyPr anchor="b">
            <a:noAutofit/>
          </a:bodyPr>
          <a:p>
            <a:pPr algn="r">
              <a:lnSpc>
                <a:spcPct val="100000"/>
              </a:lnSpc>
            </a:pPr>
            <a:fld id="{5FCAC99C-6BA8-4BC2-B7B9-50EB1DE83A6B}" type="slidenum">
              <a:rPr b="0" lang="en-US" sz="1200" spc="-1" strike="noStrike">
                <a:solidFill>
                  <a:srgbClr val="000000"/>
                </a:solidFill>
                <a:latin typeface="Arial"/>
                <a:ea typeface="ＭＳ Ｐゴシック"/>
              </a:rPr>
              <a:t>&lt;編號&gt;</a:t>
            </a:fld>
            <a:endParaRPr b="0" lang="en-US" sz="1200" spc="-1" strike="noStrike">
              <a:latin typeface="Times New Roman"/>
            </a:endParaRPr>
          </a:p>
        </p:txBody>
      </p:sp>
      <p:sp>
        <p:nvSpPr>
          <p:cNvPr id="1333" name="PlaceHolder 1"/>
          <p:cNvSpPr>
            <a:spLocks noGrp="1"/>
          </p:cNvSpPr>
          <p:nvPr>
            <p:ph type="sldImg"/>
          </p:nvPr>
        </p:nvSpPr>
        <p:spPr>
          <a:xfrm>
            <a:off x="685800" y="1143000"/>
            <a:ext cx="5486040" cy="3085920"/>
          </a:xfrm>
          <a:prstGeom prst="rect">
            <a:avLst/>
          </a:prstGeom>
        </p:spPr>
      </p:sp>
      <p:sp>
        <p:nvSpPr>
          <p:cNvPr id="133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5" name="Rectangle 7"/>
          <p:cNvSpPr txBox="1"/>
          <p:nvPr/>
        </p:nvSpPr>
        <p:spPr>
          <a:xfrm>
            <a:off x="3884760" y="8685360"/>
            <a:ext cx="2971440" cy="458280"/>
          </a:xfrm>
          <a:prstGeom prst="rect">
            <a:avLst/>
          </a:prstGeom>
          <a:noFill/>
          <a:ln w="0">
            <a:noFill/>
          </a:ln>
        </p:spPr>
        <p:txBody>
          <a:bodyPr anchor="b">
            <a:noAutofit/>
          </a:bodyPr>
          <a:p>
            <a:pPr algn="r">
              <a:lnSpc>
                <a:spcPct val="100000"/>
              </a:lnSpc>
            </a:pPr>
            <a:fld id="{90072EB8-496C-407D-9AFD-D3E5264542BA}" type="slidenum">
              <a:rPr b="0" lang="en-US" sz="1200" spc="-1" strike="noStrike">
                <a:solidFill>
                  <a:srgbClr val="000000"/>
                </a:solidFill>
                <a:latin typeface="Arial"/>
                <a:ea typeface="ＭＳ Ｐゴシック"/>
              </a:rPr>
              <a:t>&lt;編號&gt;</a:t>
            </a:fld>
            <a:endParaRPr b="0" lang="en-US" sz="1200" spc="-1" strike="noStrike">
              <a:latin typeface="Times New Roman"/>
            </a:endParaRPr>
          </a:p>
        </p:txBody>
      </p:sp>
      <p:sp>
        <p:nvSpPr>
          <p:cNvPr id="1336" name="PlaceHolder 1"/>
          <p:cNvSpPr>
            <a:spLocks noGrp="1"/>
          </p:cNvSpPr>
          <p:nvPr>
            <p:ph type="sldImg"/>
          </p:nvPr>
        </p:nvSpPr>
        <p:spPr>
          <a:xfrm>
            <a:off x="685800" y="1143000"/>
            <a:ext cx="5486040" cy="3085920"/>
          </a:xfrm>
          <a:prstGeom prst="rect">
            <a:avLst/>
          </a:prstGeom>
        </p:spPr>
      </p:sp>
      <p:sp>
        <p:nvSpPr>
          <p:cNvPr id="133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9" name="PlaceHolder 1"/>
          <p:cNvSpPr>
            <a:spLocks noGrp="1"/>
          </p:cNvSpPr>
          <p:nvPr>
            <p:ph type="sldImg"/>
          </p:nvPr>
        </p:nvSpPr>
        <p:spPr>
          <a:xfrm>
            <a:off x="685800" y="1143000"/>
            <a:ext cx="5486040" cy="3085920"/>
          </a:xfrm>
          <a:prstGeom prst="rect">
            <a:avLst/>
          </a:prstGeom>
        </p:spPr>
      </p:sp>
      <p:sp>
        <p:nvSpPr>
          <p:cNvPr id="128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281"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7F8E7B79-C9F8-4D94-8EEC-8A4BF2D9E0E0}" type="slidenum">
              <a:rPr b="0" lang="en-US" sz="1200" spc="-1" strike="noStrike">
                <a:solidFill>
                  <a:srgbClr val="000000"/>
                </a:solidFill>
                <a:latin typeface="+mn-lt"/>
                <a:ea typeface="+mn-ea"/>
              </a:rPr>
              <a:t>&lt;編號&gt;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35" name="PlaceHolder 4"/>
          <p:cNvSpPr>
            <a:spLocks noGrp="1"/>
          </p:cNvSpPr>
          <p:nvPr>
            <p:ph type="body"/>
          </p:nvPr>
        </p:nvSpPr>
        <p:spPr>
          <a:xfrm>
            <a:off x="609480" y="368208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36" name="PlaceHolder 5"/>
          <p:cNvSpPr>
            <a:spLocks noGrp="1"/>
          </p:cNvSpPr>
          <p:nvPr>
            <p:ph type="body"/>
          </p:nvPr>
        </p:nvSpPr>
        <p:spPr>
          <a:xfrm>
            <a:off x="6231960" y="368208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8" name="PlaceHolder 2"/>
          <p:cNvSpPr>
            <a:spLocks noGrp="1"/>
          </p:cNvSpPr>
          <p:nvPr>
            <p:ph type="body"/>
          </p:nvPr>
        </p:nvSpPr>
        <p:spPr>
          <a:xfrm>
            <a:off x="609480" y="1604520"/>
            <a:ext cx="353304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39" name="PlaceHolder 3"/>
          <p:cNvSpPr>
            <a:spLocks noGrp="1"/>
          </p:cNvSpPr>
          <p:nvPr>
            <p:ph type="body"/>
          </p:nvPr>
        </p:nvSpPr>
        <p:spPr>
          <a:xfrm>
            <a:off x="4319640" y="1604520"/>
            <a:ext cx="353304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40" name="PlaceHolder 4"/>
          <p:cNvSpPr>
            <a:spLocks noGrp="1"/>
          </p:cNvSpPr>
          <p:nvPr>
            <p:ph type="body"/>
          </p:nvPr>
        </p:nvSpPr>
        <p:spPr>
          <a:xfrm>
            <a:off x="8029800" y="1604520"/>
            <a:ext cx="353304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41" name="PlaceHolder 5"/>
          <p:cNvSpPr>
            <a:spLocks noGrp="1"/>
          </p:cNvSpPr>
          <p:nvPr>
            <p:ph type="body"/>
          </p:nvPr>
        </p:nvSpPr>
        <p:spPr>
          <a:xfrm>
            <a:off x="609480" y="3682080"/>
            <a:ext cx="353304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42" name="PlaceHolder 6"/>
          <p:cNvSpPr>
            <a:spLocks noGrp="1"/>
          </p:cNvSpPr>
          <p:nvPr>
            <p:ph type="body"/>
          </p:nvPr>
        </p:nvSpPr>
        <p:spPr>
          <a:xfrm>
            <a:off x="4319640" y="3682080"/>
            <a:ext cx="353304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43" name="PlaceHolder 7"/>
          <p:cNvSpPr>
            <a:spLocks noGrp="1"/>
          </p:cNvSpPr>
          <p:nvPr>
            <p:ph type="body"/>
          </p:nvPr>
        </p:nvSpPr>
        <p:spPr>
          <a:xfrm>
            <a:off x="8029800" y="3682080"/>
            <a:ext cx="3533040" cy="189684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2" name="PlaceHolder 2"/>
          <p:cNvSpPr>
            <a:spLocks noGrp="1"/>
          </p:cNvSpPr>
          <p:nvPr>
            <p:ph type="body"/>
          </p:nvPr>
        </p:nvSpPr>
        <p:spPr>
          <a:xfrm>
            <a:off x="609480" y="1604520"/>
            <a:ext cx="10972440" cy="397728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1" lang="en-US" sz="2800" spc="-1" strike="noStrike">
              <a:solidFill>
                <a:srgbClr val="000000"/>
              </a:solidFill>
              <a:latin typeface="Hind"/>
            </a:endParaRPr>
          </a:p>
        </p:txBody>
      </p:sp>
      <p:sp>
        <p:nvSpPr>
          <p:cNvPr id="55" name="PlaceHolder 3"/>
          <p:cNvSpPr>
            <a:spLocks noGrp="1"/>
          </p:cNvSpPr>
          <p:nvPr>
            <p:ph type="body"/>
          </p:nvPr>
        </p:nvSpPr>
        <p:spPr>
          <a:xfrm>
            <a:off x="6231960" y="1604520"/>
            <a:ext cx="5354280" cy="397728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838080" y="1122480"/>
            <a:ext cx="7334640" cy="110667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9" name="PlaceHolder 2"/>
          <p:cNvSpPr>
            <a:spLocks noGrp="1"/>
          </p:cNvSpPr>
          <p:nvPr>
            <p:ph type="body"/>
          </p:nvPr>
        </p:nvSpPr>
        <p:spPr>
          <a:xfrm>
            <a:off x="609480" y="160452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60" name="PlaceHolder 3"/>
          <p:cNvSpPr>
            <a:spLocks noGrp="1"/>
          </p:cNvSpPr>
          <p:nvPr>
            <p:ph type="body"/>
          </p:nvPr>
        </p:nvSpPr>
        <p:spPr>
          <a:xfrm>
            <a:off x="6231960" y="1604520"/>
            <a:ext cx="5354280" cy="3977280"/>
          </a:xfrm>
          <a:prstGeom prst="rect">
            <a:avLst/>
          </a:prstGeom>
        </p:spPr>
        <p:txBody>
          <a:bodyPr lIns="0" rIns="0" tIns="0" bIns="0">
            <a:normAutofit/>
          </a:bodyPr>
          <a:p>
            <a:endParaRPr b="1" lang="en-US" sz="2800" spc="-1" strike="noStrike">
              <a:solidFill>
                <a:srgbClr val="000000"/>
              </a:solidFill>
              <a:latin typeface="Hind"/>
            </a:endParaRPr>
          </a:p>
        </p:txBody>
      </p:sp>
      <p:sp>
        <p:nvSpPr>
          <p:cNvPr id="61" name="PlaceHolder 4"/>
          <p:cNvSpPr>
            <a:spLocks noGrp="1"/>
          </p:cNvSpPr>
          <p:nvPr>
            <p:ph type="body"/>
          </p:nvPr>
        </p:nvSpPr>
        <p:spPr>
          <a:xfrm>
            <a:off x="609480" y="368208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3" name="PlaceHolder 2"/>
          <p:cNvSpPr>
            <a:spLocks noGrp="1"/>
          </p:cNvSpPr>
          <p:nvPr>
            <p:ph type="body"/>
          </p:nvPr>
        </p:nvSpPr>
        <p:spPr>
          <a:xfrm>
            <a:off x="609480" y="1604520"/>
            <a:ext cx="5354280" cy="3977280"/>
          </a:xfrm>
          <a:prstGeom prst="rect">
            <a:avLst/>
          </a:prstGeom>
        </p:spPr>
        <p:txBody>
          <a:bodyPr lIns="0" rIns="0" tIns="0" bIns="0">
            <a:normAutofit/>
          </a:bodyPr>
          <a:p>
            <a:endParaRPr b="1" lang="en-US" sz="2800" spc="-1" strike="noStrike">
              <a:solidFill>
                <a:srgbClr val="000000"/>
              </a:solidFill>
              <a:latin typeface="Hind"/>
            </a:endParaRPr>
          </a:p>
        </p:txBody>
      </p:sp>
      <p:sp>
        <p:nvSpPr>
          <p:cNvPr id="64" name="PlaceHolder 3"/>
          <p:cNvSpPr>
            <a:spLocks noGrp="1"/>
          </p:cNvSpPr>
          <p:nvPr>
            <p:ph type="body"/>
          </p:nvPr>
        </p:nvSpPr>
        <p:spPr>
          <a:xfrm>
            <a:off x="6231960" y="160452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65" name="PlaceHolder 4"/>
          <p:cNvSpPr>
            <a:spLocks noGrp="1"/>
          </p:cNvSpPr>
          <p:nvPr>
            <p:ph type="body"/>
          </p:nvPr>
        </p:nvSpPr>
        <p:spPr>
          <a:xfrm>
            <a:off x="6231960" y="368208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7" name="PlaceHolder 2"/>
          <p:cNvSpPr>
            <a:spLocks noGrp="1"/>
          </p:cNvSpPr>
          <p:nvPr>
            <p:ph type="body"/>
          </p:nvPr>
        </p:nvSpPr>
        <p:spPr>
          <a:xfrm>
            <a:off x="609480" y="160452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68" name="PlaceHolder 3"/>
          <p:cNvSpPr>
            <a:spLocks noGrp="1"/>
          </p:cNvSpPr>
          <p:nvPr>
            <p:ph type="body"/>
          </p:nvPr>
        </p:nvSpPr>
        <p:spPr>
          <a:xfrm>
            <a:off x="6231960" y="160452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69" name="PlaceHolder 4"/>
          <p:cNvSpPr>
            <a:spLocks noGrp="1"/>
          </p:cNvSpPr>
          <p:nvPr>
            <p:ph type="body"/>
          </p:nvPr>
        </p:nvSpPr>
        <p:spPr>
          <a:xfrm>
            <a:off x="609480" y="3682080"/>
            <a:ext cx="10972440" cy="189684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type="body"/>
          </p:nvPr>
        </p:nvSpPr>
        <p:spPr>
          <a:xfrm>
            <a:off x="609480" y="1604520"/>
            <a:ext cx="1097244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72" name="PlaceHolder 3"/>
          <p:cNvSpPr>
            <a:spLocks noGrp="1"/>
          </p:cNvSpPr>
          <p:nvPr>
            <p:ph type="body"/>
          </p:nvPr>
        </p:nvSpPr>
        <p:spPr>
          <a:xfrm>
            <a:off x="609480" y="3682080"/>
            <a:ext cx="10972440" cy="189684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76" name="PlaceHolder 4"/>
          <p:cNvSpPr>
            <a:spLocks noGrp="1"/>
          </p:cNvSpPr>
          <p:nvPr>
            <p:ph type="body"/>
          </p:nvPr>
        </p:nvSpPr>
        <p:spPr>
          <a:xfrm>
            <a:off x="609480" y="368208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77" name="PlaceHolder 5"/>
          <p:cNvSpPr>
            <a:spLocks noGrp="1"/>
          </p:cNvSpPr>
          <p:nvPr>
            <p:ph type="body"/>
          </p:nvPr>
        </p:nvSpPr>
        <p:spPr>
          <a:xfrm>
            <a:off x="6231960" y="368208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9" name="PlaceHolder 2"/>
          <p:cNvSpPr>
            <a:spLocks noGrp="1"/>
          </p:cNvSpPr>
          <p:nvPr>
            <p:ph type="body"/>
          </p:nvPr>
        </p:nvSpPr>
        <p:spPr>
          <a:xfrm>
            <a:off x="609480" y="1604520"/>
            <a:ext cx="353304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80" name="PlaceHolder 3"/>
          <p:cNvSpPr>
            <a:spLocks noGrp="1"/>
          </p:cNvSpPr>
          <p:nvPr>
            <p:ph type="body"/>
          </p:nvPr>
        </p:nvSpPr>
        <p:spPr>
          <a:xfrm>
            <a:off x="4319640" y="1604520"/>
            <a:ext cx="353304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81" name="PlaceHolder 4"/>
          <p:cNvSpPr>
            <a:spLocks noGrp="1"/>
          </p:cNvSpPr>
          <p:nvPr>
            <p:ph type="body"/>
          </p:nvPr>
        </p:nvSpPr>
        <p:spPr>
          <a:xfrm>
            <a:off x="8029800" y="1604520"/>
            <a:ext cx="353304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82" name="PlaceHolder 5"/>
          <p:cNvSpPr>
            <a:spLocks noGrp="1"/>
          </p:cNvSpPr>
          <p:nvPr>
            <p:ph type="body"/>
          </p:nvPr>
        </p:nvSpPr>
        <p:spPr>
          <a:xfrm>
            <a:off x="609480" y="3682080"/>
            <a:ext cx="353304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83" name="PlaceHolder 6"/>
          <p:cNvSpPr>
            <a:spLocks noGrp="1"/>
          </p:cNvSpPr>
          <p:nvPr>
            <p:ph type="body"/>
          </p:nvPr>
        </p:nvSpPr>
        <p:spPr>
          <a:xfrm>
            <a:off x="4319640" y="3682080"/>
            <a:ext cx="353304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84" name="PlaceHolder 7"/>
          <p:cNvSpPr>
            <a:spLocks noGrp="1"/>
          </p:cNvSpPr>
          <p:nvPr>
            <p:ph type="body"/>
          </p:nvPr>
        </p:nvSpPr>
        <p:spPr>
          <a:xfrm>
            <a:off x="8029800" y="3682080"/>
            <a:ext cx="3533040" cy="189684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4" name="PlaceHolder 2"/>
          <p:cNvSpPr>
            <a:spLocks noGrp="1"/>
          </p:cNvSpPr>
          <p:nvPr>
            <p:ph type="body"/>
          </p:nvPr>
        </p:nvSpPr>
        <p:spPr>
          <a:xfrm>
            <a:off x="609480" y="1604520"/>
            <a:ext cx="10972440" cy="397728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6" name="PlaceHolder 2"/>
          <p:cNvSpPr>
            <a:spLocks noGrp="1"/>
          </p:cNvSpPr>
          <p:nvPr>
            <p:ph type="body"/>
          </p:nvPr>
        </p:nvSpPr>
        <p:spPr>
          <a:xfrm>
            <a:off x="609480" y="1604520"/>
            <a:ext cx="5354280" cy="3977280"/>
          </a:xfrm>
          <a:prstGeom prst="rect">
            <a:avLst/>
          </a:prstGeom>
        </p:spPr>
        <p:txBody>
          <a:bodyPr lIns="0" rIns="0" tIns="0" bIns="0">
            <a:normAutofit/>
          </a:bodyPr>
          <a:p>
            <a:endParaRPr b="1" lang="en-US" sz="2800" spc="-1" strike="noStrike">
              <a:solidFill>
                <a:srgbClr val="000000"/>
              </a:solidFill>
              <a:latin typeface="Hind"/>
            </a:endParaRPr>
          </a:p>
        </p:txBody>
      </p:sp>
      <p:sp>
        <p:nvSpPr>
          <p:cNvPr id="97" name="PlaceHolder 3"/>
          <p:cNvSpPr>
            <a:spLocks noGrp="1"/>
          </p:cNvSpPr>
          <p:nvPr>
            <p:ph type="body"/>
          </p:nvPr>
        </p:nvSpPr>
        <p:spPr>
          <a:xfrm>
            <a:off x="6231960" y="1604520"/>
            <a:ext cx="5354280" cy="397728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838080" y="1122480"/>
            <a:ext cx="7334640" cy="110667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type="body"/>
          </p:nvPr>
        </p:nvSpPr>
        <p:spPr>
          <a:xfrm>
            <a:off x="609480" y="160452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102" name="PlaceHolder 3"/>
          <p:cNvSpPr>
            <a:spLocks noGrp="1"/>
          </p:cNvSpPr>
          <p:nvPr>
            <p:ph type="body"/>
          </p:nvPr>
        </p:nvSpPr>
        <p:spPr>
          <a:xfrm>
            <a:off x="6231960" y="1604520"/>
            <a:ext cx="5354280" cy="3977280"/>
          </a:xfrm>
          <a:prstGeom prst="rect">
            <a:avLst/>
          </a:prstGeom>
        </p:spPr>
        <p:txBody>
          <a:bodyPr lIns="0" rIns="0" tIns="0" bIns="0">
            <a:normAutofit/>
          </a:bodyPr>
          <a:p>
            <a:endParaRPr b="1" lang="en-US" sz="2800" spc="-1" strike="noStrike">
              <a:solidFill>
                <a:srgbClr val="000000"/>
              </a:solidFill>
              <a:latin typeface="Hind"/>
            </a:endParaRPr>
          </a:p>
        </p:txBody>
      </p:sp>
      <p:sp>
        <p:nvSpPr>
          <p:cNvPr id="103" name="PlaceHolder 4"/>
          <p:cNvSpPr>
            <a:spLocks noGrp="1"/>
          </p:cNvSpPr>
          <p:nvPr>
            <p:ph type="body"/>
          </p:nvPr>
        </p:nvSpPr>
        <p:spPr>
          <a:xfrm>
            <a:off x="609480" y="368208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type="body"/>
          </p:nvPr>
        </p:nvSpPr>
        <p:spPr>
          <a:xfrm>
            <a:off x="609480" y="1604520"/>
            <a:ext cx="5354280" cy="3977280"/>
          </a:xfrm>
          <a:prstGeom prst="rect">
            <a:avLst/>
          </a:prstGeom>
        </p:spPr>
        <p:txBody>
          <a:bodyPr lIns="0" rIns="0" tIns="0" bIns="0">
            <a:normAutofit/>
          </a:bodyPr>
          <a:p>
            <a:endParaRPr b="1" lang="en-US" sz="2800" spc="-1" strike="noStrike">
              <a:solidFill>
                <a:srgbClr val="000000"/>
              </a:solidFill>
              <a:latin typeface="Hind"/>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107" name="PlaceHolder 4"/>
          <p:cNvSpPr>
            <a:spLocks noGrp="1"/>
          </p:cNvSpPr>
          <p:nvPr>
            <p:ph type="body"/>
          </p:nvPr>
        </p:nvSpPr>
        <p:spPr>
          <a:xfrm>
            <a:off x="6231960" y="368208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9" name="PlaceHolder 2"/>
          <p:cNvSpPr>
            <a:spLocks noGrp="1"/>
          </p:cNvSpPr>
          <p:nvPr>
            <p:ph type="body"/>
          </p:nvPr>
        </p:nvSpPr>
        <p:spPr>
          <a:xfrm>
            <a:off x="609480" y="160452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110" name="PlaceHolder 3"/>
          <p:cNvSpPr>
            <a:spLocks noGrp="1"/>
          </p:cNvSpPr>
          <p:nvPr>
            <p:ph type="body"/>
          </p:nvPr>
        </p:nvSpPr>
        <p:spPr>
          <a:xfrm>
            <a:off x="6231960" y="160452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111" name="PlaceHolder 4"/>
          <p:cNvSpPr>
            <a:spLocks noGrp="1"/>
          </p:cNvSpPr>
          <p:nvPr>
            <p:ph type="body"/>
          </p:nvPr>
        </p:nvSpPr>
        <p:spPr>
          <a:xfrm>
            <a:off x="609480" y="3682080"/>
            <a:ext cx="10972440" cy="189684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3" name="PlaceHolder 2"/>
          <p:cNvSpPr>
            <a:spLocks noGrp="1"/>
          </p:cNvSpPr>
          <p:nvPr>
            <p:ph type="body"/>
          </p:nvPr>
        </p:nvSpPr>
        <p:spPr>
          <a:xfrm>
            <a:off x="609480" y="1604520"/>
            <a:ext cx="1097244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114" name="PlaceHolder 3"/>
          <p:cNvSpPr>
            <a:spLocks noGrp="1"/>
          </p:cNvSpPr>
          <p:nvPr>
            <p:ph type="body"/>
          </p:nvPr>
        </p:nvSpPr>
        <p:spPr>
          <a:xfrm>
            <a:off x="609480" y="3682080"/>
            <a:ext cx="10972440" cy="189684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6" name="PlaceHolder 2"/>
          <p:cNvSpPr>
            <a:spLocks noGrp="1"/>
          </p:cNvSpPr>
          <p:nvPr>
            <p:ph type="body"/>
          </p:nvPr>
        </p:nvSpPr>
        <p:spPr>
          <a:xfrm>
            <a:off x="609480" y="160452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117" name="PlaceHolder 3"/>
          <p:cNvSpPr>
            <a:spLocks noGrp="1"/>
          </p:cNvSpPr>
          <p:nvPr>
            <p:ph type="body"/>
          </p:nvPr>
        </p:nvSpPr>
        <p:spPr>
          <a:xfrm>
            <a:off x="6231960" y="160452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118" name="PlaceHolder 4"/>
          <p:cNvSpPr>
            <a:spLocks noGrp="1"/>
          </p:cNvSpPr>
          <p:nvPr>
            <p:ph type="body"/>
          </p:nvPr>
        </p:nvSpPr>
        <p:spPr>
          <a:xfrm>
            <a:off x="609480" y="368208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119" name="PlaceHolder 5"/>
          <p:cNvSpPr>
            <a:spLocks noGrp="1"/>
          </p:cNvSpPr>
          <p:nvPr>
            <p:ph type="body"/>
          </p:nvPr>
        </p:nvSpPr>
        <p:spPr>
          <a:xfrm>
            <a:off x="6231960" y="368208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1" name="PlaceHolder 2"/>
          <p:cNvSpPr>
            <a:spLocks noGrp="1"/>
          </p:cNvSpPr>
          <p:nvPr>
            <p:ph type="body"/>
          </p:nvPr>
        </p:nvSpPr>
        <p:spPr>
          <a:xfrm>
            <a:off x="609480" y="1604520"/>
            <a:ext cx="353304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122" name="PlaceHolder 3"/>
          <p:cNvSpPr>
            <a:spLocks noGrp="1"/>
          </p:cNvSpPr>
          <p:nvPr>
            <p:ph type="body"/>
          </p:nvPr>
        </p:nvSpPr>
        <p:spPr>
          <a:xfrm>
            <a:off x="4319640" y="1604520"/>
            <a:ext cx="353304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123" name="PlaceHolder 4"/>
          <p:cNvSpPr>
            <a:spLocks noGrp="1"/>
          </p:cNvSpPr>
          <p:nvPr>
            <p:ph type="body"/>
          </p:nvPr>
        </p:nvSpPr>
        <p:spPr>
          <a:xfrm>
            <a:off x="8029800" y="1604520"/>
            <a:ext cx="353304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124" name="PlaceHolder 5"/>
          <p:cNvSpPr>
            <a:spLocks noGrp="1"/>
          </p:cNvSpPr>
          <p:nvPr>
            <p:ph type="body"/>
          </p:nvPr>
        </p:nvSpPr>
        <p:spPr>
          <a:xfrm>
            <a:off x="609480" y="3682080"/>
            <a:ext cx="353304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125" name="PlaceHolder 6"/>
          <p:cNvSpPr>
            <a:spLocks noGrp="1"/>
          </p:cNvSpPr>
          <p:nvPr>
            <p:ph type="body"/>
          </p:nvPr>
        </p:nvSpPr>
        <p:spPr>
          <a:xfrm>
            <a:off x="4319640" y="3682080"/>
            <a:ext cx="353304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126" name="PlaceHolder 7"/>
          <p:cNvSpPr>
            <a:spLocks noGrp="1"/>
          </p:cNvSpPr>
          <p:nvPr>
            <p:ph type="body"/>
          </p:nvPr>
        </p:nvSpPr>
        <p:spPr>
          <a:xfrm>
            <a:off x="8029800" y="3682080"/>
            <a:ext cx="3533040" cy="189684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normAutofit/>
          </a:bodyPr>
          <a:p>
            <a:endParaRPr b="1" lang="en-US" sz="2800" spc="-1" strike="noStrike">
              <a:solidFill>
                <a:srgbClr val="000000"/>
              </a:solidFill>
              <a:latin typeface="Hind"/>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838080" y="1122480"/>
            <a:ext cx="7334640" cy="110667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19" name="PlaceHolder 3"/>
          <p:cNvSpPr>
            <a:spLocks noGrp="1"/>
          </p:cNvSpPr>
          <p:nvPr>
            <p:ph type="body"/>
          </p:nvPr>
        </p:nvSpPr>
        <p:spPr>
          <a:xfrm>
            <a:off x="6231960" y="1604520"/>
            <a:ext cx="5354280" cy="3977280"/>
          </a:xfrm>
          <a:prstGeom prst="rect">
            <a:avLst/>
          </a:prstGeom>
        </p:spPr>
        <p:txBody>
          <a:bodyPr lIns="0" rIns="0" tIns="0" bIns="0">
            <a:normAutofit/>
          </a:bodyPr>
          <a:p>
            <a:endParaRPr b="1" lang="en-US" sz="2800" spc="-1" strike="noStrike">
              <a:solidFill>
                <a:srgbClr val="000000"/>
              </a:solidFill>
              <a:latin typeface="Hind"/>
            </a:endParaRPr>
          </a:p>
        </p:txBody>
      </p:sp>
      <p:sp>
        <p:nvSpPr>
          <p:cNvPr id="20" name="PlaceHolder 4"/>
          <p:cNvSpPr>
            <a:spLocks noGrp="1"/>
          </p:cNvSpPr>
          <p:nvPr>
            <p:ph type="body"/>
          </p:nvPr>
        </p:nvSpPr>
        <p:spPr>
          <a:xfrm>
            <a:off x="609480" y="368208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normAutofit/>
          </a:bodyPr>
          <a:p>
            <a:endParaRPr b="1" lang="en-US" sz="2800" spc="-1" strike="noStrike">
              <a:solidFill>
                <a:srgbClr val="000000"/>
              </a:solidFill>
              <a:latin typeface="Hind"/>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1122480"/>
            <a:ext cx="7334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normAutofit/>
          </a:bodyPr>
          <a:p>
            <a:endParaRPr b="1" lang="en-US" sz="2800" spc="-1" strike="noStrike">
              <a:solidFill>
                <a:srgbClr val="000000"/>
              </a:solidFill>
              <a:latin typeface="Hind"/>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normAutofit/>
          </a:bodyPr>
          <a:p>
            <a:endParaRPr b="1" lang="en-US" sz="2800" spc="-1" strike="noStrike">
              <a:solidFill>
                <a:srgbClr val="000000"/>
              </a:solidFill>
              <a:latin typeface="Hind"/>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TextBox 3"/>
          <p:cNvSpPr/>
          <p:nvPr/>
        </p:nvSpPr>
        <p:spPr>
          <a:xfrm>
            <a:off x="11103480" y="6460920"/>
            <a:ext cx="1005480" cy="359280"/>
          </a:xfrm>
          <a:prstGeom prst="rect">
            <a:avLst/>
          </a:prstGeom>
          <a:noFill/>
          <a:ln w="0">
            <a:noFill/>
          </a:ln>
        </p:spPr>
        <p:style>
          <a:lnRef idx="0"/>
          <a:fillRef idx="0"/>
          <a:effectRef idx="0"/>
          <a:fontRef idx="minor"/>
        </p:style>
        <p:txBody>
          <a:bodyPr lIns="90000" rIns="90000" tIns="45000" bIns="45000">
            <a:spAutoFit/>
          </a:bodyPr>
          <a:p>
            <a:pPr algn="r">
              <a:lnSpc>
                <a:spcPct val="100000"/>
              </a:lnSpc>
            </a:pPr>
            <a:fld id="{F07E7CF4-83DC-4AC4-B803-C0DEC26CC15D}" type="slidenum">
              <a:rPr b="0" lang="en-US" sz="1600" spc="-1" strike="noStrike">
                <a:solidFill>
                  <a:srgbClr val="000000"/>
                </a:solidFill>
                <a:latin typeface="Dax-Light"/>
                <a:ea typeface="Dax-Light"/>
              </a:rPr>
              <a:t>39</a:t>
            </a:fld>
            <a:endParaRPr b="0" lang="en-US" sz="1600" spc="-1" strike="noStrike">
              <a:latin typeface="Arial"/>
            </a:endParaRPr>
          </a:p>
        </p:txBody>
      </p:sp>
      <p:pic>
        <p:nvPicPr>
          <p:cNvPr id="1" name="Picture 5" descr=""/>
          <p:cNvPicPr/>
          <p:nvPr/>
        </p:nvPicPr>
        <p:blipFill>
          <a:blip r:embed="rId2"/>
          <a:stretch/>
        </p:blipFill>
        <p:spPr>
          <a:xfrm>
            <a:off x="911880" y="6361920"/>
            <a:ext cx="1888920" cy="267840"/>
          </a:xfrm>
          <a:prstGeom prst="rect">
            <a:avLst/>
          </a:prstGeom>
          <a:ln w="0">
            <a:noFill/>
          </a:ln>
        </p:spPr>
      </p:pic>
      <p:sp>
        <p:nvSpPr>
          <p:cNvPr id="2" name="Rectangle 6"/>
          <p:cNvSpPr/>
          <p:nvPr/>
        </p:nvSpPr>
        <p:spPr>
          <a:xfrm>
            <a:off x="0" y="0"/>
            <a:ext cx="12191760" cy="6857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3" name="PlaceHolder 1"/>
          <p:cNvSpPr>
            <a:spLocks noGrp="1"/>
          </p:cNvSpPr>
          <p:nvPr>
            <p:ph type="title"/>
          </p:nvPr>
        </p:nvSpPr>
        <p:spPr>
          <a:xfrm>
            <a:off x="838080" y="1122480"/>
            <a:ext cx="7334640" cy="2387160"/>
          </a:xfrm>
          <a:prstGeom prst="rect">
            <a:avLst/>
          </a:prstGeom>
        </p:spPr>
        <p:txBody>
          <a:bodyPr anchor="b">
            <a:normAutofit/>
          </a:bodyPr>
          <a:p>
            <a:pPr>
              <a:lnSpc>
                <a:spcPct val="90000"/>
              </a:lnSpc>
            </a:pPr>
            <a:r>
              <a:rPr b="1" lang="en-US" sz="4800" spc="-1" strike="noStrike">
                <a:solidFill>
                  <a:srgbClr val="ffffff"/>
                </a:solidFill>
                <a:latin typeface="Montserrat"/>
                <a:ea typeface="Montserrat"/>
              </a:rPr>
              <a:t>Click to edit Master title style</a:t>
            </a:r>
            <a:endParaRPr b="0" lang="en-US" sz="4800" spc="-1" strike="noStrike">
              <a:solidFill>
                <a:srgbClr val="000000"/>
              </a:solidFill>
              <a:latin typeface="Calibri"/>
            </a:endParaRPr>
          </a:p>
        </p:txBody>
      </p:sp>
      <p:sp>
        <p:nvSpPr>
          <p:cNvPr id="4" name="PlaceHolder 2"/>
          <p:cNvSpPr>
            <a:spLocks noGrp="1"/>
          </p:cNvSpPr>
          <p:nvPr>
            <p:ph type="ftr"/>
          </p:nvPr>
        </p:nvSpPr>
        <p:spPr>
          <a:xfrm>
            <a:off x="2884320" y="6301800"/>
            <a:ext cx="4114440" cy="364680"/>
          </a:xfrm>
          <a:prstGeom prst="rect">
            <a:avLst/>
          </a:prstGeom>
        </p:spPr>
        <p:txBody>
          <a:bodyPr anchor="ctr">
            <a:noAutofit/>
          </a:bodyPr>
          <a:p>
            <a:pPr>
              <a:lnSpc>
                <a:spcPct val="100000"/>
              </a:lnSpc>
            </a:pPr>
            <a:r>
              <a:rPr b="0" lang="en-US" sz="1200" spc="-1" strike="noStrike">
                <a:solidFill>
                  <a:srgbClr val="ffffff"/>
                </a:solidFill>
                <a:latin typeface="Calibri"/>
              </a:rPr>
              <a:t>© ZigBee Alliance. All rights reserved. CONFIDENTIAL</a:t>
            </a:r>
            <a:endParaRPr b="0" lang="en-US" sz="1200" spc="-1" strike="noStrike">
              <a:latin typeface="Times New Roman"/>
            </a:endParaRPr>
          </a:p>
        </p:txBody>
      </p:sp>
      <p:sp>
        <p:nvSpPr>
          <p:cNvPr id="5" name="PlaceHolder 3"/>
          <p:cNvSpPr>
            <a:spLocks noGrp="1"/>
          </p:cNvSpPr>
          <p:nvPr>
            <p:ph type="sldNum"/>
          </p:nvPr>
        </p:nvSpPr>
        <p:spPr>
          <a:xfrm>
            <a:off x="8610480" y="6356520"/>
            <a:ext cx="2742840" cy="364680"/>
          </a:xfrm>
          <a:prstGeom prst="rect">
            <a:avLst/>
          </a:prstGeom>
        </p:spPr>
        <p:txBody>
          <a:bodyPr lIns="90000" rIns="90000" tIns="45000" bIns="45000">
            <a:noAutofit/>
          </a:bodyPr>
          <a:p>
            <a:pPr>
              <a:lnSpc>
                <a:spcPct val="100000"/>
              </a:lnSpc>
            </a:pPr>
            <a:fld id="{1D2EE1E5-10DB-461E-82F4-AF581DAAB328}" type="slidenum">
              <a:rPr b="0" lang="en-US" sz="1800" spc="-1" strike="noStrike">
                <a:solidFill>
                  <a:srgbClr val="000000"/>
                </a:solidFill>
                <a:latin typeface="Calibri"/>
              </a:rPr>
              <a:t>&lt;編號&gt;</a:t>
            </a:fld>
            <a:endParaRPr b="0" lang="en-US" sz="1800" spc="-1" strike="noStrike">
              <a:latin typeface="Times New Roman"/>
            </a:endParaRPr>
          </a:p>
        </p:txBody>
      </p:sp>
      <p:pic>
        <p:nvPicPr>
          <p:cNvPr id="6" name="Picture 3" descr=""/>
          <p:cNvPicPr/>
          <p:nvPr/>
        </p:nvPicPr>
        <p:blipFill>
          <a:blip r:embed="rId3"/>
          <a:stretch/>
        </p:blipFill>
        <p:spPr>
          <a:xfrm>
            <a:off x="907920" y="6356520"/>
            <a:ext cx="1893240" cy="269640"/>
          </a:xfrm>
          <a:prstGeom prst="rect">
            <a:avLst/>
          </a:prstGeom>
          <a:ln w="0">
            <a:noFill/>
          </a:ln>
        </p:spPr>
      </p:pic>
      <p:sp>
        <p:nvSpPr>
          <p:cNvPr id="7"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1" lang="zh-TW" sz="2800" spc="-1" strike="noStrike">
                <a:solidFill>
                  <a:srgbClr val="000000"/>
                </a:solidFill>
                <a:latin typeface="Hind"/>
              </a:rPr>
              <a:t>請按這裡編輯大綱文字格式</a:t>
            </a:r>
            <a:endParaRPr b="1" lang="en-US" sz="2800" spc="-1" strike="noStrike">
              <a:solidFill>
                <a:srgbClr val="000000"/>
              </a:solidFill>
              <a:latin typeface="Hind"/>
            </a:endParaRPr>
          </a:p>
          <a:p>
            <a:pPr lvl="1" marL="864000" indent="-324000">
              <a:spcBef>
                <a:spcPts val="1134"/>
              </a:spcBef>
              <a:buClr>
                <a:srgbClr val="000000"/>
              </a:buClr>
              <a:buSzPct val="75000"/>
              <a:buFont typeface="Symbol" charset="2"/>
              <a:buChar char=""/>
            </a:pPr>
            <a:r>
              <a:rPr b="0" lang="zh-TW" sz="2000" spc="-1" strike="noStrike">
                <a:solidFill>
                  <a:srgbClr val="000000"/>
                </a:solidFill>
                <a:latin typeface="Hind Light"/>
              </a:rPr>
              <a:t>第二個大綱層次</a:t>
            </a:r>
            <a:endParaRPr b="0" lang="en-US" sz="2000" spc="-1" strike="noStrike">
              <a:solidFill>
                <a:srgbClr val="000000"/>
              </a:solidFill>
              <a:latin typeface="Hind Light"/>
            </a:endParaRPr>
          </a:p>
          <a:p>
            <a:pPr lvl="2" marL="1296000" indent="-288000">
              <a:spcBef>
                <a:spcPts val="850"/>
              </a:spcBef>
              <a:buClr>
                <a:srgbClr val="000000"/>
              </a:buClr>
              <a:buSzPct val="45000"/>
              <a:buFont typeface="Wingdings" charset="2"/>
              <a:buChar char=""/>
            </a:pPr>
            <a:r>
              <a:rPr b="0" lang="zh-TW" sz="1800" spc="-1" strike="noStrike">
                <a:solidFill>
                  <a:srgbClr val="000000"/>
                </a:solidFill>
                <a:latin typeface="Hind Light"/>
              </a:rPr>
              <a:t>第三個大綱層次</a:t>
            </a:r>
            <a:endParaRPr b="0" lang="en-US" sz="1800" spc="-1" strike="noStrike">
              <a:solidFill>
                <a:srgbClr val="000000"/>
              </a:solidFill>
              <a:latin typeface="Hind Light"/>
            </a:endParaRPr>
          </a:p>
          <a:p>
            <a:pPr lvl="3" marL="1728000" indent="-216000">
              <a:spcBef>
                <a:spcPts val="567"/>
              </a:spcBef>
              <a:buClr>
                <a:srgbClr val="000000"/>
              </a:buClr>
              <a:buSzPct val="75000"/>
              <a:buFont typeface="Symbol" charset="2"/>
              <a:buChar char=""/>
            </a:pPr>
            <a:r>
              <a:rPr b="0" lang="zh-TW" sz="1800" spc="-1" strike="noStrike">
                <a:solidFill>
                  <a:srgbClr val="000000"/>
                </a:solidFill>
                <a:latin typeface="Hind Light"/>
              </a:rPr>
              <a:t>第四個大綱層次</a:t>
            </a:r>
            <a:endParaRPr b="0" lang="en-US" sz="1800" spc="-1" strike="noStrike">
              <a:solidFill>
                <a:srgbClr val="000000"/>
              </a:solidFill>
              <a:latin typeface="Hind Light"/>
            </a:endParaRPr>
          </a:p>
          <a:p>
            <a:pPr lvl="4" marL="2160000" indent="-216000">
              <a:spcBef>
                <a:spcPts val="283"/>
              </a:spcBef>
              <a:buClr>
                <a:srgbClr val="000000"/>
              </a:buClr>
              <a:buSzPct val="45000"/>
              <a:buFont typeface="Wingdings" charset="2"/>
              <a:buChar char=""/>
            </a:pPr>
            <a:r>
              <a:rPr b="0" lang="zh-TW" sz="2000" spc="-1" strike="noStrike">
                <a:solidFill>
                  <a:srgbClr val="000000"/>
                </a:solidFill>
                <a:latin typeface="Hind Light"/>
              </a:rPr>
              <a:t>第五個大綱層次</a:t>
            </a:r>
            <a:endParaRPr b="0" lang="en-US" sz="2000" spc="-1" strike="noStrike">
              <a:solidFill>
                <a:srgbClr val="000000"/>
              </a:solidFill>
              <a:latin typeface="Hind Light"/>
            </a:endParaRPr>
          </a:p>
          <a:p>
            <a:pPr lvl="5" marL="2592000" indent="-216000">
              <a:spcBef>
                <a:spcPts val="283"/>
              </a:spcBef>
              <a:buClr>
                <a:srgbClr val="000000"/>
              </a:buClr>
              <a:buSzPct val="45000"/>
              <a:buFont typeface="Wingdings" charset="2"/>
              <a:buChar char=""/>
            </a:pPr>
            <a:r>
              <a:rPr b="0" lang="zh-TW" sz="2000" spc="-1" strike="noStrike">
                <a:solidFill>
                  <a:srgbClr val="000000"/>
                </a:solidFill>
                <a:latin typeface="Hind Light"/>
              </a:rPr>
              <a:t>第六個大綱層次</a:t>
            </a:r>
            <a:endParaRPr b="0" lang="en-US" sz="2000" spc="-1" strike="noStrike">
              <a:solidFill>
                <a:srgbClr val="000000"/>
              </a:solidFill>
              <a:latin typeface="Hind Light"/>
            </a:endParaRPr>
          </a:p>
          <a:p>
            <a:pPr lvl="6" marL="3024000" indent="-216000">
              <a:spcBef>
                <a:spcPts val="283"/>
              </a:spcBef>
              <a:buClr>
                <a:srgbClr val="000000"/>
              </a:buClr>
              <a:buSzPct val="45000"/>
              <a:buFont typeface="Wingdings" charset="2"/>
              <a:buChar char=""/>
            </a:pPr>
            <a:r>
              <a:rPr b="0" lang="zh-TW" sz="2000" spc="-1" strike="noStrike">
                <a:solidFill>
                  <a:srgbClr val="000000"/>
                </a:solidFill>
                <a:latin typeface="Hind Light"/>
              </a:rPr>
              <a:t>第七個大綱層次</a:t>
            </a:r>
            <a:endParaRPr b="0" lang="en-US" sz="2000" spc="-1" strike="noStrike">
              <a:solidFill>
                <a:srgbClr val="000000"/>
              </a:solidFill>
              <a:latin typeface="Hind Light"/>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TextBox 3"/>
          <p:cNvSpPr/>
          <p:nvPr/>
        </p:nvSpPr>
        <p:spPr>
          <a:xfrm>
            <a:off x="11103480" y="6460920"/>
            <a:ext cx="1005480" cy="359280"/>
          </a:xfrm>
          <a:prstGeom prst="rect">
            <a:avLst/>
          </a:prstGeom>
          <a:noFill/>
          <a:ln w="0">
            <a:noFill/>
          </a:ln>
        </p:spPr>
        <p:style>
          <a:lnRef idx="0"/>
          <a:fillRef idx="0"/>
          <a:effectRef idx="0"/>
          <a:fontRef idx="minor"/>
        </p:style>
        <p:txBody>
          <a:bodyPr lIns="90000" rIns="90000" tIns="45000" bIns="45000">
            <a:spAutoFit/>
          </a:bodyPr>
          <a:p>
            <a:pPr algn="r">
              <a:lnSpc>
                <a:spcPct val="100000"/>
              </a:lnSpc>
            </a:pPr>
            <a:fld id="{2BF9038C-2EBB-434D-8E17-1A8AD0A48A8C}" type="slidenum">
              <a:rPr b="0" lang="en-US" sz="1600" spc="-1" strike="noStrike">
                <a:solidFill>
                  <a:srgbClr val="000000"/>
                </a:solidFill>
                <a:latin typeface="Dax-Light"/>
                <a:ea typeface="Dax-Light"/>
              </a:rPr>
              <a:t>&lt;編號&gt;</a:t>
            </a:fld>
            <a:endParaRPr b="0" lang="en-US" sz="1600" spc="-1" strike="noStrike">
              <a:latin typeface="Arial"/>
            </a:endParaRPr>
          </a:p>
        </p:txBody>
      </p:sp>
      <p:pic>
        <p:nvPicPr>
          <p:cNvPr id="45" name="Picture 5" descr=""/>
          <p:cNvPicPr/>
          <p:nvPr/>
        </p:nvPicPr>
        <p:blipFill>
          <a:blip r:embed="rId2"/>
          <a:stretch/>
        </p:blipFill>
        <p:spPr>
          <a:xfrm>
            <a:off x="911880" y="6361920"/>
            <a:ext cx="1888920" cy="267840"/>
          </a:xfrm>
          <a:prstGeom prst="rect">
            <a:avLst/>
          </a:prstGeom>
          <a:ln w="0">
            <a:noFill/>
          </a:ln>
        </p:spPr>
      </p:pic>
      <p:sp>
        <p:nvSpPr>
          <p:cNvPr id="46"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1" lang="en-US" sz="4400" spc="-1" strike="noStrike">
                <a:solidFill>
                  <a:srgbClr val="ee3350"/>
                </a:solidFill>
                <a:latin typeface="Montserrat"/>
                <a:ea typeface="Montserrat"/>
              </a:rPr>
              <a:t>Click to edit Master title style</a:t>
            </a:r>
            <a:endParaRPr b="0" lang="en-US" sz="4400" spc="-1" strike="noStrike">
              <a:solidFill>
                <a:srgbClr val="000000"/>
              </a:solidFill>
              <a:latin typeface="Calibri"/>
            </a:endParaRPr>
          </a:p>
        </p:txBody>
      </p:sp>
      <p:sp>
        <p:nvSpPr>
          <p:cNvPr id="47" name="PlaceHolder 2"/>
          <p:cNvSpPr>
            <a:spLocks noGrp="1"/>
          </p:cNvSpPr>
          <p:nvPr>
            <p:ph type="body"/>
          </p:nvPr>
        </p:nvSpPr>
        <p:spPr>
          <a:xfrm>
            <a:off x="838080" y="1825560"/>
            <a:ext cx="10515240" cy="4350960"/>
          </a:xfrm>
          <a:prstGeom prst="rect">
            <a:avLst/>
          </a:prstGeom>
        </p:spPr>
        <p:txBody>
          <a:bodyPr>
            <a:noAutofit/>
          </a:bodyPr>
          <a:p>
            <a:pPr>
              <a:lnSpc>
                <a:spcPct val="100000"/>
              </a:lnSpc>
              <a:spcBef>
                <a:spcPts val="1001"/>
              </a:spcBef>
              <a:tabLst>
                <a:tab algn="l" pos="0"/>
              </a:tabLst>
            </a:pPr>
            <a:r>
              <a:rPr b="1" lang="en-US" sz="2800" spc="-1" strike="noStrike">
                <a:solidFill>
                  <a:srgbClr val="000000"/>
                </a:solidFill>
                <a:latin typeface="Hind"/>
                <a:ea typeface="Hind"/>
              </a:rPr>
              <a:t>Click to edit Master text styles</a:t>
            </a:r>
            <a:endParaRPr b="1" lang="en-US" sz="28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Second level</a:t>
            </a:r>
            <a:endParaRPr b="0" lang="en-US" sz="24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Third level</a:t>
            </a:r>
            <a:endParaRPr b="0" lang="en-US" sz="2000" spc="-1" strike="noStrike">
              <a:solidFill>
                <a:srgbClr val="000000"/>
              </a:solidFill>
              <a:latin typeface="Hind Light"/>
            </a:endParaRPr>
          </a:p>
          <a:p>
            <a:pPr lvl="3" marL="1600200" indent="-228240">
              <a:lnSpc>
                <a:spcPct val="100000"/>
              </a:lnSpc>
              <a:spcBef>
                <a:spcPts val="499"/>
              </a:spcBef>
              <a:buClr>
                <a:srgbClr val="000000"/>
              </a:buClr>
              <a:buFont typeface="Arial"/>
              <a:buChar char="•"/>
              <a:tabLst>
                <a:tab algn="l" pos="0"/>
              </a:tabLst>
            </a:pPr>
            <a:r>
              <a:rPr b="0" lang="en-US" sz="1800" spc="-1" strike="noStrike">
                <a:solidFill>
                  <a:srgbClr val="000000"/>
                </a:solidFill>
                <a:latin typeface="Hind Light"/>
                <a:ea typeface="Hind Light"/>
              </a:rPr>
              <a:t>Fourth level</a:t>
            </a:r>
            <a:endParaRPr b="0" lang="en-US" sz="1800" spc="-1" strike="noStrike">
              <a:solidFill>
                <a:srgbClr val="000000"/>
              </a:solidFill>
              <a:latin typeface="Hind Light"/>
            </a:endParaRPr>
          </a:p>
          <a:p>
            <a:pPr lvl="4" marL="2057400" indent="-228240">
              <a:lnSpc>
                <a:spcPct val="100000"/>
              </a:lnSpc>
              <a:spcBef>
                <a:spcPts val="499"/>
              </a:spcBef>
              <a:buClr>
                <a:srgbClr val="000000"/>
              </a:buClr>
              <a:buFont typeface="Arial"/>
              <a:buChar char="•"/>
              <a:tabLst>
                <a:tab algn="l" pos="0"/>
              </a:tabLst>
            </a:pPr>
            <a:r>
              <a:rPr b="0" lang="en-US" sz="1800" spc="-1" strike="noStrike">
                <a:solidFill>
                  <a:srgbClr val="000000"/>
                </a:solidFill>
                <a:latin typeface="Hind Light"/>
                <a:ea typeface="Hind Light"/>
              </a:rPr>
              <a:t>Fifth level</a:t>
            </a:r>
            <a:endParaRPr b="0" lang="en-US" sz="1800" spc="-1" strike="noStrike">
              <a:solidFill>
                <a:srgbClr val="000000"/>
              </a:solidFill>
              <a:latin typeface="Hind Light"/>
            </a:endParaRPr>
          </a:p>
        </p:txBody>
      </p:sp>
      <p:sp>
        <p:nvSpPr>
          <p:cNvPr id="48" name="PlaceHolder 3"/>
          <p:cNvSpPr>
            <a:spLocks noGrp="1"/>
          </p:cNvSpPr>
          <p:nvPr>
            <p:ph type="ftr"/>
          </p:nvPr>
        </p:nvSpPr>
        <p:spPr>
          <a:xfrm>
            <a:off x="2851920" y="6307920"/>
            <a:ext cx="4114440" cy="364680"/>
          </a:xfrm>
          <a:prstGeom prst="rect">
            <a:avLst/>
          </a:prstGeom>
        </p:spPr>
        <p:txBody>
          <a:bodyPr anchor="ctr">
            <a:noAutofit/>
          </a:bodyPr>
          <a:p>
            <a:pPr>
              <a:lnSpc>
                <a:spcPct val="100000"/>
              </a:lnSpc>
            </a:pPr>
            <a:r>
              <a:rPr b="0" lang="en-US" sz="1200" spc="-1" strike="noStrike">
                <a:solidFill>
                  <a:srgbClr val="8b8b8b"/>
                </a:solidFill>
                <a:latin typeface="Calibri"/>
              </a:rPr>
              <a:t>© zigbee alliance. All rights reserved. CONFIDENTIAL</a:t>
            </a:r>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 name="TextBox 3"/>
          <p:cNvSpPr/>
          <p:nvPr/>
        </p:nvSpPr>
        <p:spPr>
          <a:xfrm>
            <a:off x="11103480" y="6460920"/>
            <a:ext cx="1005480" cy="359280"/>
          </a:xfrm>
          <a:prstGeom prst="rect">
            <a:avLst/>
          </a:prstGeom>
          <a:noFill/>
          <a:ln w="0">
            <a:noFill/>
          </a:ln>
        </p:spPr>
        <p:style>
          <a:lnRef idx="0"/>
          <a:fillRef idx="0"/>
          <a:effectRef idx="0"/>
          <a:fontRef idx="minor"/>
        </p:style>
        <p:txBody>
          <a:bodyPr lIns="90000" rIns="90000" tIns="45000" bIns="45000">
            <a:spAutoFit/>
          </a:bodyPr>
          <a:p>
            <a:pPr algn="r">
              <a:lnSpc>
                <a:spcPct val="100000"/>
              </a:lnSpc>
            </a:pPr>
            <a:fld id="{440B6422-83B8-42EC-AF25-9FEB8D9BA7A5}" type="slidenum">
              <a:rPr b="0" lang="en-US" sz="1600" spc="-1" strike="noStrike">
                <a:solidFill>
                  <a:srgbClr val="000000"/>
                </a:solidFill>
                <a:latin typeface="Dax-Light"/>
                <a:ea typeface="Dax-Light"/>
              </a:rPr>
              <a:t>&lt;編號&gt;</a:t>
            </a:fld>
            <a:endParaRPr b="0" lang="en-US" sz="1600" spc="-1" strike="noStrike">
              <a:latin typeface="Arial"/>
            </a:endParaRPr>
          </a:p>
        </p:txBody>
      </p:sp>
      <p:pic>
        <p:nvPicPr>
          <p:cNvPr id="86" name="Picture 5" descr=""/>
          <p:cNvPicPr/>
          <p:nvPr/>
        </p:nvPicPr>
        <p:blipFill>
          <a:blip r:embed="rId2"/>
          <a:stretch/>
        </p:blipFill>
        <p:spPr>
          <a:xfrm>
            <a:off x="911880" y="6361920"/>
            <a:ext cx="1888920" cy="267840"/>
          </a:xfrm>
          <a:prstGeom prst="rect">
            <a:avLst/>
          </a:prstGeom>
          <a:ln w="0">
            <a:noFill/>
          </a:ln>
        </p:spPr>
      </p:pic>
      <p:sp>
        <p:nvSpPr>
          <p:cNvPr id="87" name="PlaceHolder 1"/>
          <p:cNvSpPr>
            <a:spLocks noGrp="1"/>
          </p:cNvSpPr>
          <p:nvPr>
            <p:ph type="sldNum"/>
          </p:nvPr>
        </p:nvSpPr>
        <p:spPr>
          <a:xfrm>
            <a:off x="11523600" y="6581880"/>
            <a:ext cx="545760" cy="174240"/>
          </a:xfrm>
          <a:prstGeom prst="rect">
            <a:avLst/>
          </a:prstGeom>
        </p:spPr>
        <p:txBody>
          <a:bodyPr lIns="90000" rIns="90000" tIns="45000" bIns="45000">
            <a:noAutofit/>
          </a:bodyPr>
          <a:p>
            <a:pPr>
              <a:lnSpc>
                <a:spcPct val="100000"/>
              </a:lnSpc>
            </a:pPr>
            <a:fld id="{369CC29F-6678-45BB-BB9B-FBBA7E66B1F5}" type="slidenum">
              <a:rPr b="0" lang="en-US" sz="1800" spc="-1" strike="noStrike">
                <a:solidFill>
                  <a:srgbClr val="000000"/>
                </a:solidFill>
                <a:latin typeface="Calibri"/>
              </a:rPr>
              <a:t>&lt;編號&gt;</a:t>
            </a:fld>
            <a:endParaRPr b="0" lang="en-US" sz="1800" spc="-1" strike="noStrike">
              <a:latin typeface="Times New Roman"/>
            </a:endParaRPr>
          </a:p>
        </p:txBody>
      </p:sp>
      <p:pic>
        <p:nvPicPr>
          <p:cNvPr id="88" name="Picture 4" descr=""/>
          <p:cNvPicPr/>
          <p:nvPr/>
        </p:nvPicPr>
        <p:blipFill>
          <a:blip r:embed="rId3"/>
          <a:stretch/>
        </p:blipFill>
        <p:spPr>
          <a:xfrm>
            <a:off x="2877840" y="6338520"/>
            <a:ext cx="3450240" cy="322920"/>
          </a:xfrm>
          <a:prstGeom prst="rect">
            <a:avLst/>
          </a:prstGeom>
          <a:ln w="0">
            <a:noFill/>
          </a:ln>
        </p:spPr>
      </p:pic>
      <p:sp>
        <p:nvSpPr>
          <p:cNvPr id="89"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zh-TW" sz="1800" spc="-1" strike="noStrike">
                <a:solidFill>
                  <a:srgbClr val="000000"/>
                </a:solidFill>
                <a:latin typeface="Calibri"/>
              </a:rPr>
              <a:t>請按這裡編輯題名文字格式</a:t>
            </a:r>
            <a:endParaRPr b="0" lang="en-US" sz="1800" spc="-1" strike="noStrike">
              <a:solidFill>
                <a:srgbClr val="000000"/>
              </a:solidFill>
              <a:latin typeface="Calibri"/>
            </a:endParaRPr>
          </a:p>
        </p:txBody>
      </p:sp>
      <p:sp>
        <p:nvSpPr>
          <p:cNvPr id="90"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1" lang="zh-TW" sz="2800" spc="-1" strike="noStrike">
                <a:solidFill>
                  <a:srgbClr val="000000"/>
                </a:solidFill>
                <a:latin typeface="Hind"/>
              </a:rPr>
              <a:t>請按這裡編輯大綱文字格式</a:t>
            </a:r>
            <a:endParaRPr b="1" lang="en-US" sz="2800" spc="-1" strike="noStrike">
              <a:solidFill>
                <a:srgbClr val="000000"/>
              </a:solidFill>
              <a:latin typeface="Hind"/>
            </a:endParaRPr>
          </a:p>
          <a:p>
            <a:pPr lvl="1" marL="864000" indent="-324000">
              <a:spcBef>
                <a:spcPts val="1134"/>
              </a:spcBef>
              <a:buClr>
                <a:srgbClr val="000000"/>
              </a:buClr>
              <a:buSzPct val="75000"/>
              <a:buFont typeface="Symbol" charset="2"/>
              <a:buChar char=""/>
            </a:pPr>
            <a:r>
              <a:rPr b="0" lang="zh-TW" sz="2000" spc="-1" strike="noStrike">
                <a:solidFill>
                  <a:srgbClr val="000000"/>
                </a:solidFill>
                <a:latin typeface="Hind Light"/>
              </a:rPr>
              <a:t>第二個大綱層次</a:t>
            </a:r>
            <a:endParaRPr b="0" lang="en-US" sz="2000" spc="-1" strike="noStrike">
              <a:solidFill>
                <a:srgbClr val="000000"/>
              </a:solidFill>
              <a:latin typeface="Hind Light"/>
            </a:endParaRPr>
          </a:p>
          <a:p>
            <a:pPr lvl="2" marL="1296000" indent="-288000">
              <a:spcBef>
                <a:spcPts val="850"/>
              </a:spcBef>
              <a:buClr>
                <a:srgbClr val="000000"/>
              </a:buClr>
              <a:buSzPct val="45000"/>
              <a:buFont typeface="Wingdings" charset="2"/>
              <a:buChar char=""/>
            </a:pPr>
            <a:r>
              <a:rPr b="0" lang="zh-TW" sz="1800" spc="-1" strike="noStrike">
                <a:solidFill>
                  <a:srgbClr val="000000"/>
                </a:solidFill>
                <a:latin typeface="Hind Light"/>
              </a:rPr>
              <a:t>第三個大綱層次</a:t>
            </a:r>
            <a:endParaRPr b="0" lang="en-US" sz="1800" spc="-1" strike="noStrike">
              <a:solidFill>
                <a:srgbClr val="000000"/>
              </a:solidFill>
              <a:latin typeface="Hind Light"/>
            </a:endParaRPr>
          </a:p>
          <a:p>
            <a:pPr lvl="3" marL="1728000" indent="-216000">
              <a:spcBef>
                <a:spcPts val="567"/>
              </a:spcBef>
              <a:buClr>
                <a:srgbClr val="000000"/>
              </a:buClr>
              <a:buSzPct val="75000"/>
              <a:buFont typeface="Symbol" charset="2"/>
              <a:buChar char=""/>
            </a:pPr>
            <a:r>
              <a:rPr b="0" lang="zh-TW" sz="1800" spc="-1" strike="noStrike">
                <a:solidFill>
                  <a:srgbClr val="000000"/>
                </a:solidFill>
                <a:latin typeface="Hind Light"/>
              </a:rPr>
              <a:t>第四個大綱層次</a:t>
            </a:r>
            <a:endParaRPr b="0" lang="en-US" sz="1800" spc="-1" strike="noStrike">
              <a:solidFill>
                <a:srgbClr val="000000"/>
              </a:solidFill>
              <a:latin typeface="Hind Light"/>
            </a:endParaRPr>
          </a:p>
          <a:p>
            <a:pPr lvl="4" marL="2160000" indent="-216000">
              <a:spcBef>
                <a:spcPts val="283"/>
              </a:spcBef>
              <a:buClr>
                <a:srgbClr val="000000"/>
              </a:buClr>
              <a:buSzPct val="45000"/>
              <a:buFont typeface="Wingdings" charset="2"/>
              <a:buChar char=""/>
            </a:pPr>
            <a:r>
              <a:rPr b="0" lang="zh-TW" sz="2000" spc="-1" strike="noStrike">
                <a:solidFill>
                  <a:srgbClr val="000000"/>
                </a:solidFill>
                <a:latin typeface="Hind Light"/>
              </a:rPr>
              <a:t>第五個大綱層次</a:t>
            </a:r>
            <a:endParaRPr b="0" lang="en-US" sz="2000" spc="-1" strike="noStrike">
              <a:solidFill>
                <a:srgbClr val="000000"/>
              </a:solidFill>
              <a:latin typeface="Hind Light"/>
            </a:endParaRPr>
          </a:p>
          <a:p>
            <a:pPr lvl="5" marL="2592000" indent="-216000">
              <a:spcBef>
                <a:spcPts val="283"/>
              </a:spcBef>
              <a:buClr>
                <a:srgbClr val="000000"/>
              </a:buClr>
              <a:buSzPct val="45000"/>
              <a:buFont typeface="Wingdings" charset="2"/>
              <a:buChar char=""/>
            </a:pPr>
            <a:r>
              <a:rPr b="0" lang="zh-TW" sz="2000" spc="-1" strike="noStrike">
                <a:solidFill>
                  <a:srgbClr val="000000"/>
                </a:solidFill>
                <a:latin typeface="Hind Light"/>
              </a:rPr>
              <a:t>第六個大綱層次</a:t>
            </a:r>
            <a:endParaRPr b="0" lang="en-US" sz="2000" spc="-1" strike="noStrike">
              <a:solidFill>
                <a:srgbClr val="000000"/>
              </a:solidFill>
              <a:latin typeface="Hind Light"/>
            </a:endParaRPr>
          </a:p>
          <a:p>
            <a:pPr lvl="6" marL="3024000" indent="-216000">
              <a:spcBef>
                <a:spcPts val="283"/>
              </a:spcBef>
              <a:buClr>
                <a:srgbClr val="000000"/>
              </a:buClr>
              <a:buSzPct val="45000"/>
              <a:buFont typeface="Wingdings" charset="2"/>
              <a:buChar char=""/>
            </a:pPr>
            <a:r>
              <a:rPr b="0" lang="zh-TW" sz="2000" spc="-1" strike="noStrike">
                <a:solidFill>
                  <a:srgbClr val="000000"/>
                </a:solidFill>
                <a:latin typeface="Hind Light"/>
              </a:rPr>
              <a:t>第七個大綱層次</a:t>
            </a:r>
            <a:endParaRPr b="0" lang="en-US" sz="2000" spc="-1" strike="noStrike">
              <a:solidFill>
                <a:srgbClr val="000000"/>
              </a:solidFill>
              <a:latin typeface="Hind Light"/>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6.wmf"/><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jpeg"/><Relationship Id="rId3" Type="http://schemas.openxmlformats.org/officeDocument/2006/relationships/image" Target="../media/image16.png"/><Relationship Id="rId4" Type="http://schemas.openxmlformats.org/officeDocument/2006/relationships/slideLayout" Target="../slideLayouts/slideLayout13.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jpeg"/><Relationship Id="rId9" Type="http://schemas.openxmlformats.org/officeDocument/2006/relationships/image" Target="../media/image25.jpeg"/><Relationship Id="rId10" Type="http://schemas.openxmlformats.org/officeDocument/2006/relationships/image" Target="../media/image26.jpeg"/><Relationship Id="rId11" Type="http://schemas.openxmlformats.org/officeDocument/2006/relationships/image" Target="../media/image27.jpeg"/><Relationship Id="rId1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jpe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jpeg"/><Relationship Id="rId9" Type="http://schemas.openxmlformats.org/officeDocument/2006/relationships/image" Target="../media/image36.jpeg"/><Relationship Id="rId10" Type="http://schemas.openxmlformats.org/officeDocument/2006/relationships/image" Target="../media/image37.jpeg"/><Relationship Id="rId11" Type="http://schemas.openxmlformats.org/officeDocument/2006/relationships/image" Target="../media/image38.jpeg"/><Relationship Id="rId1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jpe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 Id="rId11" Type="http://schemas.openxmlformats.org/officeDocument/2006/relationships/image" Target="../media/image49.jpeg"/><Relationship Id="rId1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1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13.xml"/><Relationship Id="rId6"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jpeg"/><Relationship Id="rId3" Type="http://schemas.openxmlformats.org/officeDocument/2006/relationships/image" Target="../media/image63.jpeg"/><Relationship Id="rId4" Type="http://schemas.openxmlformats.org/officeDocument/2006/relationships/image" Target="../media/image64.jpeg"/><Relationship Id="rId5"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8.tif"/><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13.xml"/><Relationship Id="rId4"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13.xml"/><Relationship Id="rId4"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76.jpeg"/><Relationship Id="rId2" Type="http://schemas.openxmlformats.org/officeDocument/2006/relationships/image" Target="../media/image77.png"/><Relationship Id="rId3" Type="http://schemas.openxmlformats.org/officeDocument/2006/relationships/image" Target="../media/image78.jpeg"/><Relationship Id="rId4"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84.wmf"/><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88.wmf"/><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91.jpeg"/><Relationship Id="rId2" Type="http://schemas.openxmlformats.org/officeDocument/2006/relationships/slideLayout" Target="../slideLayouts/slideLayout13.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slideLayout" Target="../slideLayouts/slideLayout13.xml"/><Relationship Id="rId7"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jpeg"/><Relationship Id="rId3" Type="http://schemas.openxmlformats.org/officeDocument/2006/relationships/image" Target="../media/image103.jpeg"/><Relationship Id="rId4" Type="http://schemas.openxmlformats.org/officeDocument/2006/relationships/image" Target="../media/image104.jpeg"/><Relationship Id="rId5" Type="http://schemas.openxmlformats.org/officeDocument/2006/relationships/image" Target="../media/image105.jpeg"/><Relationship Id="rId6"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106.jpeg"/><Relationship Id="rId2" Type="http://schemas.openxmlformats.org/officeDocument/2006/relationships/image" Target="../media/image107.jpeg"/><Relationship Id="rId3" Type="http://schemas.openxmlformats.org/officeDocument/2006/relationships/image" Target="../media/image108.jpeg"/><Relationship Id="rId4" Type="http://schemas.openxmlformats.org/officeDocument/2006/relationships/image" Target="../media/image109.jpeg"/><Relationship Id="rId5" Type="http://schemas.openxmlformats.org/officeDocument/2006/relationships/slideLayout" Target="../slideLayouts/slideLayout13.xml"/><Relationship Id="rId6"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110.jpeg"/><Relationship Id="rId2" Type="http://schemas.openxmlformats.org/officeDocument/2006/relationships/image" Target="../media/image111.jpeg"/><Relationship Id="rId3" Type="http://schemas.openxmlformats.org/officeDocument/2006/relationships/image" Target="../media/image112.jpeg"/><Relationship Id="rId4" Type="http://schemas.openxmlformats.org/officeDocument/2006/relationships/image" Target="../media/image113.wmf"/><Relationship Id="rId5" Type="http://schemas.openxmlformats.org/officeDocument/2006/relationships/slideLayout" Target="../slideLayouts/slideLayout13.xml"/><Relationship Id="rId6"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114.jpeg"/><Relationship Id="rId2" Type="http://schemas.openxmlformats.org/officeDocument/2006/relationships/image" Target="../media/image115.jpeg"/><Relationship Id="rId3" Type="http://schemas.openxmlformats.org/officeDocument/2006/relationships/image" Target="../media/image116.jpeg"/><Relationship Id="rId4" Type="http://schemas.openxmlformats.org/officeDocument/2006/relationships/image" Target="../media/image117.jpeg"/><Relationship Id="rId5" Type="http://schemas.openxmlformats.org/officeDocument/2006/relationships/image" Target="../media/image118.jpeg"/><Relationship Id="rId6" Type="http://schemas.openxmlformats.org/officeDocument/2006/relationships/image" Target="../media/image119.jpeg"/><Relationship Id="rId7" Type="http://schemas.openxmlformats.org/officeDocument/2006/relationships/image" Target="../media/image120.jpeg"/><Relationship Id="rId8" Type="http://schemas.openxmlformats.org/officeDocument/2006/relationships/image" Target="../media/image121.jpeg"/><Relationship Id="rId9" Type="http://schemas.openxmlformats.org/officeDocument/2006/relationships/slideLayout" Target="../slideLayouts/slideLayout13.xml"/><Relationship Id="rId10"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122.jpeg"/><Relationship Id="rId2" Type="http://schemas.openxmlformats.org/officeDocument/2006/relationships/image" Target="../media/image123.jpeg"/><Relationship Id="rId3" Type="http://schemas.openxmlformats.org/officeDocument/2006/relationships/image" Target="../media/image124.jpeg"/><Relationship Id="rId4" Type="http://schemas.openxmlformats.org/officeDocument/2006/relationships/image" Target="../media/image125.jpeg"/><Relationship Id="rId5" Type="http://schemas.openxmlformats.org/officeDocument/2006/relationships/image" Target="../media/image126.jpeg"/><Relationship Id="rId6" Type="http://schemas.openxmlformats.org/officeDocument/2006/relationships/image" Target="../media/image127.jpeg"/><Relationship Id="rId7" Type="http://schemas.openxmlformats.org/officeDocument/2006/relationships/image" Target="../media/image128.jpeg"/><Relationship Id="rId8" Type="http://schemas.openxmlformats.org/officeDocument/2006/relationships/image" Target="../media/image129.wmf"/><Relationship Id="rId9" Type="http://schemas.openxmlformats.org/officeDocument/2006/relationships/slideLayout" Target="../slideLayouts/slideLayout13.xml"/><Relationship Id="rId10"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130.jpeg"/><Relationship Id="rId2" Type="http://schemas.openxmlformats.org/officeDocument/2006/relationships/image" Target="../media/image131.jpeg"/><Relationship Id="rId3" Type="http://schemas.openxmlformats.org/officeDocument/2006/relationships/image" Target="../media/image132.jpeg"/><Relationship Id="rId4" Type="http://schemas.openxmlformats.org/officeDocument/2006/relationships/image" Target="../media/image133.jpeg"/><Relationship Id="rId5" Type="http://schemas.openxmlformats.org/officeDocument/2006/relationships/image" Target="../media/image134.jpeg"/><Relationship Id="rId6" Type="http://schemas.openxmlformats.org/officeDocument/2006/relationships/image" Target="../media/image135.jpeg"/><Relationship Id="rId7" Type="http://schemas.openxmlformats.org/officeDocument/2006/relationships/image" Target="../media/image136.jpeg"/><Relationship Id="rId8" Type="http://schemas.openxmlformats.org/officeDocument/2006/relationships/image" Target="../media/image137.jpeg"/><Relationship Id="rId9" Type="http://schemas.openxmlformats.org/officeDocument/2006/relationships/slideLayout" Target="../slideLayouts/slideLayout13.xml"/><Relationship Id="rId10"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138.wmf"/><Relationship Id="rId2" Type="http://schemas.openxmlformats.org/officeDocument/2006/relationships/image" Target="../media/image139.jpeg"/><Relationship Id="rId3" Type="http://schemas.openxmlformats.org/officeDocument/2006/relationships/slideLayout" Target="../slideLayouts/slideLayout13.xml"/><Relationship Id="rId4"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jpeg"/><Relationship Id="rId8" Type="http://schemas.openxmlformats.org/officeDocument/2006/relationships/image" Target="../media/image148.jpeg"/><Relationship Id="rId9" Type="http://schemas.openxmlformats.org/officeDocument/2006/relationships/image" Target="../media/image149.jpeg"/><Relationship Id="rId10" Type="http://schemas.openxmlformats.org/officeDocument/2006/relationships/image" Target="../media/image150.jpeg"/><Relationship Id="rId11" Type="http://schemas.openxmlformats.org/officeDocument/2006/relationships/image" Target="../media/image151.jpeg"/><Relationship Id="rId12" Type="http://schemas.openxmlformats.org/officeDocument/2006/relationships/image" Target="../media/image152.png"/><Relationship Id="rId13" Type="http://schemas.openxmlformats.org/officeDocument/2006/relationships/image" Target="../media/image153.jpeg"/><Relationship Id="rId14" Type="http://schemas.openxmlformats.org/officeDocument/2006/relationships/image" Target="../media/image154.gif"/><Relationship Id="rId15" Type="http://schemas.openxmlformats.org/officeDocument/2006/relationships/image" Target="../media/image155.jpeg"/><Relationship Id="rId16" Type="http://schemas.openxmlformats.org/officeDocument/2006/relationships/image" Target="../media/image156.png"/><Relationship Id="rId17" Type="http://schemas.openxmlformats.org/officeDocument/2006/relationships/image" Target="../media/image157.png"/><Relationship Id="rId18" Type="http://schemas.openxmlformats.org/officeDocument/2006/relationships/image" Target="../media/image158.png"/><Relationship Id="rId19" Type="http://schemas.openxmlformats.org/officeDocument/2006/relationships/image" Target="../media/image159.jpeg"/><Relationship Id="rId20" Type="http://schemas.openxmlformats.org/officeDocument/2006/relationships/image" Target="../media/image160.png"/><Relationship Id="rId21" Type="http://schemas.openxmlformats.org/officeDocument/2006/relationships/image" Target="../media/image161.png"/><Relationship Id="rId22"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image" Target="../media/image165.jpeg"/><Relationship Id="rId5" Type="http://schemas.openxmlformats.org/officeDocument/2006/relationships/image" Target="../media/image166.wmf"/><Relationship Id="rId6"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image" Target="../media/image168.png"/><Relationship Id="rId3" Type="http://schemas.openxmlformats.org/officeDocument/2006/relationships/image" Target="../media/image169.png"/><Relationship Id="rId4" Type="http://schemas.openxmlformats.org/officeDocument/2006/relationships/image" Target="../media/image170.png"/><Relationship Id="rId5"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
<Relationships xmlns="http://schemas.openxmlformats.org/package/2006/relationships"><Relationship Id="rId1" Type="http://schemas.openxmlformats.org/officeDocument/2006/relationships/image" Target="../media/image172.png"/><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hyperlink" Target="http://www.zigbee.org/zigbee-for-developers/zigbee-pro/" TargetMode="External"/><Relationship Id="rId2"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jpeg"/><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jpeg"/><Relationship Id="rId6"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image" Target="../media/image180.wmf"/><Relationship Id="rId2"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hyperlink" Target="mailto:help@zigvewe.org" TargetMode="External"/><Relationship Id="rId2"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itle 4"/>
          <p:cNvSpPr/>
          <p:nvPr/>
        </p:nvSpPr>
        <p:spPr>
          <a:xfrm>
            <a:off x="711360" y="2830680"/>
            <a:ext cx="10261080" cy="2387160"/>
          </a:xfrm>
          <a:prstGeom prst="rect">
            <a:avLst/>
          </a:prstGeom>
          <a:noFill/>
          <a:ln w="0">
            <a:noFill/>
          </a:ln>
        </p:spPr>
        <p:style>
          <a:lnRef idx="0"/>
          <a:fillRef idx="0"/>
          <a:effectRef idx="0"/>
          <a:fontRef idx="minor"/>
        </p:style>
        <p:txBody>
          <a:bodyPr anchor="b">
            <a:normAutofit/>
          </a:bodyPr>
          <a:p>
            <a:pPr>
              <a:lnSpc>
                <a:spcPct val="90000"/>
              </a:lnSpc>
            </a:pPr>
            <a:r>
              <a:rPr b="1" lang="en-US" sz="4800" spc="-1" strike="noStrike">
                <a:solidFill>
                  <a:srgbClr val="ffffff"/>
                </a:solidFill>
                <a:latin typeface="Montserrat"/>
                <a:ea typeface="Montserrat"/>
              </a:rPr>
              <a:t>The Standard for the IoT</a:t>
            </a:r>
            <a:endParaRPr b="0" lang="en-US" sz="4800" spc="-1" strike="noStrike">
              <a:latin typeface="Arial"/>
            </a:endParaRPr>
          </a:p>
        </p:txBody>
      </p:sp>
      <p:pic>
        <p:nvPicPr>
          <p:cNvPr id="134" name="Picture 9" descr=""/>
          <p:cNvPicPr/>
          <p:nvPr/>
        </p:nvPicPr>
        <p:blipFill>
          <a:blip r:embed="rId1"/>
          <a:stretch/>
        </p:blipFill>
        <p:spPr>
          <a:xfrm>
            <a:off x="711360" y="2616120"/>
            <a:ext cx="5807880" cy="14083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Rectangle 2"/>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IEEE 802.15.4</a:t>
            </a:r>
            <a:endParaRPr b="0" lang="en-US" sz="4400" spc="-1" strike="noStrike">
              <a:solidFill>
                <a:srgbClr val="000000"/>
              </a:solidFill>
              <a:latin typeface="Calibri"/>
            </a:endParaRPr>
          </a:p>
        </p:txBody>
      </p:sp>
      <p:pic>
        <p:nvPicPr>
          <p:cNvPr id="163" name="Picture 4" descr="frequency_bands_channels"/>
          <p:cNvPicPr/>
          <p:nvPr/>
        </p:nvPicPr>
        <p:blipFill>
          <a:blip r:embed="rId1"/>
          <a:stretch/>
        </p:blipFill>
        <p:spPr>
          <a:xfrm>
            <a:off x="1758960" y="2540880"/>
            <a:ext cx="8673840" cy="2920680"/>
          </a:xfrm>
          <a:prstGeom prst="rect">
            <a:avLst/>
          </a:prstGeom>
          <a:ln w="0">
            <a:noFill/>
          </a:ln>
        </p:spPr>
      </p:pic>
      <p:sp>
        <p:nvSpPr>
          <p:cNvPr id="164" name="Slide Number Placeholder 3"/>
          <p:cNvSpPr txBox="1"/>
          <p:nvPr/>
        </p:nvSpPr>
        <p:spPr>
          <a:xfrm>
            <a:off x="11696760" y="6586560"/>
            <a:ext cx="495000" cy="231480"/>
          </a:xfrm>
          <a:prstGeom prst="rect">
            <a:avLst/>
          </a:prstGeom>
          <a:noFill/>
          <a:ln w="0">
            <a:noFill/>
          </a:ln>
        </p:spPr>
        <p:txBody>
          <a:bodyPr lIns="90000" rIns="90000" tIns="45000" bIns="45000">
            <a:noAutofit/>
          </a:bodyPr>
          <a:p>
            <a:pPr>
              <a:lnSpc>
                <a:spcPct val="100000"/>
              </a:lnSpc>
            </a:pPr>
            <a:fld id="{1E721EBC-91B7-4E46-B4DD-ED06FD9DD587}" type="slidenum">
              <a:rPr b="0" lang="en-US" sz="1200" spc="-1" strike="noStrike">
                <a:solidFill>
                  <a:srgbClr val="000000"/>
                </a:solidFill>
                <a:latin typeface="Arial Rounded MT Bold"/>
                <a:ea typeface="MS PGothic"/>
              </a:rPr>
              <a:t>8</a:t>
            </a:fld>
            <a:endParaRPr b="0" lang="en-US" sz="1200" spc="-1" strike="noStrike">
              <a:latin typeface="Times New Roman"/>
            </a:endParaRPr>
          </a:p>
        </p:txBody>
      </p:sp>
      <p:sp>
        <p:nvSpPr>
          <p:cNvPr id="165" name="TextBox 4"/>
          <p:cNvSpPr/>
          <p:nvPr/>
        </p:nvSpPr>
        <p:spPr>
          <a:xfrm>
            <a:off x="8810280" y="5461920"/>
            <a:ext cx="13759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200" spc="-1" strike="noStrike">
                <a:solidFill>
                  <a:srgbClr val="000000"/>
                </a:solidFill>
                <a:latin typeface="Calibri"/>
              </a:rPr>
              <a:t>IEEE 802.15.4 2003</a:t>
            </a:r>
            <a:endParaRPr b="0" lang="en-US" sz="12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Rectangle 4"/>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IEEE 802.15.4 Data Frame Format</a:t>
            </a:r>
            <a:endParaRPr b="0" lang="en-US" sz="4400" spc="-1" strike="noStrike">
              <a:solidFill>
                <a:srgbClr val="000000"/>
              </a:solidFill>
              <a:latin typeface="Calibri"/>
            </a:endParaRPr>
          </a:p>
        </p:txBody>
      </p:sp>
      <p:sp>
        <p:nvSpPr>
          <p:cNvPr id="167" name="Rectangle 2"/>
          <p:cNvSpPr txBox="1"/>
          <p:nvPr/>
        </p:nvSpPr>
        <p:spPr>
          <a:xfrm>
            <a:off x="838080" y="1498320"/>
            <a:ext cx="10515240" cy="4350960"/>
          </a:xfrm>
          <a:prstGeom prst="rect">
            <a:avLst/>
          </a:prstGeom>
          <a:noFill/>
          <a:ln w="0">
            <a:noFill/>
          </a:ln>
        </p:spPr>
        <p:txBody>
          <a:bodyPr>
            <a:normAutofit/>
          </a:bodyPr>
          <a:p>
            <a:pPr>
              <a:lnSpc>
                <a:spcPct val="100000"/>
              </a:lnSpc>
              <a:spcBef>
                <a:spcPts val="1001"/>
              </a:spcBef>
              <a:tabLst>
                <a:tab algn="l" pos="0"/>
              </a:tabLst>
            </a:pPr>
            <a:r>
              <a:rPr b="0" lang="en-US" sz="2000" spc="-1" strike="noStrike">
                <a:solidFill>
                  <a:srgbClr val="000000"/>
                </a:solidFill>
                <a:latin typeface="Hind"/>
                <a:ea typeface="Hind"/>
              </a:rPr>
              <a:t>Provides up to 102 Byte data payload capacity</a:t>
            </a:r>
            <a:endParaRPr b="1" lang="en-US" sz="2000" spc="-1" strike="noStrike">
              <a:solidFill>
                <a:srgbClr val="000000"/>
              </a:solidFill>
              <a:latin typeface="Hind"/>
            </a:endParaRPr>
          </a:p>
          <a:p>
            <a:pPr>
              <a:lnSpc>
                <a:spcPct val="100000"/>
              </a:lnSpc>
              <a:spcBef>
                <a:spcPts val="1001"/>
              </a:spcBef>
              <a:tabLst>
                <a:tab algn="l" pos="0"/>
              </a:tabLst>
            </a:pPr>
            <a:r>
              <a:rPr b="0" lang="en-US" sz="2000" spc="-1" strike="noStrike">
                <a:solidFill>
                  <a:srgbClr val="000000"/>
                </a:solidFill>
                <a:latin typeface="Hind"/>
                <a:ea typeface="Hind"/>
              </a:rPr>
              <a:t>Data sequence numbering to ensure that packets are tracked</a:t>
            </a:r>
            <a:endParaRPr b="1" lang="en-US" sz="2000" spc="-1" strike="noStrike">
              <a:solidFill>
                <a:srgbClr val="000000"/>
              </a:solidFill>
              <a:latin typeface="Hind"/>
            </a:endParaRPr>
          </a:p>
          <a:p>
            <a:pPr>
              <a:lnSpc>
                <a:spcPct val="100000"/>
              </a:lnSpc>
              <a:spcBef>
                <a:spcPts val="1001"/>
              </a:spcBef>
              <a:tabLst>
                <a:tab algn="l" pos="0"/>
              </a:tabLst>
            </a:pPr>
            <a:r>
              <a:rPr b="0" lang="en-US" sz="2000" spc="-1" strike="noStrike">
                <a:solidFill>
                  <a:srgbClr val="000000"/>
                </a:solidFill>
                <a:latin typeface="Hind"/>
                <a:ea typeface="Hind"/>
              </a:rPr>
              <a:t>Frame Check Sequence (FCS) validates error-free data</a:t>
            </a:r>
            <a:endParaRPr b="1" lang="en-US" sz="2000" spc="-1" strike="noStrike">
              <a:solidFill>
                <a:srgbClr val="000000"/>
              </a:solidFill>
              <a:latin typeface="Hind"/>
            </a:endParaRPr>
          </a:p>
          <a:p>
            <a:pPr>
              <a:lnSpc>
                <a:spcPct val="100000"/>
              </a:lnSpc>
              <a:spcBef>
                <a:spcPts val="1001"/>
              </a:spcBef>
              <a:tabLst>
                <a:tab algn="l" pos="0"/>
              </a:tabLst>
            </a:pPr>
            <a:r>
              <a:rPr b="0" lang="en-US" sz="2000" spc="-1" strike="noStrike">
                <a:solidFill>
                  <a:srgbClr val="000000"/>
                </a:solidFill>
                <a:latin typeface="Hind"/>
                <a:ea typeface="Hind"/>
              </a:rPr>
              <a:t>min. 16 Bytes = 128 bits = 0.512 ms @ 250 kbps</a:t>
            </a:r>
            <a:endParaRPr b="1" lang="en-US" sz="2000" spc="-1" strike="noStrike">
              <a:solidFill>
                <a:srgbClr val="000000"/>
              </a:solidFill>
              <a:latin typeface="Hind"/>
            </a:endParaRPr>
          </a:p>
          <a:p>
            <a:pPr>
              <a:lnSpc>
                <a:spcPct val="100000"/>
              </a:lnSpc>
              <a:spcBef>
                <a:spcPts val="1001"/>
              </a:spcBef>
              <a:tabLst>
                <a:tab algn="l" pos="0"/>
              </a:tabLst>
            </a:pPr>
            <a:r>
              <a:rPr b="0" lang="en-US" sz="2000" spc="-1" strike="noStrike">
                <a:solidFill>
                  <a:srgbClr val="000000"/>
                </a:solidFill>
                <a:latin typeface="Hind"/>
                <a:ea typeface="Hind"/>
              </a:rPr>
              <a:t>max. 133 Bytes = 1064 bits = 4.256 ms @ 250 kbps</a:t>
            </a:r>
            <a:endParaRPr b="1" lang="en-US" sz="2000" spc="-1" strike="noStrike">
              <a:solidFill>
                <a:srgbClr val="000000"/>
              </a:solidFill>
              <a:latin typeface="Hind"/>
            </a:endParaRPr>
          </a:p>
        </p:txBody>
      </p:sp>
      <p:sp>
        <p:nvSpPr>
          <p:cNvPr id="168" name="Slide Number Placeholder 3"/>
          <p:cNvSpPr txBox="1"/>
          <p:nvPr/>
        </p:nvSpPr>
        <p:spPr>
          <a:xfrm>
            <a:off x="11696760" y="6586560"/>
            <a:ext cx="495000" cy="231480"/>
          </a:xfrm>
          <a:prstGeom prst="rect">
            <a:avLst/>
          </a:prstGeom>
          <a:noFill/>
          <a:ln w="0">
            <a:noFill/>
          </a:ln>
        </p:spPr>
        <p:txBody>
          <a:bodyPr lIns="90000" rIns="90000" tIns="45000" bIns="45000">
            <a:noAutofit/>
          </a:bodyPr>
          <a:p>
            <a:pPr>
              <a:lnSpc>
                <a:spcPct val="100000"/>
              </a:lnSpc>
            </a:pPr>
            <a:fld id="{CD4E264E-B119-49C8-B562-8375D9AA1C5A}" type="slidenum">
              <a:rPr b="0" lang="en-US" sz="1200" spc="-1" strike="noStrike">
                <a:solidFill>
                  <a:srgbClr val="000000"/>
                </a:solidFill>
                <a:latin typeface="Arial Rounded MT Bold"/>
                <a:ea typeface="MS PGothic"/>
              </a:rPr>
              <a:t>11</a:t>
            </a:fld>
            <a:endParaRPr b="0" lang="en-US" sz="1200" spc="-1" strike="noStrike">
              <a:latin typeface="Times New Roman"/>
            </a:endParaRPr>
          </a:p>
        </p:txBody>
      </p:sp>
      <p:pic>
        <p:nvPicPr>
          <p:cNvPr id="169" name="Picture 3" descr="data_frame"/>
          <p:cNvPicPr/>
          <p:nvPr/>
        </p:nvPicPr>
        <p:blipFill>
          <a:blip r:embed="rId1"/>
          <a:stretch/>
        </p:blipFill>
        <p:spPr>
          <a:xfrm>
            <a:off x="2982240" y="3674160"/>
            <a:ext cx="8115120" cy="27810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Rectangle 2"/>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IEEE 802.15.4 Device Types</a:t>
            </a:r>
            <a:endParaRPr b="0" lang="en-US" sz="4400" spc="-1" strike="noStrike">
              <a:solidFill>
                <a:srgbClr val="000000"/>
              </a:solidFill>
              <a:latin typeface="Calibri"/>
            </a:endParaRPr>
          </a:p>
        </p:txBody>
      </p:sp>
      <p:graphicFrame>
        <p:nvGraphicFramePr>
          <p:cNvPr id="171" name="Rectangle 3"/>
          <p:cNvGraphicFramePr/>
          <p:nvPr/>
        </p:nvGraphicFramePr>
        <p:xfrm>
          <a:off x="838080" y="1825560"/>
          <a:ext cx="10515240" cy="0"/>
        </p:xfrm>
        <a:graphic>
          <a:graphicData uri="http://schemas.openxmlformats.org/drawingml/2006/table">
            <a:tbl>
              <a:tblPr/>
              <a:tblGrid>
                <a:gridCol w="5257800"/>
                <a:gridCol w="5257800"/>
              </a:tblGrid>
              <a:tr h="0">
                <a:tc>
                  <a:txBody>
                    <a:bodyPr>
                      <a:noAutofit/>
                    </a:bodyPr>
                    <a:p>
                      <a:pPr>
                        <a:lnSpc>
                          <a:spcPct val="100000"/>
                        </a:lnSpc>
                        <a:spcBef>
                          <a:spcPts val="1001"/>
                        </a:spcBef>
                        <a:tabLst>
                          <a:tab algn="l" pos="0"/>
                        </a:tabLst>
                      </a:pPr>
                      <a:r>
                        <a:rPr b="1" lang="en-US" sz="2800" spc="-1" strike="noStrike">
                          <a:solidFill>
                            <a:srgbClr val="000000"/>
                          </a:solidFill>
                          <a:latin typeface="Hind"/>
                          <a:ea typeface="Hind"/>
                        </a:rPr>
                        <a:t>802.15.4 Device Types</a:t>
                      </a:r>
                      <a:endParaRPr b="0" lang="en-US" sz="2800" spc="-1" strike="noStrike">
                        <a:latin typeface="Arial"/>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Full function device (FFD)</a:t>
                      </a:r>
                      <a:endParaRPr b="0" lang="en-US" sz="2400" spc="-1" strike="noStrike">
                        <a:latin typeface="Arial"/>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Talks to several devices</a:t>
                      </a:r>
                      <a:endParaRPr b="0" lang="en-US" sz="2000" spc="-1" strike="noStrike">
                        <a:latin typeface="Arial"/>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Normally main powered (always on)</a:t>
                      </a:r>
                      <a:endParaRPr b="0" lang="en-US" sz="2000" spc="-1" strike="noStrike">
                        <a:latin typeface="Arial"/>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Can route messages</a:t>
                      </a:r>
                      <a:endParaRPr b="0" lang="en-US" sz="2000" spc="-1" strike="noStrike">
                        <a:latin typeface="Arial"/>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Reduced Function Device (RFD)</a:t>
                      </a:r>
                      <a:endParaRPr b="0" lang="en-US" sz="2400" spc="-1" strike="noStrike">
                        <a:latin typeface="Arial"/>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Carries limited functionality to control cost and complexity</a:t>
                      </a:r>
                      <a:endParaRPr b="0" lang="en-US" sz="2000" spc="-1" strike="noStrike">
                        <a:latin typeface="Arial"/>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Talks to parent</a:t>
                      </a:r>
                      <a:endParaRPr b="0" lang="en-US" sz="2000" spc="-1" strike="noStrike">
                        <a:latin typeface="Arial"/>
                      </a:endParaRPr>
                    </a:p>
                    <a:p>
                      <a:pPr>
                        <a:lnSpc>
                          <a:spcPct val="100000"/>
                        </a:lnSpc>
                        <a:spcBef>
                          <a:spcPts val="499"/>
                        </a:spcBef>
                        <a:tabLst>
                          <a:tab algn="l" pos="0"/>
                        </a:tabLst>
                      </a:pPr>
                      <a:endParaRPr b="0" lang="en-US" sz="2000" spc="-1" strike="noStrike">
                        <a:latin typeface="Arial"/>
                      </a:endParaRPr>
                    </a:p>
                    <a:p>
                      <a:pPr>
                        <a:lnSpc>
                          <a:spcPct val="100000"/>
                        </a:lnSpc>
                        <a:spcBef>
                          <a:spcPts val="499"/>
                        </a:spcBef>
                        <a:tabLst>
                          <a:tab algn="l" pos="0"/>
                        </a:tabLst>
                      </a:pPr>
                      <a:endParaRPr b="0" lang="en-US" sz="2000" spc="-1" strike="noStrike">
                        <a:latin typeface="Arial"/>
                      </a:endParaRPr>
                    </a:p>
                    <a:p>
                      <a:pPr>
                        <a:lnSpc>
                          <a:spcPct val="100000"/>
                        </a:lnSpc>
                        <a:spcBef>
                          <a:spcPts val="499"/>
                        </a:spcBef>
                        <a:tabLst>
                          <a:tab algn="l" pos="0"/>
                        </a:tabLst>
                      </a:pPr>
                      <a:endParaRPr b="0" lang="en-US" sz="2000" spc="-1" strike="noStrike">
                        <a:latin typeface="Arial"/>
                      </a:endParaRPr>
                    </a:p>
                  </a:txBody>
                  <a:tcPr marL="91440" marR="91440">
                    <a:noFill/>
                  </a:tcPr>
                </a:tc>
                <a:tc>
                  <a:txBody>
                    <a:bodyPr>
                      <a:noAutofit/>
                    </a:bodyPr>
                    <a:p>
                      <a:pPr>
                        <a:lnSpc>
                          <a:spcPct val="100000"/>
                        </a:lnSpc>
                        <a:spcBef>
                          <a:spcPts val="499"/>
                        </a:spcBef>
                      </a:pPr>
                      <a:endParaRPr b="0" lang="en-US" sz="1800" spc="-1" strike="noStrike">
                        <a:latin typeface="Arial"/>
                      </a:endParaRPr>
                    </a:p>
                    <a:p>
                      <a:pPr>
                        <a:lnSpc>
                          <a:spcPct val="100000"/>
                        </a:lnSpc>
                        <a:spcBef>
                          <a:spcPts val="499"/>
                        </a:spcBef>
                      </a:pPr>
                      <a:endParaRPr b="0" lang="en-US" sz="1800" spc="-1" strike="noStrike">
                        <a:latin typeface="Arial"/>
                      </a:endParaRPr>
                    </a:p>
                    <a:p>
                      <a:pPr>
                        <a:lnSpc>
                          <a:spcPct val="100000"/>
                        </a:lnSpc>
                        <a:spcBef>
                          <a:spcPts val="499"/>
                        </a:spcBef>
                      </a:pPr>
                      <a:endParaRPr b="0" lang="en-US" sz="1800" spc="-1" strike="noStrike">
                        <a:latin typeface="Arial"/>
                      </a:endParaRPr>
                    </a:p>
                    <a:p>
                      <a:pPr>
                        <a:lnSpc>
                          <a:spcPct val="100000"/>
                        </a:lnSpc>
                        <a:spcBef>
                          <a:spcPts val="499"/>
                        </a:spcBef>
                      </a:pPr>
                      <a:endParaRPr b="0" lang="en-US" sz="1800" spc="-1" strike="noStrike">
                        <a:latin typeface="Arial"/>
                      </a:endParaRPr>
                    </a:p>
                    <a:p>
                      <a:pPr>
                        <a:lnSpc>
                          <a:spcPct val="100000"/>
                        </a:lnSpc>
                        <a:spcBef>
                          <a:spcPts val="499"/>
                        </a:spcBef>
                      </a:pPr>
                      <a:endParaRPr b="0" lang="en-US" sz="1800" spc="-1" strike="noStrike">
                        <a:latin typeface="Arial"/>
                      </a:endParaRPr>
                    </a:p>
                    <a:p>
                      <a:pPr lvl="2" marL="1143000" indent="-228240">
                        <a:lnSpc>
                          <a:spcPct val="100000"/>
                        </a:lnSpc>
                        <a:spcBef>
                          <a:spcPts val="499"/>
                        </a:spcBef>
                        <a:buClr>
                          <a:srgbClr val="000000"/>
                        </a:buClr>
                        <a:buFont typeface="Arial"/>
                        <a:buChar char="•"/>
                      </a:pPr>
                      <a:r>
                        <a:rPr b="0" lang="en-US" sz="2000" spc="-1" strike="noStrike">
                          <a:solidFill>
                            <a:srgbClr val="000000"/>
                          </a:solidFill>
                          <a:latin typeface="Hind Light"/>
                          <a:ea typeface="Hind Light"/>
                        </a:rPr>
                        <a:t>Requires less memory</a:t>
                      </a:r>
                      <a:endParaRPr b="0" lang="en-US" sz="2000" spc="-1" strike="noStrike">
                        <a:latin typeface="Arial"/>
                      </a:endParaRPr>
                    </a:p>
                    <a:p>
                      <a:pPr lvl="2" marL="1143000" indent="-228240">
                        <a:lnSpc>
                          <a:spcPct val="100000"/>
                        </a:lnSpc>
                        <a:spcBef>
                          <a:spcPts val="499"/>
                        </a:spcBef>
                        <a:buClr>
                          <a:srgbClr val="000000"/>
                        </a:buClr>
                        <a:buFont typeface="Arial"/>
                        <a:buChar char="•"/>
                      </a:pPr>
                      <a:r>
                        <a:rPr b="0" lang="en-US" sz="2000" spc="-1" strike="noStrike">
                          <a:solidFill>
                            <a:srgbClr val="000000"/>
                          </a:solidFill>
                          <a:latin typeface="Hind Light"/>
                          <a:ea typeface="Hind Light"/>
                        </a:rPr>
                        <a:t>Can be a sleeping device</a:t>
                      </a:r>
                      <a:endParaRPr b="0" lang="en-US" sz="2000" spc="-1" strike="noStrike">
                        <a:latin typeface="Arial"/>
                      </a:endParaRPr>
                    </a:p>
                    <a:p>
                      <a:pPr lvl="2" marL="1143000" indent="-228240">
                        <a:lnSpc>
                          <a:spcPct val="100000"/>
                        </a:lnSpc>
                        <a:spcBef>
                          <a:spcPts val="499"/>
                        </a:spcBef>
                        <a:buClr>
                          <a:srgbClr val="000000"/>
                        </a:buClr>
                        <a:buFont typeface="Arial"/>
                        <a:buChar char="•"/>
                      </a:pPr>
                      <a:r>
                        <a:rPr b="0" lang="en-US" sz="2000" spc="-1" strike="noStrike">
                          <a:solidFill>
                            <a:srgbClr val="000000"/>
                          </a:solidFill>
                          <a:latin typeface="Hind Light"/>
                          <a:ea typeface="Hind Light"/>
                        </a:rPr>
                        <a:t>General usage will be in network edge devices</a:t>
                      </a:r>
                      <a:endParaRPr b="0" lang="en-US" sz="2000" spc="-1" strike="noStrike">
                        <a:latin typeface="Arial"/>
                      </a:endParaRPr>
                    </a:p>
                    <a:p>
                      <a:pPr>
                        <a:lnSpc>
                          <a:spcPct val="100000"/>
                        </a:lnSpc>
                        <a:spcBef>
                          <a:spcPts val="499"/>
                        </a:spcBef>
                      </a:pPr>
                      <a:endParaRPr b="0" lang="en-US" sz="2000" spc="-1" strike="noStrike">
                        <a:latin typeface="Arial"/>
                      </a:endParaRPr>
                    </a:p>
                    <a:p>
                      <a:pPr>
                        <a:lnSpc>
                          <a:spcPct val="100000"/>
                        </a:lnSpc>
                        <a:spcBef>
                          <a:spcPts val="499"/>
                        </a:spcBef>
                      </a:pPr>
                      <a:endParaRPr b="0" lang="en-US" sz="2000" spc="-1" strike="noStrike">
                        <a:latin typeface="Arial"/>
                      </a:endParaRPr>
                    </a:p>
                  </a:txBody>
                  <a:tcPr marL="91440" marR="91440">
                    <a:noFill/>
                  </a:tcPr>
                </a:tc>
              </a:tr>
            </a:tbl>
          </a:graphicData>
        </a:graphic>
      </p:graphicFrame>
      <p:sp>
        <p:nvSpPr>
          <p:cNvPr id="172" name="Slide Number Placeholder 3"/>
          <p:cNvSpPr txBox="1"/>
          <p:nvPr/>
        </p:nvSpPr>
        <p:spPr>
          <a:xfrm>
            <a:off x="11696760" y="6586560"/>
            <a:ext cx="495000" cy="231480"/>
          </a:xfrm>
          <a:prstGeom prst="rect">
            <a:avLst/>
          </a:prstGeom>
          <a:noFill/>
          <a:ln w="0">
            <a:noFill/>
          </a:ln>
        </p:spPr>
        <p:txBody>
          <a:bodyPr lIns="90000" rIns="90000" tIns="45000" bIns="45000">
            <a:noAutofit/>
          </a:bodyPr>
          <a:p>
            <a:pPr>
              <a:lnSpc>
                <a:spcPct val="100000"/>
              </a:lnSpc>
            </a:pPr>
            <a:fld id="{9AC88884-C4C2-4FE0-9B12-B8DBCA82DBED}" type="slidenum">
              <a:rPr b="0" lang="en-US" sz="1200" spc="-1" strike="noStrike">
                <a:solidFill>
                  <a:srgbClr val="000000"/>
                </a:solidFill>
                <a:latin typeface="Arial Rounded MT Bold"/>
                <a:ea typeface="MS PGothic"/>
              </a:rPr>
              <a:t>11</a:t>
            </a:fld>
            <a:endParaRPr b="0" lang="en-US" sz="1200" spc="-1" strike="noStrike">
              <a:latin typeface="Times New Roman"/>
            </a:endParaRPr>
          </a:p>
        </p:txBody>
      </p:sp>
    </p:spTree>
  </p:cSld>
  <mc:AlternateContent>
    <mc:Choice Requires="p14">
      <p:transition spd="med" p14:dur="700">
        <p:fade/>
      </p:transition>
    </mc:Choice>
    <mc:Fallback>
      <p:transition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Text Box 2"/>
          <p:cNvSpPr/>
          <p:nvPr/>
        </p:nvSpPr>
        <p:spPr>
          <a:xfrm>
            <a:off x="7494840" y="5183280"/>
            <a:ext cx="2579760" cy="303480"/>
          </a:xfrm>
          <a:prstGeom prst="rect">
            <a:avLst/>
          </a:prstGeom>
          <a:noFill/>
          <a:ln w="1270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Calibri"/>
              </a:rPr>
              <a:t>Full Function Device (FFD,Router)</a:t>
            </a:r>
            <a:endParaRPr b="0" lang="en-US" sz="1400" spc="-1" strike="noStrike">
              <a:latin typeface="Arial"/>
            </a:endParaRPr>
          </a:p>
        </p:txBody>
      </p:sp>
      <p:sp>
        <p:nvSpPr>
          <p:cNvPr id="174" name="Oval 3"/>
          <p:cNvSpPr/>
          <p:nvPr/>
        </p:nvSpPr>
        <p:spPr>
          <a:xfrm>
            <a:off x="7099920" y="4583880"/>
            <a:ext cx="259560" cy="648720"/>
          </a:xfrm>
          <a:prstGeom prst="ellipse">
            <a:avLst/>
          </a:prstGeom>
          <a:solidFill>
            <a:srgbClr val="3366ff"/>
          </a:solidFill>
          <a:ln w="6350">
            <a:solidFill>
              <a:srgbClr val="000000"/>
            </a:solidFill>
            <a:round/>
          </a:ln>
        </p:spPr>
        <p:style>
          <a:lnRef idx="0"/>
          <a:fillRef idx="0"/>
          <a:effectRef idx="0"/>
          <a:fontRef idx="minor"/>
        </p:style>
      </p:sp>
      <p:sp>
        <p:nvSpPr>
          <p:cNvPr id="175" name="Oval 4"/>
          <p:cNvSpPr/>
          <p:nvPr/>
        </p:nvSpPr>
        <p:spPr>
          <a:xfrm>
            <a:off x="7099920" y="4965120"/>
            <a:ext cx="304560" cy="648720"/>
          </a:xfrm>
          <a:prstGeom prst="ellipse">
            <a:avLst/>
          </a:prstGeom>
          <a:solidFill>
            <a:srgbClr val="00ff00"/>
          </a:solidFill>
          <a:ln w="6350">
            <a:solidFill>
              <a:srgbClr val="000000"/>
            </a:solidFill>
            <a:round/>
          </a:ln>
        </p:spPr>
        <p:style>
          <a:lnRef idx="0"/>
          <a:fillRef idx="0"/>
          <a:effectRef idx="0"/>
          <a:fontRef idx="minor"/>
        </p:style>
      </p:sp>
      <p:sp>
        <p:nvSpPr>
          <p:cNvPr id="176" name="Text Box 5"/>
          <p:cNvSpPr/>
          <p:nvPr/>
        </p:nvSpPr>
        <p:spPr>
          <a:xfrm>
            <a:off x="7488720" y="4802400"/>
            <a:ext cx="1907640" cy="303480"/>
          </a:xfrm>
          <a:prstGeom prst="rect">
            <a:avLst/>
          </a:prstGeom>
          <a:noFill/>
          <a:ln w="1270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Calibri"/>
              </a:rPr>
              <a:t>PAN coordinator (PANC)</a:t>
            </a:r>
            <a:endParaRPr b="0" lang="en-US" sz="1400" spc="-1" strike="noStrike">
              <a:latin typeface="Arial"/>
            </a:endParaRPr>
          </a:p>
        </p:txBody>
      </p:sp>
      <p:sp>
        <p:nvSpPr>
          <p:cNvPr id="177" name="Oval 6"/>
          <p:cNvSpPr/>
          <p:nvPr/>
        </p:nvSpPr>
        <p:spPr>
          <a:xfrm>
            <a:off x="7106400" y="5346000"/>
            <a:ext cx="259560" cy="648720"/>
          </a:xfrm>
          <a:prstGeom prst="ellipse">
            <a:avLst/>
          </a:prstGeom>
          <a:solidFill>
            <a:schemeClr val="accent2"/>
          </a:solidFill>
          <a:ln w="6350">
            <a:solidFill>
              <a:srgbClr val="000000"/>
            </a:solidFill>
            <a:round/>
          </a:ln>
        </p:spPr>
        <p:style>
          <a:lnRef idx="0"/>
          <a:fillRef idx="0"/>
          <a:effectRef idx="0"/>
          <a:fontRef idx="minor"/>
        </p:style>
      </p:sp>
      <p:sp>
        <p:nvSpPr>
          <p:cNvPr id="178" name="Text Box 7"/>
          <p:cNvSpPr/>
          <p:nvPr/>
        </p:nvSpPr>
        <p:spPr>
          <a:xfrm>
            <a:off x="7502760" y="5564160"/>
            <a:ext cx="2432160" cy="303480"/>
          </a:xfrm>
          <a:prstGeom prst="rect">
            <a:avLst/>
          </a:prstGeom>
          <a:noFill/>
          <a:ln w="1270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Calibri"/>
              </a:rPr>
              <a:t>Reduced Function Device (RFD)</a:t>
            </a:r>
            <a:endParaRPr b="0" lang="en-US" sz="1400" spc="-1" strike="noStrike">
              <a:latin typeface="Arial"/>
            </a:endParaRPr>
          </a:p>
        </p:txBody>
      </p:sp>
      <p:sp>
        <p:nvSpPr>
          <p:cNvPr id="179" name="Rectangle 8"/>
          <p:cNvSpPr txBox="1"/>
          <p:nvPr/>
        </p:nvSpPr>
        <p:spPr>
          <a:xfrm>
            <a:off x="838080" y="365040"/>
            <a:ext cx="10515240" cy="1325160"/>
          </a:xfrm>
          <a:prstGeom prst="rect">
            <a:avLst/>
          </a:prstGeom>
          <a:noFill/>
          <a:ln w="0">
            <a:noFill/>
          </a:ln>
        </p:spPr>
        <p:txBody>
          <a:bodyPr anchor="ctr">
            <a:noAutofit/>
          </a:bodyPr>
          <a:p>
            <a:pPr>
              <a:lnSpc>
                <a:spcPct val="90000"/>
              </a:lnSpc>
            </a:pPr>
            <a:r>
              <a:rPr b="1" lang="en-GB" sz="4400" spc="-1" strike="noStrike">
                <a:solidFill>
                  <a:srgbClr val="000000"/>
                </a:solidFill>
                <a:latin typeface="Montserrat"/>
                <a:ea typeface="Montserrat"/>
              </a:rPr>
              <a:t>Network Topology Models</a:t>
            </a:r>
            <a:endParaRPr b="0" lang="en-US" sz="4400" spc="-1" strike="noStrike">
              <a:solidFill>
                <a:srgbClr val="000000"/>
              </a:solidFill>
              <a:latin typeface="Calibri"/>
            </a:endParaRPr>
          </a:p>
        </p:txBody>
      </p:sp>
      <p:sp>
        <p:nvSpPr>
          <p:cNvPr id="180" name="Rectangle 33"/>
          <p:cNvSpPr txBox="1"/>
          <p:nvPr/>
        </p:nvSpPr>
        <p:spPr>
          <a:xfrm>
            <a:off x="838080" y="1755000"/>
            <a:ext cx="10515240" cy="4350960"/>
          </a:xfrm>
          <a:prstGeom prst="rect">
            <a:avLst/>
          </a:prstGeom>
          <a:noFill/>
          <a:ln w="0">
            <a:noFill/>
          </a:ln>
        </p:spPr>
        <p:txBody>
          <a:bodyPr>
            <a:noAutofit/>
          </a:bodyPr>
          <a:p>
            <a:pPr>
              <a:lnSpc>
                <a:spcPct val="100000"/>
              </a:lnSpc>
              <a:spcBef>
                <a:spcPts val="1001"/>
              </a:spcBef>
              <a:tabLst>
                <a:tab algn="l" pos="0"/>
              </a:tabLst>
            </a:pPr>
            <a:r>
              <a:rPr b="1" lang="en-US" sz="2800" spc="-1" strike="noStrike">
                <a:solidFill>
                  <a:srgbClr val="000000"/>
                </a:solidFill>
                <a:latin typeface="Hind"/>
                <a:ea typeface="Hind"/>
              </a:rPr>
              <a:t>Three Common 802.15.4  Networks</a:t>
            </a:r>
            <a:endParaRPr b="1" lang="en-US" sz="2800" spc="-1" strike="noStrike">
              <a:solidFill>
                <a:srgbClr val="000000"/>
              </a:solidFill>
              <a:latin typeface="Hind"/>
            </a:endParaRPr>
          </a:p>
          <a:p>
            <a:pPr>
              <a:lnSpc>
                <a:spcPct val="100000"/>
              </a:lnSpc>
              <a:spcBef>
                <a:spcPts val="1001"/>
              </a:spcBef>
              <a:tabLst>
                <a:tab algn="l" pos="0"/>
              </a:tabLst>
            </a:pPr>
            <a:r>
              <a:rPr b="1" lang="en-US" sz="2800" spc="-1" strike="noStrike">
                <a:solidFill>
                  <a:srgbClr val="000000"/>
                </a:solidFill>
                <a:latin typeface="Hind"/>
                <a:ea typeface="Hind"/>
              </a:rPr>
              <a:t>Star Network</a:t>
            </a:r>
            <a:endParaRPr b="1" lang="en-US" sz="28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Lowest complexity</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Limited Range</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Coordinator can become bottleneck</a:t>
            </a:r>
            <a:endParaRPr b="0" lang="en-US" sz="2400" spc="-1" strike="noStrike">
              <a:solidFill>
                <a:srgbClr val="000000"/>
              </a:solidFill>
              <a:latin typeface="Hind Light"/>
            </a:endParaRPr>
          </a:p>
          <a:p>
            <a:endParaRPr b="1" lang="en-US" sz="2400" spc="-1" strike="noStrike">
              <a:solidFill>
                <a:srgbClr val="000000"/>
              </a:solidFill>
              <a:latin typeface="Hind"/>
            </a:endParaRPr>
          </a:p>
        </p:txBody>
      </p:sp>
      <p:sp>
        <p:nvSpPr>
          <p:cNvPr id="181" name="Slide Number Placeholder 3"/>
          <p:cNvSpPr txBox="1"/>
          <p:nvPr/>
        </p:nvSpPr>
        <p:spPr>
          <a:xfrm>
            <a:off x="11696760" y="6586560"/>
            <a:ext cx="495000" cy="231480"/>
          </a:xfrm>
          <a:prstGeom prst="rect">
            <a:avLst/>
          </a:prstGeom>
          <a:noFill/>
          <a:ln w="0">
            <a:noFill/>
          </a:ln>
        </p:spPr>
        <p:txBody>
          <a:bodyPr lIns="90000" rIns="90000" tIns="45000" bIns="45000">
            <a:noAutofit/>
          </a:bodyPr>
          <a:p>
            <a:pPr>
              <a:lnSpc>
                <a:spcPct val="100000"/>
              </a:lnSpc>
            </a:pPr>
            <a:fld id="{25DB21B0-6082-485D-83FE-6008015C91C0}" type="slidenum">
              <a:rPr b="0" lang="en-US" sz="1200" spc="-1" strike="noStrike">
                <a:solidFill>
                  <a:srgbClr val="000000"/>
                </a:solidFill>
                <a:latin typeface="Arial Rounded MT Bold"/>
                <a:ea typeface="MS PGothic"/>
              </a:rPr>
              <a:t>11</a:t>
            </a:fld>
            <a:endParaRPr b="0" lang="en-US" sz="1200" spc="-1" strike="noStrike">
              <a:latin typeface="Times New Roman"/>
            </a:endParaRPr>
          </a:p>
        </p:txBody>
      </p:sp>
      <p:sp>
        <p:nvSpPr>
          <p:cNvPr id="182" name="Line 9"/>
          <p:cNvSpPr/>
          <p:nvPr/>
        </p:nvSpPr>
        <p:spPr>
          <a:xfrm flipV="1">
            <a:off x="6814080" y="3020760"/>
            <a:ext cx="838080" cy="519120"/>
          </a:xfrm>
          <a:prstGeom prst="line">
            <a:avLst/>
          </a:prstGeom>
          <a:ln w="38100">
            <a:solidFill>
              <a:srgbClr val="000000"/>
            </a:solidFill>
            <a:round/>
          </a:ln>
        </p:spPr>
        <p:style>
          <a:lnRef idx="0"/>
          <a:fillRef idx="0"/>
          <a:effectRef idx="0"/>
          <a:fontRef idx="minor"/>
        </p:style>
      </p:sp>
      <p:sp>
        <p:nvSpPr>
          <p:cNvPr id="183" name="Line 10"/>
          <p:cNvSpPr/>
          <p:nvPr/>
        </p:nvSpPr>
        <p:spPr>
          <a:xfrm flipH="1" flipV="1">
            <a:off x="6966360" y="2396880"/>
            <a:ext cx="685800" cy="623880"/>
          </a:xfrm>
          <a:prstGeom prst="line">
            <a:avLst/>
          </a:prstGeom>
          <a:ln w="38100">
            <a:solidFill>
              <a:srgbClr val="000000"/>
            </a:solidFill>
            <a:round/>
          </a:ln>
        </p:spPr>
        <p:style>
          <a:lnRef idx="0"/>
          <a:fillRef idx="0"/>
          <a:effectRef idx="0"/>
          <a:fontRef idx="minor"/>
        </p:style>
      </p:sp>
      <p:sp>
        <p:nvSpPr>
          <p:cNvPr id="184" name="Line 11"/>
          <p:cNvSpPr/>
          <p:nvPr/>
        </p:nvSpPr>
        <p:spPr>
          <a:xfrm>
            <a:off x="7652160" y="3020760"/>
            <a:ext cx="525600" cy="571680"/>
          </a:xfrm>
          <a:prstGeom prst="line">
            <a:avLst/>
          </a:prstGeom>
          <a:ln w="38100">
            <a:solidFill>
              <a:srgbClr val="000000"/>
            </a:solidFill>
            <a:round/>
          </a:ln>
        </p:spPr>
        <p:style>
          <a:lnRef idx="0"/>
          <a:fillRef idx="0"/>
          <a:effectRef idx="0"/>
          <a:fontRef idx="minor"/>
        </p:style>
      </p:sp>
      <p:sp>
        <p:nvSpPr>
          <p:cNvPr id="185" name="Line 12"/>
          <p:cNvSpPr/>
          <p:nvPr/>
        </p:nvSpPr>
        <p:spPr>
          <a:xfrm flipV="1">
            <a:off x="7702920" y="3011400"/>
            <a:ext cx="1028880" cy="11160"/>
          </a:xfrm>
          <a:prstGeom prst="line">
            <a:avLst/>
          </a:prstGeom>
          <a:ln w="38100">
            <a:solidFill>
              <a:srgbClr val="000000"/>
            </a:solidFill>
            <a:round/>
          </a:ln>
        </p:spPr>
        <p:style>
          <a:lnRef idx="0"/>
          <a:fillRef idx="0"/>
          <a:effectRef idx="0"/>
          <a:fontRef idx="minor"/>
        </p:style>
      </p:sp>
      <p:sp>
        <p:nvSpPr>
          <p:cNvPr id="186" name="Line 13"/>
          <p:cNvSpPr/>
          <p:nvPr/>
        </p:nvSpPr>
        <p:spPr>
          <a:xfrm flipV="1">
            <a:off x="7675920" y="2300040"/>
            <a:ext cx="725760" cy="714600"/>
          </a:xfrm>
          <a:prstGeom prst="line">
            <a:avLst/>
          </a:prstGeom>
          <a:ln w="38100">
            <a:solidFill>
              <a:srgbClr val="000000"/>
            </a:solidFill>
            <a:round/>
          </a:ln>
        </p:spPr>
        <p:style>
          <a:lnRef idx="0"/>
          <a:fillRef idx="0"/>
          <a:effectRef idx="0"/>
          <a:fontRef idx="minor"/>
        </p:style>
      </p:sp>
      <p:sp>
        <p:nvSpPr>
          <p:cNvPr id="187" name="Line 14"/>
          <p:cNvSpPr/>
          <p:nvPr/>
        </p:nvSpPr>
        <p:spPr>
          <a:xfrm flipH="1" flipV="1">
            <a:off x="7058520" y="1855800"/>
            <a:ext cx="604800" cy="1176120"/>
          </a:xfrm>
          <a:prstGeom prst="line">
            <a:avLst/>
          </a:prstGeom>
          <a:ln w="38100">
            <a:solidFill>
              <a:srgbClr val="000000"/>
            </a:solidFill>
            <a:round/>
          </a:ln>
        </p:spPr>
        <p:style>
          <a:lnRef idx="0"/>
          <a:fillRef idx="0"/>
          <a:effectRef idx="0"/>
          <a:fontRef idx="minor"/>
        </p:style>
      </p:sp>
      <p:sp>
        <p:nvSpPr>
          <p:cNvPr id="188" name="Line 15"/>
          <p:cNvSpPr/>
          <p:nvPr/>
        </p:nvSpPr>
        <p:spPr>
          <a:xfrm flipH="1" flipV="1">
            <a:off x="7653960" y="2128680"/>
            <a:ext cx="10800" cy="895320"/>
          </a:xfrm>
          <a:prstGeom prst="line">
            <a:avLst/>
          </a:prstGeom>
          <a:ln w="38100">
            <a:solidFill>
              <a:srgbClr val="000000"/>
            </a:solidFill>
            <a:round/>
          </a:ln>
        </p:spPr>
        <p:style>
          <a:lnRef idx="0"/>
          <a:fillRef idx="0"/>
          <a:effectRef idx="0"/>
          <a:fontRef idx="minor"/>
        </p:style>
      </p:sp>
      <p:sp>
        <p:nvSpPr>
          <p:cNvPr id="189" name="Line 16"/>
          <p:cNvSpPr/>
          <p:nvPr/>
        </p:nvSpPr>
        <p:spPr>
          <a:xfrm flipH="1" flipV="1">
            <a:off x="6476040" y="2498760"/>
            <a:ext cx="1207800" cy="533160"/>
          </a:xfrm>
          <a:prstGeom prst="line">
            <a:avLst/>
          </a:prstGeom>
          <a:ln w="38100">
            <a:solidFill>
              <a:srgbClr val="000000"/>
            </a:solidFill>
            <a:round/>
          </a:ln>
        </p:spPr>
        <p:style>
          <a:lnRef idx="0"/>
          <a:fillRef idx="0"/>
          <a:effectRef idx="0"/>
          <a:fontRef idx="minor"/>
        </p:style>
      </p:sp>
      <p:sp>
        <p:nvSpPr>
          <p:cNvPr id="190" name="Line 17"/>
          <p:cNvSpPr/>
          <p:nvPr/>
        </p:nvSpPr>
        <p:spPr>
          <a:xfrm flipH="1">
            <a:off x="6334560" y="3003480"/>
            <a:ext cx="1287360" cy="299880"/>
          </a:xfrm>
          <a:prstGeom prst="line">
            <a:avLst/>
          </a:prstGeom>
          <a:ln w="38100">
            <a:solidFill>
              <a:srgbClr val="000000"/>
            </a:solidFill>
            <a:round/>
          </a:ln>
        </p:spPr>
        <p:style>
          <a:lnRef idx="0"/>
          <a:fillRef idx="0"/>
          <a:effectRef idx="0"/>
          <a:fontRef idx="minor"/>
        </p:style>
      </p:sp>
      <p:sp>
        <p:nvSpPr>
          <p:cNvPr id="191" name="Line 18"/>
          <p:cNvSpPr/>
          <p:nvPr/>
        </p:nvSpPr>
        <p:spPr>
          <a:xfrm flipH="1">
            <a:off x="7088760" y="3033720"/>
            <a:ext cx="566640" cy="992160"/>
          </a:xfrm>
          <a:prstGeom prst="line">
            <a:avLst/>
          </a:prstGeom>
          <a:ln w="38100">
            <a:solidFill>
              <a:srgbClr val="000000"/>
            </a:solidFill>
            <a:round/>
          </a:ln>
        </p:spPr>
        <p:style>
          <a:lnRef idx="0"/>
          <a:fillRef idx="0"/>
          <a:effectRef idx="0"/>
          <a:fontRef idx="minor"/>
        </p:style>
      </p:sp>
      <p:sp>
        <p:nvSpPr>
          <p:cNvPr id="192" name="Line 19"/>
          <p:cNvSpPr/>
          <p:nvPr/>
        </p:nvSpPr>
        <p:spPr>
          <a:xfrm>
            <a:off x="7668000" y="3065400"/>
            <a:ext cx="146160" cy="992160"/>
          </a:xfrm>
          <a:prstGeom prst="line">
            <a:avLst/>
          </a:prstGeom>
          <a:ln w="38100">
            <a:solidFill>
              <a:srgbClr val="000000"/>
            </a:solidFill>
            <a:round/>
          </a:ln>
        </p:spPr>
        <p:style>
          <a:lnRef idx="0"/>
          <a:fillRef idx="0"/>
          <a:effectRef idx="0"/>
          <a:fontRef idx="minor"/>
        </p:style>
      </p:sp>
      <p:sp>
        <p:nvSpPr>
          <p:cNvPr id="193" name="Oval 20"/>
          <p:cNvSpPr/>
          <p:nvPr/>
        </p:nvSpPr>
        <p:spPr>
          <a:xfrm>
            <a:off x="7499880" y="2696400"/>
            <a:ext cx="259560" cy="648720"/>
          </a:xfrm>
          <a:prstGeom prst="ellipse">
            <a:avLst/>
          </a:prstGeom>
          <a:solidFill>
            <a:srgbClr val="3366ff"/>
          </a:solidFill>
          <a:ln w="6350">
            <a:solidFill>
              <a:srgbClr val="000000"/>
            </a:solidFill>
            <a:round/>
          </a:ln>
        </p:spPr>
        <p:style>
          <a:lnRef idx="0"/>
          <a:fillRef idx="0"/>
          <a:effectRef idx="0"/>
          <a:fontRef idx="minor"/>
        </p:style>
      </p:sp>
      <p:sp>
        <p:nvSpPr>
          <p:cNvPr id="194" name="Oval 21"/>
          <p:cNvSpPr/>
          <p:nvPr/>
        </p:nvSpPr>
        <p:spPr>
          <a:xfrm>
            <a:off x="7695360" y="3837960"/>
            <a:ext cx="259560" cy="648720"/>
          </a:xfrm>
          <a:prstGeom prst="ellipse">
            <a:avLst/>
          </a:prstGeom>
          <a:solidFill>
            <a:schemeClr val="accent2"/>
          </a:solidFill>
          <a:ln w="6350">
            <a:solidFill>
              <a:srgbClr val="000000"/>
            </a:solidFill>
            <a:round/>
          </a:ln>
        </p:spPr>
        <p:style>
          <a:lnRef idx="0"/>
          <a:fillRef idx="0"/>
          <a:effectRef idx="0"/>
          <a:fontRef idx="minor"/>
        </p:style>
      </p:sp>
      <p:sp>
        <p:nvSpPr>
          <p:cNvPr id="195" name="Oval 22"/>
          <p:cNvSpPr/>
          <p:nvPr/>
        </p:nvSpPr>
        <p:spPr>
          <a:xfrm>
            <a:off x="8025480" y="3279240"/>
            <a:ext cx="304560" cy="648720"/>
          </a:xfrm>
          <a:prstGeom prst="ellipse">
            <a:avLst/>
          </a:prstGeom>
          <a:solidFill>
            <a:srgbClr val="00ff00"/>
          </a:solidFill>
          <a:ln w="6350">
            <a:solidFill>
              <a:srgbClr val="000000"/>
            </a:solidFill>
            <a:round/>
          </a:ln>
        </p:spPr>
        <p:style>
          <a:lnRef idx="0"/>
          <a:fillRef idx="0"/>
          <a:effectRef idx="0"/>
          <a:fontRef idx="minor"/>
        </p:style>
      </p:sp>
      <p:sp>
        <p:nvSpPr>
          <p:cNvPr id="196" name="Oval 23"/>
          <p:cNvSpPr/>
          <p:nvPr/>
        </p:nvSpPr>
        <p:spPr>
          <a:xfrm>
            <a:off x="8679600" y="2690280"/>
            <a:ext cx="259560" cy="648720"/>
          </a:xfrm>
          <a:prstGeom prst="ellipse">
            <a:avLst/>
          </a:prstGeom>
          <a:solidFill>
            <a:schemeClr val="accent2"/>
          </a:solidFill>
          <a:ln w="6350">
            <a:solidFill>
              <a:srgbClr val="000000"/>
            </a:solidFill>
            <a:round/>
          </a:ln>
        </p:spPr>
        <p:style>
          <a:lnRef idx="0"/>
          <a:fillRef idx="0"/>
          <a:effectRef idx="0"/>
          <a:fontRef idx="minor"/>
        </p:style>
      </p:sp>
      <p:sp>
        <p:nvSpPr>
          <p:cNvPr id="197" name="Oval 24"/>
          <p:cNvSpPr/>
          <p:nvPr/>
        </p:nvSpPr>
        <p:spPr>
          <a:xfrm>
            <a:off x="8338320" y="2092320"/>
            <a:ext cx="304560" cy="304560"/>
          </a:xfrm>
          <a:prstGeom prst="ellipse">
            <a:avLst/>
          </a:prstGeom>
          <a:solidFill>
            <a:schemeClr val="accent2"/>
          </a:solidFill>
          <a:ln w="12700">
            <a:solidFill>
              <a:srgbClr val="000000"/>
            </a:solidFill>
            <a:round/>
          </a:ln>
        </p:spPr>
        <p:style>
          <a:lnRef idx="0"/>
          <a:fillRef idx="0"/>
          <a:effectRef idx="0"/>
          <a:fontRef idx="minor"/>
        </p:style>
      </p:sp>
      <p:sp>
        <p:nvSpPr>
          <p:cNvPr id="198" name="Oval 25"/>
          <p:cNvSpPr/>
          <p:nvPr/>
        </p:nvSpPr>
        <p:spPr>
          <a:xfrm>
            <a:off x="7499880" y="1767960"/>
            <a:ext cx="259560" cy="648720"/>
          </a:xfrm>
          <a:prstGeom prst="ellipse">
            <a:avLst/>
          </a:prstGeom>
          <a:solidFill>
            <a:schemeClr val="accent2"/>
          </a:solidFill>
          <a:ln w="6350">
            <a:solidFill>
              <a:srgbClr val="000000"/>
            </a:solidFill>
            <a:round/>
          </a:ln>
        </p:spPr>
        <p:style>
          <a:lnRef idx="0"/>
          <a:fillRef idx="0"/>
          <a:effectRef idx="0"/>
          <a:fontRef idx="minor"/>
        </p:style>
      </p:sp>
      <p:sp>
        <p:nvSpPr>
          <p:cNvPr id="199" name="Oval 26"/>
          <p:cNvSpPr/>
          <p:nvPr/>
        </p:nvSpPr>
        <p:spPr>
          <a:xfrm>
            <a:off x="6890400" y="1463040"/>
            <a:ext cx="259560" cy="648720"/>
          </a:xfrm>
          <a:prstGeom prst="ellipse">
            <a:avLst/>
          </a:prstGeom>
          <a:solidFill>
            <a:schemeClr val="accent2"/>
          </a:solidFill>
          <a:ln w="6350">
            <a:solidFill>
              <a:srgbClr val="000000"/>
            </a:solidFill>
            <a:round/>
          </a:ln>
        </p:spPr>
        <p:style>
          <a:lnRef idx="0"/>
          <a:fillRef idx="0"/>
          <a:effectRef idx="0"/>
          <a:fontRef idx="minor"/>
        </p:style>
      </p:sp>
      <p:sp>
        <p:nvSpPr>
          <p:cNvPr id="200" name="Oval 27"/>
          <p:cNvSpPr/>
          <p:nvPr/>
        </p:nvSpPr>
        <p:spPr>
          <a:xfrm>
            <a:off x="6814080" y="2072520"/>
            <a:ext cx="304560" cy="648720"/>
          </a:xfrm>
          <a:prstGeom prst="ellipse">
            <a:avLst/>
          </a:prstGeom>
          <a:solidFill>
            <a:srgbClr val="00ff00"/>
          </a:solidFill>
          <a:ln w="6350">
            <a:solidFill>
              <a:srgbClr val="000000"/>
            </a:solidFill>
            <a:round/>
          </a:ln>
        </p:spPr>
        <p:style>
          <a:lnRef idx="0"/>
          <a:fillRef idx="0"/>
          <a:effectRef idx="0"/>
          <a:fontRef idx="minor"/>
        </p:style>
      </p:sp>
      <p:sp>
        <p:nvSpPr>
          <p:cNvPr id="201" name="Oval 28"/>
          <p:cNvSpPr/>
          <p:nvPr/>
        </p:nvSpPr>
        <p:spPr>
          <a:xfrm>
            <a:off x="6269760" y="2152080"/>
            <a:ext cx="259560" cy="648720"/>
          </a:xfrm>
          <a:prstGeom prst="ellipse">
            <a:avLst/>
          </a:prstGeom>
          <a:solidFill>
            <a:schemeClr val="accent2"/>
          </a:solidFill>
          <a:ln w="6350">
            <a:solidFill>
              <a:srgbClr val="000000"/>
            </a:solidFill>
            <a:round/>
          </a:ln>
        </p:spPr>
        <p:style>
          <a:lnRef idx="0"/>
          <a:fillRef idx="0"/>
          <a:effectRef idx="0"/>
          <a:fontRef idx="minor"/>
        </p:style>
      </p:sp>
      <p:sp>
        <p:nvSpPr>
          <p:cNvPr id="202" name="Oval 29"/>
          <p:cNvSpPr/>
          <p:nvPr/>
        </p:nvSpPr>
        <p:spPr>
          <a:xfrm>
            <a:off x="6128280" y="3009240"/>
            <a:ext cx="304560" cy="648720"/>
          </a:xfrm>
          <a:prstGeom prst="ellipse">
            <a:avLst/>
          </a:prstGeom>
          <a:solidFill>
            <a:srgbClr val="00ff00"/>
          </a:solidFill>
          <a:ln w="6350">
            <a:solidFill>
              <a:srgbClr val="000000"/>
            </a:solidFill>
            <a:round/>
          </a:ln>
        </p:spPr>
        <p:style>
          <a:lnRef idx="0"/>
          <a:fillRef idx="0"/>
          <a:effectRef idx="0"/>
          <a:fontRef idx="minor"/>
        </p:style>
      </p:sp>
      <p:sp>
        <p:nvSpPr>
          <p:cNvPr id="203" name="Oval 30"/>
          <p:cNvSpPr/>
          <p:nvPr/>
        </p:nvSpPr>
        <p:spPr>
          <a:xfrm>
            <a:off x="6671160" y="3236400"/>
            <a:ext cx="304560" cy="648720"/>
          </a:xfrm>
          <a:prstGeom prst="ellipse">
            <a:avLst/>
          </a:prstGeom>
          <a:solidFill>
            <a:srgbClr val="00ff00"/>
          </a:solidFill>
          <a:ln w="6350">
            <a:solidFill>
              <a:srgbClr val="000000"/>
            </a:solidFill>
            <a:round/>
          </a:ln>
        </p:spPr>
        <p:style>
          <a:lnRef idx="0"/>
          <a:fillRef idx="0"/>
          <a:effectRef idx="0"/>
          <a:fontRef idx="minor"/>
        </p:style>
      </p:sp>
      <p:sp>
        <p:nvSpPr>
          <p:cNvPr id="204" name="Oval 31"/>
          <p:cNvSpPr/>
          <p:nvPr/>
        </p:nvSpPr>
        <p:spPr>
          <a:xfrm>
            <a:off x="6906240" y="3742560"/>
            <a:ext cx="304560" cy="648720"/>
          </a:xfrm>
          <a:prstGeom prst="ellipse">
            <a:avLst/>
          </a:prstGeom>
          <a:solidFill>
            <a:srgbClr val="00ff00"/>
          </a:solidFill>
          <a:ln w="6350">
            <a:solidFill>
              <a:srgbClr val="000000"/>
            </a:solidFill>
            <a:round/>
          </a:ln>
        </p:spPr>
        <p:style>
          <a:lnRef idx="0"/>
          <a:fillRef idx="0"/>
          <a:effectRef idx="0"/>
          <a:fontRef idx="minor"/>
        </p:style>
      </p:sp>
    </p:spTree>
  </p:cSld>
  <mc:AlternateContent>
    <mc:Choice Requires="p14">
      <p:transition spd="med" p14:dur="700">
        <p:fade/>
      </p:transition>
    </mc:Choice>
    <mc:Fallback>
      <p:transition spd="med">
        <p:fade/>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 Box 2"/>
          <p:cNvSpPr/>
          <p:nvPr/>
        </p:nvSpPr>
        <p:spPr>
          <a:xfrm>
            <a:off x="7475400" y="4789440"/>
            <a:ext cx="2579760" cy="303480"/>
          </a:xfrm>
          <a:prstGeom prst="rect">
            <a:avLst/>
          </a:prstGeom>
          <a:noFill/>
          <a:ln w="1270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Calibri"/>
              </a:rPr>
              <a:t>Full Function Device (FFD,Router)</a:t>
            </a:r>
            <a:endParaRPr b="0" lang="en-US" sz="1400" spc="-1" strike="noStrike">
              <a:latin typeface="Arial"/>
            </a:endParaRPr>
          </a:p>
        </p:txBody>
      </p:sp>
      <p:sp>
        <p:nvSpPr>
          <p:cNvPr id="206" name="Oval 3"/>
          <p:cNvSpPr/>
          <p:nvPr/>
        </p:nvSpPr>
        <p:spPr>
          <a:xfrm>
            <a:off x="7080120" y="4190400"/>
            <a:ext cx="259560" cy="648720"/>
          </a:xfrm>
          <a:prstGeom prst="ellipse">
            <a:avLst/>
          </a:prstGeom>
          <a:solidFill>
            <a:srgbClr val="3366ff"/>
          </a:solidFill>
          <a:ln w="6350">
            <a:solidFill>
              <a:srgbClr val="000000"/>
            </a:solidFill>
            <a:round/>
          </a:ln>
        </p:spPr>
        <p:style>
          <a:lnRef idx="0"/>
          <a:fillRef idx="0"/>
          <a:effectRef idx="0"/>
          <a:fontRef idx="minor"/>
        </p:style>
      </p:sp>
      <p:sp>
        <p:nvSpPr>
          <p:cNvPr id="207" name="Oval 4"/>
          <p:cNvSpPr/>
          <p:nvPr/>
        </p:nvSpPr>
        <p:spPr>
          <a:xfrm>
            <a:off x="7080120" y="4571280"/>
            <a:ext cx="304560" cy="648720"/>
          </a:xfrm>
          <a:prstGeom prst="ellipse">
            <a:avLst/>
          </a:prstGeom>
          <a:solidFill>
            <a:srgbClr val="00ff00"/>
          </a:solidFill>
          <a:ln w="6350">
            <a:solidFill>
              <a:srgbClr val="000000"/>
            </a:solidFill>
            <a:round/>
          </a:ln>
        </p:spPr>
        <p:style>
          <a:lnRef idx="0"/>
          <a:fillRef idx="0"/>
          <a:effectRef idx="0"/>
          <a:fontRef idx="minor"/>
        </p:style>
      </p:sp>
      <p:sp>
        <p:nvSpPr>
          <p:cNvPr id="208" name="Text Box 5"/>
          <p:cNvSpPr/>
          <p:nvPr/>
        </p:nvSpPr>
        <p:spPr>
          <a:xfrm>
            <a:off x="7469280" y="4408560"/>
            <a:ext cx="1907640" cy="303480"/>
          </a:xfrm>
          <a:prstGeom prst="rect">
            <a:avLst/>
          </a:prstGeom>
          <a:noFill/>
          <a:ln w="1270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Calibri"/>
              </a:rPr>
              <a:t>PAN coordinator (PANC)</a:t>
            </a:r>
            <a:endParaRPr b="0" lang="en-US" sz="1400" spc="-1" strike="noStrike">
              <a:latin typeface="Arial"/>
            </a:endParaRPr>
          </a:p>
        </p:txBody>
      </p:sp>
      <p:sp>
        <p:nvSpPr>
          <p:cNvPr id="209" name="Oval 6"/>
          <p:cNvSpPr/>
          <p:nvPr/>
        </p:nvSpPr>
        <p:spPr>
          <a:xfrm>
            <a:off x="7086600" y="4952160"/>
            <a:ext cx="259560" cy="648720"/>
          </a:xfrm>
          <a:prstGeom prst="ellipse">
            <a:avLst/>
          </a:prstGeom>
          <a:solidFill>
            <a:schemeClr val="accent2"/>
          </a:solidFill>
          <a:ln w="6350">
            <a:solidFill>
              <a:srgbClr val="000000"/>
            </a:solidFill>
            <a:round/>
          </a:ln>
        </p:spPr>
        <p:style>
          <a:lnRef idx="0"/>
          <a:fillRef idx="0"/>
          <a:effectRef idx="0"/>
          <a:fontRef idx="minor"/>
        </p:style>
      </p:sp>
      <p:sp>
        <p:nvSpPr>
          <p:cNvPr id="210" name="Text Box 7"/>
          <p:cNvSpPr/>
          <p:nvPr/>
        </p:nvSpPr>
        <p:spPr>
          <a:xfrm>
            <a:off x="7482960" y="5170320"/>
            <a:ext cx="2432160" cy="303480"/>
          </a:xfrm>
          <a:prstGeom prst="rect">
            <a:avLst/>
          </a:prstGeom>
          <a:noFill/>
          <a:ln w="1270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Calibri"/>
              </a:rPr>
              <a:t>Reduced Function Device (RFD)</a:t>
            </a:r>
            <a:endParaRPr b="0" lang="en-US" sz="1400" spc="-1" strike="noStrike">
              <a:latin typeface="Arial"/>
            </a:endParaRPr>
          </a:p>
        </p:txBody>
      </p:sp>
      <p:sp>
        <p:nvSpPr>
          <p:cNvPr id="211" name="Rectangle 8"/>
          <p:cNvSpPr txBox="1"/>
          <p:nvPr/>
        </p:nvSpPr>
        <p:spPr>
          <a:xfrm>
            <a:off x="849240" y="135360"/>
            <a:ext cx="10515240" cy="1325160"/>
          </a:xfrm>
          <a:prstGeom prst="rect">
            <a:avLst/>
          </a:prstGeom>
          <a:noFill/>
          <a:ln w="0">
            <a:noFill/>
          </a:ln>
        </p:spPr>
        <p:txBody>
          <a:bodyPr anchor="ctr">
            <a:noAutofit/>
          </a:bodyPr>
          <a:p>
            <a:pPr>
              <a:lnSpc>
                <a:spcPct val="90000"/>
              </a:lnSpc>
            </a:pPr>
            <a:r>
              <a:rPr b="1" lang="en-GB" sz="4400" spc="-1" strike="noStrike">
                <a:solidFill>
                  <a:srgbClr val="000000"/>
                </a:solidFill>
                <a:latin typeface="Montserrat"/>
                <a:ea typeface="Montserrat"/>
              </a:rPr>
              <a:t>Network Topology Models</a:t>
            </a:r>
            <a:endParaRPr b="0" lang="en-US" sz="4400" spc="-1" strike="noStrike">
              <a:solidFill>
                <a:srgbClr val="000000"/>
              </a:solidFill>
              <a:latin typeface="Calibri"/>
            </a:endParaRPr>
          </a:p>
        </p:txBody>
      </p:sp>
      <p:sp>
        <p:nvSpPr>
          <p:cNvPr id="212" name="Text Placeholder 34"/>
          <p:cNvSpPr txBox="1"/>
          <p:nvPr/>
        </p:nvSpPr>
        <p:spPr>
          <a:xfrm>
            <a:off x="568800" y="2091960"/>
            <a:ext cx="10515240" cy="4350960"/>
          </a:xfrm>
          <a:prstGeom prst="rect">
            <a:avLst/>
          </a:prstGeom>
          <a:noFill/>
          <a:ln w="0">
            <a:noFill/>
          </a:ln>
        </p:spPr>
        <p:txBody>
          <a:bodyPr>
            <a:noAutofit/>
          </a:bodyPr>
          <a:p>
            <a:pPr>
              <a:lnSpc>
                <a:spcPct val="100000"/>
              </a:lnSpc>
              <a:spcBef>
                <a:spcPts val="1001"/>
              </a:spcBef>
              <a:tabLst>
                <a:tab algn="l" pos="0"/>
              </a:tabLst>
            </a:pPr>
            <a:r>
              <a:rPr b="1" lang="en-US" sz="2800" spc="-1" strike="noStrike">
                <a:solidFill>
                  <a:srgbClr val="000000"/>
                </a:solidFill>
                <a:latin typeface="Hind"/>
                <a:ea typeface="Hind"/>
              </a:rPr>
              <a:t>Three Common 802.15.4 Networks</a:t>
            </a:r>
            <a:endParaRPr b="1" lang="en-US" sz="2800" spc="-1" strike="noStrike">
              <a:solidFill>
                <a:srgbClr val="000000"/>
              </a:solidFill>
              <a:latin typeface="Hind"/>
            </a:endParaRPr>
          </a:p>
          <a:p>
            <a:pPr>
              <a:lnSpc>
                <a:spcPct val="100000"/>
              </a:lnSpc>
              <a:spcBef>
                <a:spcPts val="1001"/>
              </a:spcBef>
              <a:tabLst>
                <a:tab algn="l" pos="0"/>
              </a:tabLst>
            </a:pPr>
            <a:r>
              <a:rPr b="1" lang="en-US" sz="2800" spc="-1" strike="noStrike">
                <a:solidFill>
                  <a:srgbClr val="000000"/>
                </a:solidFill>
                <a:latin typeface="Hind"/>
                <a:ea typeface="Hind"/>
              </a:rPr>
              <a:t>Tree Network</a:t>
            </a:r>
            <a:endParaRPr b="1" lang="en-US" sz="28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Extends range of network</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More predictive</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Bottlenecks still exist</a:t>
            </a:r>
            <a:endParaRPr b="0" lang="en-US" sz="2400" spc="-1" strike="noStrike">
              <a:solidFill>
                <a:srgbClr val="000000"/>
              </a:solidFill>
              <a:latin typeface="Hind Light"/>
            </a:endParaRPr>
          </a:p>
          <a:p>
            <a:pPr>
              <a:lnSpc>
                <a:spcPct val="100000"/>
              </a:lnSpc>
              <a:spcBef>
                <a:spcPts val="1001"/>
              </a:spcBef>
              <a:tabLst>
                <a:tab algn="l" pos="0"/>
              </a:tabLst>
            </a:pPr>
            <a:endParaRPr b="1" lang="en-US" sz="2400" spc="-1" strike="noStrike">
              <a:solidFill>
                <a:srgbClr val="000000"/>
              </a:solidFill>
              <a:latin typeface="Hind"/>
            </a:endParaRPr>
          </a:p>
          <a:p>
            <a:endParaRPr b="1" lang="en-US" sz="2400" spc="-1" strike="noStrike">
              <a:solidFill>
                <a:srgbClr val="000000"/>
              </a:solidFill>
              <a:latin typeface="Hind"/>
            </a:endParaRPr>
          </a:p>
          <a:p>
            <a:endParaRPr b="1" lang="en-US" sz="2400" spc="-1" strike="noStrike">
              <a:solidFill>
                <a:srgbClr val="000000"/>
              </a:solidFill>
              <a:latin typeface="Hind"/>
            </a:endParaRPr>
          </a:p>
          <a:p>
            <a:pPr>
              <a:lnSpc>
                <a:spcPct val="100000"/>
              </a:lnSpc>
              <a:spcBef>
                <a:spcPts val="1001"/>
              </a:spcBef>
              <a:tabLst>
                <a:tab algn="l" pos="0"/>
              </a:tabLst>
            </a:pPr>
            <a:endParaRPr b="1" lang="en-US" sz="2400" spc="-1" strike="noStrike">
              <a:solidFill>
                <a:srgbClr val="000000"/>
              </a:solidFill>
              <a:latin typeface="Hind"/>
            </a:endParaRPr>
          </a:p>
        </p:txBody>
      </p:sp>
      <p:sp>
        <p:nvSpPr>
          <p:cNvPr id="213" name="Slide Number Placeholder 3"/>
          <p:cNvSpPr txBox="1"/>
          <p:nvPr/>
        </p:nvSpPr>
        <p:spPr>
          <a:xfrm>
            <a:off x="11696760" y="6586560"/>
            <a:ext cx="495000" cy="231480"/>
          </a:xfrm>
          <a:prstGeom prst="rect">
            <a:avLst/>
          </a:prstGeom>
          <a:noFill/>
          <a:ln w="0">
            <a:noFill/>
          </a:ln>
        </p:spPr>
        <p:txBody>
          <a:bodyPr lIns="90000" rIns="90000" tIns="45000" bIns="45000">
            <a:noAutofit/>
          </a:bodyPr>
          <a:p>
            <a:pPr>
              <a:lnSpc>
                <a:spcPct val="100000"/>
              </a:lnSpc>
            </a:pPr>
            <a:fld id="{D8A473F3-CAF1-4B14-AA6C-8CFA472AA2A2}" type="slidenum">
              <a:rPr b="0" lang="en-US" sz="1200" spc="-1" strike="noStrike">
                <a:solidFill>
                  <a:srgbClr val="000000"/>
                </a:solidFill>
                <a:latin typeface="Arial Rounded MT Bold"/>
                <a:ea typeface="MS PGothic"/>
              </a:rPr>
              <a:t>11</a:t>
            </a:fld>
            <a:endParaRPr b="0" lang="en-US" sz="1200" spc="-1" strike="noStrike">
              <a:latin typeface="Times New Roman"/>
            </a:endParaRPr>
          </a:p>
        </p:txBody>
      </p:sp>
      <p:sp>
        <p:nvSpPr>
          <p:cNvPr id="214" name="Oval 9"/>
          <p:cNvSpPr/>
          <p:nvPr/>
        </p:nvSpPr>
        <p:spPr>
          <a:xfrm>
            <a:off x="7480440" y="2302560"/>
            <a:ext cx="259560" cy="648720"/>
          </a:xfrm>
          <a:prstGeom prst="ellipse">
            <a:avLst/>
          </a:prstGeom>
          <a:solidFill>
            <a:srgbClr val="3366ff"/>
          </a:solidFill>
          <a:ln w="6350">
            <a:solidFill>
              <a:srgbClr val="000000"/>
            </a:solidFill>
            <a:round/>
          </a:ln>
        </p:spPr>
        <p:style>
          <a:lnRef idx="0"/>
          <a:fillRef idx="0"/>
          <a:effectRef idx="0"/>
          <a:fontRef idx="minor"/>
        </p:style>
      </p:sp>
      <p:sp>
        <p:nvSpPr>
          <p:cNvPr id="215" name="Line 10"/>
          <p:cNvSpPr/>
          <p:nvPr/>
        </p:nvSpPr>
        <p:spPr>
          <a:xfrm flipH="1">
            <a:off x="6449760" y="1996920"/>
            <a:ext cx="495360" cy="49320"/>
          </a:xfrm>
          <a:prstGeom prst="line">
            <a:avLst/>
          </a:prstGeom>
          <a:ln w="38100">
            <a:solidFill>
              <a:srgbClr val="000000"/>
            </a:solidFill>
            <a:round/>
          </a:ln>
        </p:spPr>
        <p:style>
          <a:lnRef idx="0"/>
          <a:fillRef idx="0"/>
          <a:effectRef idx="0"/>
          <a:fontRef idx="minor"/>
        </p:style>
      </p:sp>
      <p:sp>
        <p:nvSpPr>
          <p:cNvPr id="216" name="Line 11"/>
          <p:cNvSpPr/>
          <p:nvPr/>
        </p:nvSpPr>
        <p:spPr>
          <a:xfrm flipH="1" flipV="1">
            <a:off x="6279840" y="2944800"/>
            <a:ext cx="513000" cy="195120"/>
          </a:xfrm>
          <a:prstGeom prst="line">
            <a:avLst/>
          </a:prstGeom>
          <a:ln w="38100">
            <a:solidFill>
              <a:srgbClr val="000000"/>
            </a:solidFill>
            <a:round/>
          </a:ln>
        </p:spPr>
        <p:style>
          <a:lnRef idx="0"/>
          <a:fillRef idx="0"/>
          <a:effectRef idx="0"/>
          <a:fontRef idx="minor"/>
        </p:style>
      </p:sp>
      <p:sp>
        <p:nvSpPr>
          <p:cNvPr id="217" name="Line 12"/>
          <p:cNvSpPr/>
          <p:nvPr/>
        </p:nvSpPr>
        <p:spPr>
          <a:xfrm flipV="1">
            <a:off x="6792840" y="2620800"/>
            <a:ext cx="838080" cy="519120"/>
          </a:xfrm>
          <a:prstGeom prst="line">
            <a:avLst/>
          </a:prstGeom>
          <a:ln w="38100">
            <a:solidFill>
              <a:srgbClr val="000000"/>
            </a:solidFill>
            <a:round/>
          </a:ln>
        </p:spPr>
        <p:style>
          <a:lnRef idx="0"/>
          <a:fillRef idx="0"/>
          <a:effectRef idx="0"/>
          <a:fontRef idx="minor"/>
        </p:style>
      </p:sp>
      <p:sp>
        <p:nvSpPr>
          <p:cNvPr id="218" name="Line 13"/>
          <p:cNvSpPr/>
          <p:nvPr/>
        </p:nvSpPr>
        <p:spPr>
          <a:xfrm flipH="1">
            <a:off x="6945120" y="1692000"/>
            <a:ext cx="685800" cy="304920"/>
          </a:xfrm>
          <a:prstGeom prst="line">
            <a:avLst/>
          </a:prstGeom>
          <a:ln w="38100">
            <a:solidFill>
              <a:srgbClr val="000000"/>
            </a:solidFill>
            <a:round/>
          </a:ln>
        </p:spPr>
        <p:style>
          <a:lnRef idx="0"/>
          <a:fillRef idx="0"/>
          <a:effectRef idx="0"/>
          <a:fontRef idx="minor"/>
        </p:style>
      </p:sp>
      <p:sp>
        <p:nvSpPr>
          <p:cNvPr id="219" name="Line 14"/>
          <p:cNvSpPr/>
          <p:nvPr/>
        </p:nvSpPr>
        <p:spPr>
          <a:xfrm flipH="1" flipV="1">
            <a:off x="6945120" y="1996920"/>
            <a:ext cx="685800" cy="623880"/>
          </a:xfrm>
          <a:prstGeom prst="line">
            <a:avLst/>
          </a:prstGeom>
          <a:ln w="38100">
            <a:solidFill>
              <a:srgbClr val="000000"/>
            </a:solidFill>
            <a:round/>
          </a:ln>
        </p:spPr>
        <p:style>
          <a:lnRef idx="0"/>
          <a:fillRef idx="0"/>
          <a:effectRef idx="0"/>
          <a:fontRef idx="minor"/>
        </p:style>
      </p:sp>
      <p:sp>
        <p:nvSpPr>
          <p:cNvPr id="220" name="Line 15"/>
          <p:cNvSpPr/>
          <p:nvPr/>
        </p:nvSpPr>
        <p:spPr>
          <a:xfrm flipV="1">
            <a:off x="7630920" y="1844640"/>
            <a:ext cx="838080" cy="776160"/>
          </a:xfrm>
          <a:prstGeom prst="line">
            <a:avLst/>
          </a:prstGeom>
          <a:ln w="38100">
            <a:solidFill>
              <a:srgbClr val="000000"/>
            </a:solidFill>
            <a:round/>
          </a:ln>
        </p:spPr>
        <p:style>
          <a:lnRef idx="0"/>
          <a:fillRef idx="0"/>
          <a:effectRef idx="0"/>
          <a:fontRef idx="minor"/>
        </p:style>
      </p:sp>
      <p:sp>
        <p:nvSpPr>
          <p:cNvPr id="221" name="Line 16"/>
          <p:cNvSpPr/>
          <p:nvPr/>
        </p:nvSpPr>
        <p:spPr>
          <a:xfrm flipV="1">
            <a:off x="6945120" y="1387440"/>
            <a:ext cx="76320" cy="609480"/>
          </a:xfrm>
          <a:prstGeom prst="line">
            <a:avLst/>
          </a:prstGeom>
          <a:ln w="38100">
            <a:solidFill>
              <a:srgbClr val="000000"/>
            </a:solidFill>
            <a:round/>
          </a:ln>
        </p:spPr>
        <p:style>
          <a:lnRef idx="0"/>
          <a:fillRef idx="0"/>
          <a:effectRef idx="0"/>
          <a:fontRef idx="minor"/>
        </p:style>
      </p:sp>
      <p:sp>
        <p:nvSpPr>
          <p:cNvPr id="222" name="Oval 17"/>
          <p:cNvSpPr/>
          <p:nvPr/>
        </p:nvSpPr>
        <p:spPr>
          <a:xfrm>
            <a:off x="6792840" y="1672560"/>
            <a:ext cx="304560" cy="648720"/>
          </a:xfrm>
          <a:prstGeom prst="ellipse">
            <a:avLst/>
          </a:prstGeom>
          <a:solidFill>
            <a:srgbClr val="00ff00"/>
          </a:solidFill>
          <a:ln w="6350">
            <a:solidFill>
              <a:srgbClr val="000000"/>
            </a:solidFill>
            <a:round/>
          </a:ln>
        </p:spPr>
        <p:style>
          <a:lnRef idx="0"/>
          <a:fillRef idx="0"/>
          <a:effectRef idx="0"/>
          <a:fontRef idx="minor"/>
        </p:style>
      </p:sp>
      <p:sp>
        <p:nvSpPr>
          <p:cNvPr id="223" name="Line 18"/>
          <p:cNvSpPr/>
          <p:nvPr/>
        </p:nvSpPr>
        <p:spPr>
          <a:xfrm>
            <a:off x="7630920" y="2620800"/>
            <a:ext cx="525600" cy="571320"/>
          </a:xfrm>
          <a:prstGeom prst="line">
            <a:avLst/>
          </a:prstGeom>
          <a:ln w="38100">
            <a:solidFill>
              <a:srgbClr val="000000"/>
            </a:solidFill>
            <a:round/>
          </a:ln>
        </p:spPr>
        <p:style>
          <a:lnRef idx="0"/>
          <a:fillRef idx="0"/>
          <a:effectRef idx="0"/>
          <a:fontRef idx="minor"/>
        </p:style>
      </p:sp>
      <p:sp>
        <p:nvSpPr>
          <p:cNvPr id="224" name="Line 19"/>
          <p:cNvSpPr/>
          <p:nvPr/>
        </p:nvSpPr>
        <p:spPr>
          <a:xfrm>
            <a:off x="6792840" y="3139920"/>
            <a:ext cx="185760" cy="396720"/>
          </a:xfrm>
          <a:prstGeom prst="line">
            <a:avLst/>
          </a:prstGeom>
          <a:ln w="38100">
            <a:solidFill>
              <a:srgbClr val="000000"/>
            </a:solidFill>
            <a:round/>
          </a:ln>
        </p:spPr>
        <p:style>
          <a:lnRef idx="0"/>
          <a:fillRef idx="0"/>
          <a:effectRef idx="0"/>
          <a:fontRef idx="minor"/>
        </p:style>
      </p:sp>
      <p:sp>
        <p:nvSpPr>
          <p:cNvPr id="225" name="Line 20"/>
          <p:cNvSpPr/>
          <p:nvPr/>
        </p:nvSpPr>
        <p:spPr>
          <a:xfrm flipH="1">
            <a:off x="8175600" y="2625480"/>
            <a:ext cx="604800" cy="557280"/>
          </a:xfrm>
          <a:prstGeom prst="line">
            <a:avLst/>
          </a:prstGeom>
          <a:ln w="38100">
            <a:solidFill>
              <a:srgbClr val="000000"/>
            </a:solidFill>
            <a:round/>
          </a:ln>
        </p:spPr>
        <p:style>
          <a:lnRef idx="0"/>
          <a:fillRef idx="0"/>
          <a:effectRef idx="0"/>
          <a:fontRef idx="minor"/>
        </p:style>
      </p:sp>
      <p:sp>
        <p:nvSpPr>
          <p:cNvPr id="226" name="Line 21"/>
          <p:cNvSpPr/>
          <p:nvPr/>
        </p:nvSpPr>
        <p:spPr>
          <a:xfrm flipV="1">
            <a:off x="7837200" y="3213000"/>
            <a:ext cx="308160" cy="609480"/>
          </a:xfrm>
          <a:prstGeom prst="line">
            <a:avLst/>
          </a:prstGeom>
          <a:ln w="38100">
            <a:solidFill>
              <a:srgbClr val="000000"/>
            </a:solidFill>
            <a:round/>
          </a:ln>
        </p:spPr>
        <p:style>
          <a:lnRef idx="0"/>
          <a:fillRef idx="0"/>
          <a:effectRef idx="0"/>
          <a:fontRef idx="minor"/>
        </p:style>
      </p:sp>
      <p:sp>
        <p:nvSpPr>
          <p:cNvPr id="227" name="Oval 22"/>
          <p:cNvSpPr/>
          <p:nvPr/>
        </p:nvSpPr>
        <p:spPr>
          <a:xfrm>
            <a:off x="7478640" y="2296440"/>
            <a:ext cx="259560" cy="648720"/>
          </a:xfrm>
          <a:prstGeom prst="ellipse">
            <a:avLst/>
          </a:prstGeom>
          <a:solidFill>
            <a:srgbClr val="3366ff"/>
          </a:solidFill>
          <a:ln w="6350">
            <a:solidFill>
              <a:srgbClr val="000000"/>
            </a:solidFill>
            <a:round/>
          </a:ln>
        </p:spPr>
        <p:style>
          <a:lnRef idx="0"/>
          <a:fillRef idx="0"/>
          <a:effectRef idx="0"/>
          <a:fontRef idx="minor"/>
        </p:style>
      </p:sp>
      <p:sp>
        <p:nvSpPr>
          <p:cNvPr id="228" name="Oval 23"/>
          <p:cNvSpPr/>
          <p:nvPr/>
        </p:nvSpPr>
        <p:spPr>
          <a:xfrm>
            <a:off x="8004240" y="2878920"/>
            <a:ext cx="304560" cy="648720"/>
          </a:xfrm>
          <a:prstGeom prst="ellipse">
            <a:avLst/>
          </a:prstGeom>
          <a:solidFill>
            <a:srgbClr val="00ff00"/>
          </a:solidFill>
          <a:ln w="6350">
            <a:solidFill>
              <a:srgbClr val="000000"/>
            </a:solidFill>
            <a:round/>
          </a:ln>
        </p:spPr>
        <p:style>
          <a:lnRef idx="0"/>
          <a:fillRef idx="0"/>
          <a:effectRef idx="0"/>
          <a:fontRef idx="minor"/>
        </p:style>
      </p:sp>
      <p:sp>
        <p:nvSpPr>
          <p:cNvPr id="229" name="Oval 24"/>
          <p:cNvSpPr/>
          <p:nvPr/>
        </p:nvSpPr>
        <p:spPr>
          <a:xfrm>
            <a:off x="8658360" y="2289960"/>
            <a:ext cx="259560" cy="648720"/>
          </a:xfrm>
          <a:prstGeom prst="ellipse">
            <a:avLst/>
          </a:prstGeom>
          <a:solidFill>
            <a:schemeClr val="accent2"/>
          </a:solidFill>
          <a:ln w="6350">
            <a:solidFill>
              <a:srgbClr val="000000"/>
            </a:solidFill>
            <a:round/>
          </a:ln>
        </p:spPr>
        <p:style>
          <a:lnRef idx="0"/>
          <a:fillRef idx="0"/>
          <a:effectRef idx="0"/>
          <a:fontRef idx="minor"/>
        </p:style>
      </p:sp>
      <p:sp>
        <p:nvSpPr>
          <p:cNvPr id="230" name="Oval 25"/>
          <p:cNvSpPr/>
          <p:nvPr/>
        </p:nvSpPr>
        <p:spPr>
          <a:xfrm>
            <a:off x="6649920" y="2836080"/>
            <a:ext cx="304560" cy="648720"/>
          </a:xfrm>
          <a:prstGeom prst="ellipse">
            <a:avLst/>
          </a:prstGeom>
          <a:solidFill>
            <a:srgbClr val="00ff00"/>
          </a:solidFill>
          <a:ln w="6350">
            <a:solidFill>
              <a:srgbClr val="000000"/>
            </a:solidFill>
            <a:round/>
          </a:ln>
        </p:spPr>
        <p:style>
          <a:lnRef idx="0"/>
          <a:fillRef idx="0"/>
          <a:effectRef idx="0"/>
          <a:fontRef idx="minor"/>
        </p:style>
      </p:sp>
      <p:sp>
        <p:nvSpPr>
          <p:cNvPr id="231" name="Oval 26"/>
          <p:cNvSpPr/>
          <p:nvPr/>
        </p:nvSpPr>
        <p:spPr>
          <a:xfrm>
            <a:off x="8317080" y="1692360"/>
            <a:ext cx="304560" cy="304560"/>
          </a:xfrm>
          <a:prstGeom prst="ellipse">
            <a:avLst/>
          </a:prstGeom>
          <a:solidFill>
            <a:schemeClr val="accent2"/>
          </a:solidFill>
          <a:ln w="12700">
            <a:solidFill>
              <a:srgbClr val="000000"/>
            </a:solidFill>
            <a:round/>
          </a:ln>
        </p:spPr>
        <p:style>
          <a:lnRef idx="0"/>
          <a:fillRef idx="0"/>
          <a:effectRef idx="0"/>
          <a:fontRef idx="minor"/>
        </p:style>
      </p:sp>
      <p:sp>
        <p:nvSpPr>
          <p:cNvPr id="232" name="Oval 27"/>
          <p:cNvSpPr/>
          <p:nvPr/>
        </p:nvSpPr>
        <p:spPr>
          <a:xfrm>
            <a:off x="7478640" y="1367640"/>
            <a:ext cx="259560" cy="648720"/>
          </a:xfrm>
          <a:prstGeom prst="ellipse">
            <a:avLst/>
          </a:prstGeom>
          <a:solidFill>
            <a:schemeClr val="accent2"/>
          </a:solidFill>
          <a:ln w="6350">
            <a:solidFill>
              <a:srgbClr val="000000"/>
            </a:solidFill>
            <a:round/>
          </a:ln>
        </p:spPr>
        <p:style>
          <a:lnRef idx="0"/>
          <a:fillRef idx="0"/>
          <a:effectRef idx="0"/>
          <a:fontRef idx="minor"/>
        </p:style>
      </p:sp>
      <p:sp>
        <p:nvSpPr>
          <p:cNvPr id="233" name="Oval 28"/>
          <p:cNvSpPr/>
          <p:nvPr/>
        </p:nvSpPr>
        <p:spPr>
          <a:xfrm>
            <a:off x="7674120" y="3437640"/>
            <a:ext cx="259560" cy="648720"/>
          </a:xfrm>
          <a:prstGeom prst="ellipse">
            <a:avLst/>
          </a:prstGeom>
          <a:solidFill>
            <a:schemeClr val="accent2"/>
          </a:solidFill>
          <a:ln w="6350">
            <a:solidFill>
              <a:srgbClr val="000000"/>
            </a:solidFill>
            <a:round/>
          </a:ln>
        </p:spPr>
        <p:style>
          <a:lnRef idx="0"/>
          <a:fillRef idx="0"/>
          <a:effectRef idx="0"/>
          <a:fontRef idx="minor"/>
        </p:style>
      </p:sp>
      <p:sp>
        <p:nvSpPr>
          <p:cNvPr id="234" name="Oval 29"/>
          <p:cNvSpPr/>
          <p:nvPr/>
        </p:nvSpPr>
        <p:spPr>
          <a:xfrm>
            <a:off x="6885000" y="3342600"/>
            <a:ext cx="304560" cy="648720"/>
          </a:xfrm>
          <a:prstGeom prst="ellipse">
            <a:avLst/>
          </a:prstGeom>
          <a:solidFill>
            <a:srgbClr val="00ff00"/>
          </a:solidFill>
          <a:ln w="6350">
            <a:solidFill>
              <a:srgbClr val="000000"/>
            </a:solidFill>
            <a:round/>
          </a:ln>
        </p:spPr>
        <p:style>
          <a:lnRef idx="0"/>
          <a:fillRef idx="0"/>
          <a:effectRef idx="0"/>
          <a:fontRef idx="minor"/>
        </p:style>
      </p:sp>
      <p:sp>
        <p:nvSpPr>
          <p:cNvPr id="235" name="Oval 30"/>
          <p:cNvSpPr/>
          <p:nvPr/>
        </p:nvSpPr>
        <p:spPr>
          <a:xfrm>
            <a:off x="6107040" y="2609280"/>
            <a:ext cx="304560" cy="648720"/>
          </a:xfrm>
          <a:prstGeom prst="ellipse">
            <a:avLst/>
          </a:prstGeom>
          <a:solidFill>
            <a:srgbClr val="00ff00"/>
          </a:solidFill>
          <a:ln w="6350">
            <a:solidFill>
              <a:srgbClr val="000000"/>
            </a:solidFill>
            <a:round/>
          </a:ln>
        </p:spPr>
        <p:style>
          <a:lnRef idx="0"/>
          <a:fillRef idx="0"/>
          <a:effectRef idx="0"/>
          <a:fontRef idx="minor"/>
        </p:style>
      </p:sp>
      <p:sp>
        <p:nvSpPr>
          <p:cNvPr id="236" name="Oval 31"/>
          <p:cNvSpPr/>
          <p:nvPr/>
        </p:nvSpPr>
        <p:spPr>
          <a:xfrm>
            <a:off x="6869160" y="1062720"/>
            <a:ext cx="259560" cy="648720"/>
          </a:xfrm>
          <a:prstGeom prst="ellipse">
            <a:avLst/>
          </a:prstGeom>
          <a:solidFill>
            <a:schemeClr val="accent2"/>
          </a:solidFill>
          <a:ln w="6350">
            <a:solidFill>
              <a:srgbClr val="000000"/>
            </a:solidFill>
            <a:round/>
          </a:ln>
        </p:spPr>
        <p:style>
          <a:lnRef idx="0"/>
          <a:fillRef idx="0"/>
          <a:effectRef idx="0"/>
          <a:fontRef idx="minor"/>
        </p:style>
      </p:sp>
      <p:sp>
        <p:nvSpPr>
          <p:cNvPr id="237" name="Oval 32"/>
          <p:cNvSpPr/>
          <p:nvPr/>
        </p:nvSpPr>
        <p:spPr>
          <a:xfrm>
            <a:off x="6248520" y="1751760"/>
            <a:ext cx="259560" cy="648720"/>
          </a:xfrm>
          <a:prstGeom prst="ellipse">
            <a:avLst/>
          </a:prstGeom>
          <a:solidFill>
            <a:schemeClr val="accent2"/>
          </a:solidFill>
          <a:ln w="6350">
            <a:solidFill>
              <a:srgbClr val="000000"/>
            </a:solidFill>
            <a:round/>
          </a:ln>
        </p:spPr>
        <p:style>
          <a:lnRef idx="0"/>
          <a:fillRef idx="0"/>
          <a:effectRef idx="0"/>
          <a:fontRef idx="minor"/>
        </p:style>
      </p:sp>
      <p:sp>
        <p:nvSpPr>
          <p:cNvPr id="238" name="Rectangle 34"/>
          <p:cNvSpPr/>
          <p:nvPr/>
        </p:nvSpPr>
        <p:spPr>
          <a:xfrm>
            <a:off x="2035440" y="1482120"/>
            <a:ext cx="4365360" cy="4908240"/>
          </a:xfrm>
          <a:prstGeom prst="rect">
            <a:avLst/>
          </a:prstGeom>
          <a:noFill/>
          <a:ln w="9525">
            <a:noFill/>
          </a:ln>
        </p:spPr>
        <p:style>
          <a:lnRef idx="0"/>
          <a:fillRef idx="0"/>
          <a:effectRef idx="0"/>
          <a:fontRef idx="minor"/>
        </p:style>
      </p:sp>
    </p:spTree>
  </p:cSld>
  <mc:AlternateContent>
    <mc:Choice Requires="p14">
      <p:transition spd="med" p14:dur="700">
        <p:fade/>
      </p:transition>
    </mc:Choice>
    <mc:Fallback>
      <p:transition spd="med">
        <p:fade/>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ext Box 2"/>
          <p:cNvSpPr/>
          <p:nvPr/>
        </p:nvSpPr>
        <p:spPr>
          <a:xfrm>
            <a:off x="7475400" y="4789440"/>
            <a:ext cx="2579760" cy="303480"/>
          </a:xfrm>
          <a:prstGeom prst="rect">
            <a:avLst/>
          </a:prstGeom>
          <a:noFill/>
          <a:ln w="1270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Calibri"/>
              </a:rPr>
              <a:t>Full Function Device (FFD,Router)</a:t>
            </a:r>
            <a:endParaRPr b="0" lang="en-US" sz="1400" spc="-1" strike="noStrike">
              <a:latin typeface="Arial"/>
            </a:endParaRPr>
          </a:p>
        </p:txBody>
      </p:sp>
      <p:sp>
        <p:nvSpPr>
          <p:cNvPr id="240" name="Oval 3"/>
          <p:cNvSpPr/>
          <p:nvPr/>
        </p:nvSpPr>
        <p:spPr>
          <a:xfrm>
            <a:off x="7080120" y="4190400"/>
            <a:ext cx="259560" cy="648720"/>
          </a:xfrm>
          <a:prstGeom prst="ellipse">
            <a:avLst/>
          </a:prstGeom>
          <a:solidFill>
            <a:srgbClr val="3366ff"/>
          </a:solidFill>
          <a:ln w="6350">
            <a:solidFill>
              <a:srgbClr val="000000"/>
            </a:solidFill>
            <a:round/>
          </a:ln>
        </p:spPr>
        <p:style>
          <a:lnRef idx="0"/>
          <a:fillRef idx="0"/>
          <a:effectRef idx="0"/>
          <a:fontRef idx="minor"/>
        </p:style>
      </p:sp>
      <p:sp>
        <p:nvSpPr>
          <p:cNvPr id="241" name="Oval 4"/>
          <p:cNvSpPr/>
          <p:nvPr/>
        </p:nvSpPr>
        <p:spPr>
          <a:xfrm>
            <a:off x="7080120" y="4571280"/>
            <a:ext cx="304560" cy="648720"/>
          </a:xfrm>
          <a:prstGeom prst="ellipse">
            <a:avLst/>
          </a:prstGeom>
          <a:solidFill>
            <a:srgbClr val="00ff00"/>
          </a:solidFill>
          <a:ln w="6350">
            <a:solidFill>
              <a:srgbClr val="000000"/>
            </a:solidFill>
            <a:round/>
          </a:ln>
        </p:spPr>
        <p:style>
          <a:lnRef idx="0"/>
          <a:fillRef idx="0"/>
          <a:effectRef idx="0"/>
          <a:fontRef idx="minor"/>
        </p:style>
      </p:sp>
      <p:sp>
        <p:nvSpPr>
          <p:cNvPr id="242" name="Text Box 5"/>
          <p:cNvSpPr/>
          <p:nvPr/>
        </p:nvSpPr>
        <p:spPr>
          <a:xfrm>
            <a:off x="7469280" y="4408560"/>
            <a:ext cx="1907640" cy="303480"/>
          </a:xfrm>
          <a:prstGeom prst="rect">
            <a:avLst/>
          </a:prstGeom>
          <a:noFill/>
          <a:ln w="1270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Calibri"/>
              </a:rPr>
              <a:t>PAN coordinator (PANC)</a:t>
            </a:r>
            <a:endParaRPr b="0" lang="en-US" sz="1400" spc="-1" strike="noStrike">
              <a:latin typeface="Arial"/>
            </a:endParaRPr>
          </a:p>
        </p:txBody>
      </p:sp>
      <p:sp>
        <p:nvSpPr>
          <p:cNvPr id="243" name="Oval 6"/>
          <p:cNvSpPr/>
          <p:nvPr/>
        </p:nvSpPr>
        <p:spPr>
          <a:xfrm>
            <a:off x="7086600" y="4952160"/>
            <a:ext cx="259560" cy="648720"/>
          </a:xfrm>
          <a:prstGeom prst="ellipse">
            <a:avLst/>
          </a:prstGeom>
          <a:solidFill>
            <a:schemeClr val="accent2"/>
          </a:solidFill>
          <a:ln w="6350">
            <a:solidFill>
              <a:srgbClr val="000000"/>
            </a:solidFill>
            <a:round/>
          </a:ln>
        </p:spPr>
        <p:style>
          <a:lnRef idx="0"/>
          <a:fillRef idx="0"/>
          <a:effectRef idx="0"/>
          <a:fontRef idx="minor"/>
        </p:style>
      </p:sp>
      <p:sp>
        <p:nvSpPr>
          <p:cNvPr id="244" name="Text Box 7"/>
          <p:cNvSpPr/>
          <p:nvPr/>
        </p:nvSpPr>
        <p:spPr>
          <a:xfrm>
            <a:off x="7482960" y="5170320"/>
            <a:ext cx="2432160" cy="303480"/>
          </a:xfrm>
          <a:prstGeom prst="rect">
            <a:avLst/>
          </a:prstGeom>
          <a:noFill/>
          <a:ln w="1270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Calibri"/>
              </a:rPr>
              <a:t>Reduced Function Device (RFD)</a:t>
            </a:r>
            <a:endParaRPr b="0" lang="en-US" sz="1400" spc="-1" strike="noStrike">
              <a:latin typeface="Arial"/>
            </a:endParaRPr>
          </a:p>
        </p:txBody>
      </p:sp>
      <p:sp>
        <p:nvSpPr>
          <p:cNvPr id="245" name="Rectangle 8"/>
          <p:cNvSpPr txBox="1"/>
          <p:nvPr/>
        </p:nvSpPr>
        <p:spPr>
          <a:xfrm>
            <a:off x="838080" y="181440"/>
            <a:ext cx="10515240" cy="1325160"/>
          </a:xfrm>
          <a:prstGeom prst="rect">
            <a:avLst/>
          </a:prstGeom>
          <a:noFill/>
          <a:ln w="0">
            <a:noFill/>
          </a:ln>
        </p:spPr>
        <p:txBody>
          <a:bodyPr anchor="ctr">
            <a:noAutofit/>
          </a:bodyPr>
          <a:p>
            <a:pPr>
              <a:lnSpc>
                <a:spcPct val="90000"/>
              </a:lnSpc>
            </a:pPr>
            <a:r>
              <a:rPr b="1" lang="en-GB" sz="4400" spc="-1" strike="noStrike">
                <a:solidFill>
                  <a:srgbClr val="000000"/>
                </a:solidFill>
                <a:latin typeface="Montserrat"/>
                <a:ea typeface="Montserrat"/>
              </a:rPr>
              <a:t>Network Topology Models</a:t>
            </a:r>
            <a:endParaRPr b="0" lang="en-US" sz="4400" spc="-1" strike="noStrike">
              <a:solidFill>
                <a:srgbClr val="000000"/>
              </a:solidFill>
              <a:latin typeface="Calibri"/>
            </a:endParaRPr>
          </a:p>
        </p:txBody>
      </p:sp>
      <p:sp>
        <p:nvSpPr>
          <p:cNvPr id="246" name="Text Placeholder 37"/>
          <p:cNvSpPr txBox="1"/>
          <p:nvPr/>
        </p:nvSpPr>
        <p:spPr>
          <a:xfrm>
            <a:off x="838080" y="1825560"/>
            <a:ext cx="10515240" cy="4350960"/>
          </a:xfrm>
          <a:prstGeom prst="rect">
            <a:avLst/>
          </a:prstGeom>
          <a:noFill/>
          <a:ln w="0">
            <a:noFill/>
          </a:ln>
        </p:spPr>
        <p:txBody>
          <a:bodyPr>
            <a:normAutofit/>
          </a:bodyPr>
          <a:p>
            <a:pPr>
              <a:lnSpc>
                <a:spcPct val="100000"/>
              </a:lnSpc>
              <a:spcBef>
                <a:spcPts val="1001"/>
              </a:spcBef>
              <a:tabLst>
                <a:tab algn="l" pos="0"/>
              </a:tabLst>
            </a:pPr>
            <a:r>
              <a:rPr b="1" lang="en-US" sz="2800" spc="-1" strike="noStrike">
                <a:solidFill>
                  <a:srgbClr val="000000"/>
                </a:solidFill>
                <a:latin typeface="Hind"/>
                <a:ea typeface="Hind"/>
              </a:rPr>
              <a:t>Three Common </a:t>
            </a:r>
            <a:br/>
            <a:r>
              <a:rPr b="1" lang="en-US" sz="2800" spc="-1" strike="noStrike">
                <a:solidFill>
                  <a:srgbClr val="000000"/>
                </a:solidFill>
                <a:latin typeface="Hind"/>
                <a:ea typeface="Hind"/>
              </a:rPr>
              <a:t>802.15.4 Networks</a:t>
            </a:r>
            <a:endParaRPr b="1" lang="en-US" sz="2800" spc="-1" strike="noStrike">
              <a:solidFill>
                <a:srgbClr val="000000"/>
              </a:solidFill>
              <a:latin typeface="Hind"/>
            </a:endParaRPr>
          </a:p>
          <a:p>
            <a:pPr>
              <a:lnSpc>
                <a:spcPct val="100000"/>
              </a:lnSpc>
              <a:spcBef>
                <a:spcPts val="1001"/>
              </a:spcBef>
              <a:tabLst>
                <a:tab algn="l" pos="0"/>
              </a:tabLst>
            </a:pPr>
            <a:r>
              <a:rPr b="1" lang="en-US" sz="2800" spc="-1" strike="noStrike">
                <a:solidFill>
                  <a:srgbClr val="000000"/>
                </a:solidFill>
                <a:latin typeface="Hind"/>
                <a:ea typeface="Hind"/>
              </a:rPr>
              <a:t>Mesh Network</a:t>
            </a:r>
            <a:endParaRPr b="1" lang="en-US" sz="28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Most complex</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Highest reliability</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Reduces bottlenecks</a:t>
            </a:r>
            <a:endParaRPr b="0" lang="en-US" sz="2400" spc="-1" strike="noStrike">
              <a:solidFill>
                <a:srgbClr val="000000"/>
              </a:solidFill>
              <a:latin typeface="Hind Light"/>
            </a:endParaRPr>
          </a:p>
          <a:p>
            <a:endParaRPr b="1" lang="en-US" sz="2400" spc="-1" strike="noStrike">
              <a:solidFill>
                <a:srgbClr val="000000"/>
              </a:solidFill>
              <a:latin typeface="Hind"/>
            </a:endParaRPr>
          </a:p>
          <a:p>
            <a:endParaRPr b="1" lang="en-US" sz="2400" spc="-1" strike="noStrike">
              <a:solidFill>
                <a:srgbClr val="000000"/>
              </a:solidFill>
              <a:latin typeface="Hind"/>
            </a:endParaRPr>
          </a:p>
          <a:p>
            <a:pPr>
              <a:lnSpc>
                <a:spcPct val="100000"/>
              </a:lnSpc>
              <a:spcBef>
                <a:spcPts val="1001"/>
              </a:spcBef>
              <a:tabLst>
                <a:tab algn="l" pos="0"/>
              </a:tabLst>
            </a:pPr>
            <a:endParaRPr b="1" lang="en-US" sz="2400" spc="-1" strike="noStrike">
              <a:solidFill>
                <a:srgbClr val="000000"/>
              </a:solidFill>
              <a:latin typeface="Hind"/>
            </a:endParaRPr>
          </a:p>
        </p:txBody>
      </p:sp>
      <p:sp>
        <p:nvSpPr>
          <p:cNvPr id="247" name="Slide Number Placeholder 3"/>
          <p:cNvSpPr txBox="1"/>
          <p:nvPr/>
        </p:nvSpPr>
        <p:spPr>
          <a:xfrm>
            <a:off x="11696760" y="6586560"/>
            <a:ext cx="495000" cy="231480"/>
          </a:xfrm>
          <a:prstGeom prst="rect">
            <a:avLst/>
          </a:prstGeom>
          <a:noFill/>
          <a:ln w="0">
            <a:noFill/>
          </a:ln>
        </p:spPr>
        <p:txBody>
          <a:bodyPr lIns="90000" rIns="90000" tIns="45000" bIns="45000">
            <a:noAutofit/>
          </a:bodyPr>
          <a:p>
            <a:pPr>
              <a:lnSpc>
                <a:spcPct val="100000"/>
              </a:lnSpc>
            </a:pPr>
            <a:fld id="{EF3B0587-4AB7-4962-B770-AAE2282CDF2A}" type="slidenum">
              <a:rPr b="0" lang="en-US" sz="1200" spc="-1" strike="noStrike">
                <a:solidFill>
                  <a:srgbClr val="000000"/>
                </a:solidFill>
                <a:latin typeface="Arial Rounded MT Bold"/>
                <a:ea typeface="MS PGothic"/>
              </a:rPr>
              <a:t>15</a:t>
            </a:fld>
            <a:endParaRPr b="0" lang="en-US" sz="1200" spc="-1" strike="noStrike">
              <a:latin typeface="Times New Roman"/>
            </a:endParaRPr>
          </a:p>
        </p:txBody>
      </p:sp>
      <p:sp>
        <p:nvSpPr>
          <p:cNvPr id="248" name="Oval 9"/>
          <p:cNvSpPr/>
          <p:nvPr/>
        </p:nvSpPr>
        <p:spPr>
          <a:xfrm>
            <a:off x="7480440" y="2302560"/>
            <a:ext cx="259560" cy="648720"/>
          </a:xfrm>
          <a:prstGeom prst="ellipse">
            <a:avLst/>
          </a:prstGeom>
          <a:solidFill>
            <a:srgbClr val="3366ff"/>
          </a:solidFill>
          <a:ln w="6350">
            <a:solidFill>
              <a:srgbClr val="000000"/>
            </a:solidFill>
            <a:round/>
          </a:ln>
        </p:spPr>
        <p:style>
          <a:lnRef idx="0"/>
          <a:fillRef idx="0"/>
          <a:effectRef idx="0"/>
          <a:fontRef idx="minor"/>
        </p:style>
      </p:sp>
      <p:sp>
        <p:nvSpPr>
          <p:cNvPr id="249" name="Oval 10"/>
          <p:cNvSpPr/>
          <p:nvPr/>
        </p:nvSpPr>
        <p:spPr>
          <a:xfrm>
            <a:off x="7478640" y="2296440"/>
            <a:ext cx="259560" cy="648720"/>
          </a:xfrm>
          <a:prstGeom prst="ellipse">
            <a:avLst/>
          </a:prstGeom>
          <a:solidFill>
            <a:srgbClr val="3366ff"/>
          </a:solidFill>
          <a:ln w="6350">
            <a:solidFill>
              <a:srgbClr val="000000"/>
            </a:solidFill>
            <a:round/>
          </a:ln>
        </p:spPr>
        <p:style>
          <a:lnRef idx="0"/>
          <a:fillRef idx="0"/>
          <a:effectRef idx="0"/>
          <a:fontRef idx="minor"/>
        </p:style>
      </p:sp>
      <p:sp>
        <p:nvSpPr>
          <p:cNvPr id="250" name="Line 11"/>
          <p:cNvSpPr/>
          <p:nvPr/>
        </p:nvSpPr>
        <p:spPr>
          <a:xfrm flipH="1">
            <a:off x="6454440" y="1993680"/>
            <a:ext cx="495360" cy="49320"/>
          </a:xfrm>
          <a:prstGeom prst="line">
            <a:avLst/>
          </a:prstGeom>
          <a:ln w="38100">
            <a:solidFill>
              <a:srgbClr val="000000"/>
            </a:solidFill>
            <a:round/>
          </a:ln>
        </p:spPr>
        <p:style>
          <a:lnRef idx="0"/>
          <a:fillRef idx="0"/>
          <a:effectRef idx="0"/>
          <a:fontRef idx="minor"/>
        </p:style>
      </p:sp>
      <p:sp>
        <p:nvSpPr>
          <p:cNvPr id="251" name="Line 12"/>
          <p:cNvSpPr/>
          <p:nvPr/>
        </p:nvSpPr>
        <p:spPr>
          <a:xfrm flipH="1" flipV="1">
            <a:off x="6284880" y="2941560"/>
            <a:ext cx="512640" cy="195120"/>
          </a:xfrm>
          <a:prstGeom prst="line">
            <a:avLst/>
          </a:prstGeom>
          <a:ln w="38100">
            <a:solidFill>
              <a:srgbClr val="000000"/>
            </a:solidFill>
            <a:round/>
          </a:ln>
        </p:spPr>
        <p:style>
          <a:lnRef idx="0"/>
          <a:fillRef idx="0"/>
          <a:effectRef idx="0"/>
          <a:fontRef idx="minor"/>
        </p:style>
      </p:sp>
      <p:sp>
        <p:nvSpPr>
          <p:cNvPr id="252" name="Line 13"/>
          <p:cNvSpPr/>
          <p:nvPr/>
        </p:nvSpPr>
        <p:spPr>
          <a:xfrm flipV="1">
            <a:off x="6797520" y="2617560"/>
            <a:ext cx="838080" cy="519120"/>
          </a:xfrm>
          <a:prstGeom prst="line">
            <a:avLst/>
          </a:prstGeom>
          <a:ln w="38100">
            <a:solidFill>
              <a:srgbClr val="000000"/>
            </a:solidFill>
            <a:round/>
          </a:ln>
        </p:spPr>
        <p:style>
          <a:lnRef idx="0"/>
          <a:fillRef idx="0"/>
          <a:effectRef idx="0"/>
          <a:fontRef idx="minor"/>
        </p:style>
      </p:sp>
      <p:sp>
        <p:nvSpPr>
          <p:cNvPr id="253" name="Line 14"/>
          <p:cNvSpPr/>
          <p:nvPr/>
        </p:nvSpPr>
        <p:spPr>
          <a:xfrm flipH="1">
            <a:off x="6949800" y="1688760"/>
            <a:ext cx="685800" cy="304920"/>
          </a:xfrm>
          <a:prstGeom prst="line">
            <a:avLst/>
          </a:prstGeom>
          <a:ln w="38100">
            <a:solidFill>
              <a:srgbClr val="000000"/>
            </a:solidFill>
            <a:round/>
          </a:ln>
        </p:spPr>
        <p:style>
          <a:lnRef idx="0"/>
          <a:fillRef idx="0"/>
          <a:effectRef idx="0"/>
          <a:fontRef idx="minor"/>
        </p:style>
      </p:sp>
      <p:sp>
        <p:nvSpPr>
          <p:cNvPr id="254" name="Line 15"/>
          <p:cNvSpPr/>
          <p:nvPr/>
        </p:nvSpPr>
        <p:spPr>
          <a:xfrm flipH="1" flipV="1">
            <a:off x="6949800" y="1993680"/>
            <a:ext cx="685800" cy="623880"/>
          </a:xfrm>
          <a:prstGeom prst="line">
            <a:avLst/>
          </a:prstGeom>
          <a:ln w="38100">
            <a:solidFill>
              <a:srgbClr val="000000"/>
            </a:solidFill>
            <a:round/>
          </a:ln>
        </p:spPr>
        <p:style>
          <a:lnRef idx="0"/>
          <a:fillRef idx="0"/>
          <a:effectRef idx="0"/>
          <a:fontRef idx="minor"/>
        </p:style>
      </p:sp>
      <p:sp>
        <p:nvSpPr>
          <p:cNvPr id="255" name="Line 16"/>
          <p:cNvSpPr/>
          <p:nvPr/>
        </p:nvSpPr>
        <p:spPr>
          <a:xfrm flipV="1">
            <a:off x="7635600" y="1841400"/>
            <a:ext cx="838440" cy="776160"/>
          </a:xfrm>
          <a:prstGeom prst="line">
            <a:avLst/>
          </a:prstGeom>
          <a:ln w="38100">
            <a:solidFill>
              <a:srgbClr val="000000"/>
            </a:solidFill>
            <a:round/>
          </a:ln>
        </p:spPr>
        <p:style>
          <a:lnRef idx="0"/>
          <a:fillRef idx="0"/>
          <a:effectRef idx="0"/>
          <a:fontRef idx="minor"/>
        </p:style>
      </p:sp>
      <p:sp>
        <p:nvSpPr>
          <p:cNvPr id="256" name="Line 17"/>
          <p:cNvSpPr/>
          <p:nvPr/>
        </p:nvSpPr>
        <p:spPr>
          <a:xfrm flipV="1">
            <a:off x="6949800" y="1384200"/>
            <a:ext cx="76320" cy="609480"/>
          </a:xfrm>
          <a:prstGeom prst="line">
            <a:avLst/>
          </a:prstGeom>
          <a:ln w="38100">
            <a:solidFill>
              <a:srgbClr val="000000"/>
            </a:solidFill>
            <a:round/>
          </a:ln>
        </p:spPr>
        <p:style>
          <a:lnRef idx="0"/>
          <a:fillRef idx="0"/>
          <a:effectRef idx="0"/>
          <a:fontRef idx="minor"/>
        </p:style>
      </p:sp>
      <p:sp>
        <p:nvSpPr>
          <p:cNvPr id="257" name="Line 18"/>
          <p:cNvSpPr/>
          <p:nvPr/>
        </p:nvSpPr>
        <p:spPr>
          <a:xfrm>
            <a:off x="7635600" y="2617560"/>
            <a:ext cx="525600" cy="571680"/>
          </a:xfrm>
          <a:prstGeom prst="line">
            <a:avLst/>
          </a:prstGeom>
          <a:ln w="38100">
            <a:solidFill>
              <a:srgbClr val="000000"/>
            </a:solidFill>
            <a:round/>
          </a:ln>
        </p:spPr>
        <p:style>
          <a:lnRef idx="0"/>
          <a:fillRef idx="0"/>
          <a:effectRef idx="0"/>
          <a:fontRef idx="minor"/>
        </p:style>
      </p:sp>
      <p:sp>
        <p:nvSpPr>
          <p:cNvPr id="258" name="Line 19"/>
          <p:cNvSpPr/>
          <p:nvPr/>
        </p:nvSpPr>
        <p:spPr>
          <a:xfrm>
            <a:off x="6797520" y="3136680"/>
            <a:ext cx="185760" cy="397080"/>
          </a:xfrm>
          <a:prstGeom prst="line">
            <a:avLst/>
          </a:prstGeom>
          <a:ln w="38100">
            <a:solidFill>
              <a:srgbClr val="000000"/>
            </a:solidFill>
            <a:round/>
          </a:ln>
        </p:spPr>
        <p:style>
          <a:lnRef idx="0"/>
          <a:fillRef idx="0"/>
          <a:effectRef idx="0"/>
          <a:fontRef idx="minor"/>
        </p:style>
      </p:sp>
      <p:sp>
        <p:nvSpPr>
          <p:cNvPr id="259" name="Line 20"/>
          <p:cNvSpPr/>
          <p:nvPr/>
        </p:nvSpPr>
        <p:spPr>
          <a:xfrm flipH="1">
            <a:off x="8180280" y="2622240"/>
            <a:ext cx="604800" cy="557280"/>
          </a:xfrm>
          <a:prstGeom prst="line">
            <a:avLst/>
          </a:prstGeom>
          <a:ln w="38100">
            <a:solidFill>
              <a:srgbClr val="000000"/>
            </a:solidFill>
            <a:round/>
          </a:ln>
        </p:spPr>
        <p:style>
          <a:lnRef idx="0"/>
          <a:fillRef idx="0"/>
          <a:effectRef idx="0"/>
          <a:fontRef idx="minor"/>
        </p:style>
      </p:sp>
      <p:sp>
        <p:nvSpPr>
          <p:cNvPr id="260" name="Line 21"/>
          <p:cNvSpPr/>
          <p:nvPr/>
        </p:nvSpPr>
        <p:spPr>
          <a:xfrm flipV="1">
            <a:off x="7842240" y="3209760"/>
            <a:ext cx="307800" cy="609480"/>
          </a:xfrm>
          <a:prstGeom prst="line">
            <a:avLst/>
          </a:prstGeom>
          <a:ln w="38100">
            <a:solidFill>
              <a:srgbClr val="000000"/>
            </a:solidFill>
            <a:round/>
          </a:ln>
        </p:spPr>
        <p:style>
          <a:lnRef idx="0"/>
          <a:fillRef idx="0"/>
          <a:effectRef idx="0"/>
          <a:fontRef idx="minor"/>
        </p:style>
      </p:sp>
      <p:sp>
        <p:nvSpPr>
          <p:cNvPr id="261" name="Oval 22"/>
          <p:cNvSpPr/>
          <p:nvPr/>
        </p:nvSpPr>
        <p:spPr>
          <a:xfrm>
            <a:off x="7483320" y="2293200"/>
            <a:ext cx="259560" cy="648720"/>
          </a:xfrm>
          <a:prstGeom prst="ellipse">
            <a:avLst/>
          </a:prstGeom>
          <a:solidFill>
            <a:srgbClr val="3366ff"/>
          </a:solidFill>
          <a:ln w="6350">
            <a:solidFill>
              <a:srgbClr val="000000"/>
            </a:solidFill>
            <a:round/>
          </a:ln>
        </p:spPr>
        <p:style>
          <a:lnRef idx="0"/>
          <a:fillRef idx="0"/>
          <a:effectRef idx="0"/>
          <a:fontRef idx="minor"/>
        </p:style>
      </p:sp>
      <p:sp>
        <p:nvSpPr>
          <p:cNvPr id="262" name="Oval 23"/>
          <p:cNvSpPr/>
          <p:nvPr/>
        </p:nvSpPr>
        <p:spPr>
          <a:xfrm>
            <a:off x="8663040" y="2286720"/>
            <a:ext cx="259560" cy="648720"/>
          </a:xfrm>
          <a:prstGeom prst="ellipse">
            <a:avLst/>
          </a:prstGeom>
          <a:solidFill>
            <a:schemeClr val="accent2"/>
          </a:solidFill>
          <a:ln w="6350">
            <a:solidFill>
              <a:srgbClr val="000000"/>
            </a:solidFill>
            <a:round/>
          </a:ln>
        </p:spPr>
        <p:style>
          <a:lnRef idx="0"/>
          <a:fillRef idx="0"/>
          <a:effectRef idx="0"/>
          <a:fontRef idx="minor"/>
        </p:style>
      </p:sp>
      <p:sp>
        <p:nvSpPr>
          <p:cNvPr id="263" name="Oval 24"/>
          <p:cNvSpPr/>
          <p:nvPr/>
        </p:nvSpPr>
        <p:spPr>
          <a:xfrm>
            <a:off x="8321760" y="1689120"/>
            <a:ext cx="304560" cy="304560"/>
          </a:xfrm>
          <a:prstGeom prst="ellipse">
            <a:avLst/>
          </a:prstGeom>
          <a:solidFill>
            <a:schemeClr val="accent2"/>
          </a:solidFill>
          <a:ln w="12700">
            <a:solidFill>
              <a:srgbClr val="000000"/>
            </a:solidFill>
            <a:round/>
          </a:ln>
        </p:spPr>
        <p:style>
          <a:lnRef idx="0"/>
          <a:fillRef idx="0"/>
          <a:effectRef idx="0"/>
          <a:fontRef idx="minor"/>
        </p:style>
      </p:sp>
      <p:sp>
        <p:nvSpPr>
          <p:cNvPr id="264" name="Oval 25"/>
          <p:cNvSpPr/>
          <p:nvPr/>
        </p:nvSpPr>
        <p:spPr>
          <a:xfrm>
            <a:off x="7483320" y="1364400"/>
            <a:ext cx="259560" cy="648720"/>
          </a:xfrm>
          <a:prstGeom prst="ellipse">
            <a:avLst/>
          </a:prstGeom>
          <a:solidFill>
            <a:schemeClr val="accent2"/>
          </a:solidFill>
          <a:ln w="6350">
            <a:solidFill>
              <a:srgbClr val="000000"/>
            </a:solidFill>
            <a:round/>
          </a:ln>
        </p:spPr>
        <p:style>
          <a:lnRef idx="0"/>
          <a:fillRef idx="0"/>
          <a:effectRef idx="0"/>
          <a:fontRef idx="minor"/>
        </p:style>
      </p:sp>
      <p:sp>
        <p:nvSpPr>
          <p:cNvPr id="265" name="Oval 26"/>
          <p:cNvSpPr/>
          <p:nvPr/>
        </p:nvSpPr>
        <p:spPr>
          <a:xfrm>
            <a:off x="7678800" y="3434760"/>
            <a:ext cx="259560" cy="648720"/>
          </a:xfrm>
          <a:prstGeom prst="ellipse">
            <a:avLst/>
          </a:prstGeom>
          <a:solidFill>
            <a:schemeClr val="accent2"/>
          </a:solidFill>
          <a:ln w="6350">
            <a:solidFill>
              <a:srgbClr val="000000"/>
            </a:solidFill>
            <a:round/>
          </a:ln>
        </p:spPr>
        <p:style>
          <a:lnRef idx="0"/>
          <a:fillRef idx="0"/>
          <a:effectRef idx="0"/>
          <a:fontRef idx="minor"/>
        </p:style>
      </p:sp>
      <p:sp>
        <p:nvSpPr>
          <p:cNvPr id="266" name="Oval 27"/>
          <p:cNvSpPr/>
          <p:nvPr/>
        </p:nvSpPr>
        <p:spPr>
          <a:xfrm>
            <a:off x="6873840" y="1059840"/>
            <a:ext cx="259560" cy="648720"/>
          </a:xfrm>
          <a:prstGeom prst="ellipse">
            <a:avLst/>
          </a:prstGeom>
          <a:solidFill>
            <a:schemeClr val="accent2"/>
          </a:solidFill>
          <a:ln w="6350">
            <a:solidFill>
              <a:srgbClr val="000000"/>
            </a:solidFill>
            <a:round/>
          </a:ln>
        </p:spPr>
        <p:style>
          <a:lnRef idx="0"/>
          <a:fillRef idx="0"/>
          <a:effectRef idx="0"/>
          <a:fontRef idx="minor"/>
        </p:style>
      </p:sp>
      <p:sp>
        <p:nvSpPr>
          <p:cNvPr id="267" name="Oval 28"/>
          <p:cNvSpPr/>
          <p:nvPr/>
        </p:nvSpPr>
        <p:spPr>
          <a:xfrm>
            <a:off x="6253200" y="1748520"/>
            <a:ext cx="259560" cy="648720"/>
          </a:xfrm>
          <a:prstGeom prst="ellipse">
            <a:avLst/>
          </a:prstGeom>
          <a:solidFill>
            <a:schemeClr val="accent2"/>
          </a:solidFill>
          <a:ln w="6350">
            <a:solidFill>
              <a:srgbClr val="000000"/>
            </a:solidFill>
            <a:round/>
          </a:ln>
        </p:spPr>
        <p:style>
          <a:lnRef idx="0"/>
          <a:fillRef idx="0"/>
          <a:effectRef idx="0"/>
          <a:fontRef idx="minor"/>
        </p:style>
      </p:sp>
      <p:sp>
        <p:nvSpPr>
          <p:cNvPr id="268" name="Line 29"/>
          <p:cNvSpPr/>
          <p:nvPr/>
        </p:nvSpPr>
        <p:spPr>
          <a:xfrm flipV="1">
            <a:off x="7100640" y="3201840"/>
            <a:ext cx="1079640" cy="409680"/>
          </a:xfrm>
          <a:prstGeom prst="line">
            <a:avLst/>
          </a:prstGeom>
          <a:ln w="38100">
            <a:solidFill>
              <a:srgbClr val="000000"/>
            </a:solidFill>
            <a:round/>
          </a:ln>
        </p:spPr>
        <p:style>
          <a:lnRef idx="0"/>
          <a:fillRef idx="0"/>
          <a:effectRef idx="0"/>
          <a:fontRef idx="minor"/>
        </p:style>
      </p:sp>
      <p:sp>
        <p:nvSpPr>
          <p:cNvPr id="269" name="Oval 30"/>
          <p:cNvSpPr/>
          <p:nvPr/>
        </p:nvSpPr>
        <p:spPr>
          <a:xfrm>
            <a:off x="8008920" y="2875680"/>
            <a:ext cx="304560" cy="648720"/>
          </a:xfrm>
          <a:prstGeom prst="ellipse">
            <a:avLst/>
          </a:prstGeom>
          <a:solidFill>
            <a:srgbClr val="00ff00"/>
          </a:solidFill>
          <a:ln w="6350">
            <a:solidFill>
              <a:srgbClr val="000000"/>
            </a:solidFill>
            <a:round/>
          </a:ln>
        </p:spPr>
        <p:style>
          <a:lnRef idx="0"/>
          <a:fillRef idx="0"/>
          <a:effectRef idx="0"/>
          <a:fontRef idx="minor"/>
        </p:style>
      </p:sp>
      <p:sp>
        <p:nvSpPr>
          <p:cNvPr id="270" name="Oval 31"/>
          <p:cNvSpPr/>
          <p:nvPr/>
        </p:nvSpPr>
        <p:spPr>
          <a:xfrm>
            <a:off x="6889680" y="3339360"/>
            <a:ext cx="304560" cy="648720"/>
          </a:xfrm>
          <a:prstGeom prst="ellipse">
            <a:avLst/>
          </a:prstGeom>
          <a:solidFill>
            <a:srgbClr val="00ff00"/>
          </a:solidFill>
          <a:ln w="6350">
            <a:solidFill>
              <a:srgbClr val="000000"/>
            </a:solidFill>
            <a:round/>
          </a:ln>
        </p:spPr>
        <p:style>
          <a:lnRef idx="0"/>
          <a:fillRef idx="0"/>
          <a:effectRef idx="0"/>
          <a:fontRef idx="minor"/>
        </p:style>
      </p:sp>
      <p:sp>
        <p:nvSpPr>
          <p:cNvPr id="271" name="Line 32"/>
          <p:cNvSpPr/>
          <p:nvPr/>
        </p:nvSpPr>
        <p:spPr>
          <a:xfrm flipV="1">
            <a:off x="6286320" y="2025360"/>
            <a:ext cx="657360" cy="871560"/>
          </a:xfrm>
          <a:prstGeom prst="line">
            <a:avLst/>
          </a:prstGeom>
          <a:ln w="38100">
            <a:solidFill>
              <a:srgbClr val="000000"/>
            </a:solidFill>
            <a:round/>
          </a:ln>
        </p:spPr>
        <p:style>
          <a:lnRef idx="0"/>
          <a:fillRef idx="0"/>
          <a:effectRef idx="0"/>
          <a:fontRef idx="minor"/>
        </p:style>
      </p:sp>
      <p:sp>
        <p:nvSpPr>
          <p:cNvPr id="272" name="Oval 33"/>
          <p:cNvSpPr/>
          <p:nvPr/>
        </p:nvSpPr>
        <p:spPr>
          <a:xfrm>
            <a:off x="6654960" y="2832840"/>
            <a:ext cx="304560" cy="648720"/>
          </a:xfrm>
          <a:prstGeom prst="ellipse">
            <a:avLst/>
          </a:prstGeom>
          <a:solidFill>
            <a:srgbClr val="00ff00"/>
          </a:solidFill>
          <a:ln w="6350">
            <a:solidFill>
              <a:srgbClr val="000000"/>
            </a:solidFill>
            <a:round/>
          </a:ln>
        </p:spPr>
        <p:style>
          <a:lnRef idx="0"/>
          <a:fillRef idx="0"/>
          <a:effectRef idx="0"/>
          <a:fontRef idx="minor"/>
        </p:style>
      </p:sp>
      <p:sp>
        <p:nvSpPr>
          <p:cNvPr id="273" name="Oval 34"/>
          <p:cNvSpPr/>
          <p:nvPr/>
        </p:nvSpPr>
        <p:spPr>
          <a:xfrm>
            <a:off x="6797520" y="1669320"/>
            <a:ext cx="304560" cy="648720"/>
          </a:xfrm>
          <a:prstGeom prst="ellipse">
            <a:avLst/>
          </a:prstGeom>
          <a:solidFill>
            <a:srgbClr val="00ff00"/>
          </a:solidFill>
          <a:ln w="6350">
            <a:solidFill>
              <a:srgbClr val="000000"/>
            </a:solidFill>
            <a:round/>
          </a:ln>
        </p:spPr>
        <p:style>
          <a:lnRef idx="0"/>
          <a:fillRef idx="0"/>
          <a:effectRef idx="0"/>
          <a:fontRef idx="minor"/>
        </p:style>
      </p:sp>
      <p:sp>
        <p:nvSpPr>
          <p:cNvPr id="274" name="Oval 35"/>
          <p:cNvSpPr/>
          <p:nvPr/>
        </p:nvSpPr>
        <p:spPr>
          <a:xfrm>
            <a:off x="6111720" y="2606040"/>
            <a:ext cx="304560" cy="648720"/>
          </a:xfrm>
          <a:prstGeom prst="ellipse">
            <a:avLst/>
          </a:prstGeom>
          <a:solidFill>
            <a:srgbClr val="00ff00"/>
          </a:solidFill>
          <a:ln w="6350">
            <a:solidFill>
              <a:srgbClr val="000000"/>
            </a:solidFill>
            <a:round/>
          </a:ln>
        </p:spPr>
        <p:style>
          <a:lnRef idx="0"/>
          <a:fillRef idx="0"/>
          <a:effectRef idx="0"/>
          <a:fontRef idx="minor"/>
        </p:style>
      </p:sp>
    </p:spTree>
  </p:cSld>
  <mc:AlternateContent>
    <mc:Choice Requires="p14">
      <p:transition spd="med" p14:dur="700">
        <p:fade/>
      </p:transition>
    </mc:Choice>
    <mc:Fallback>
      <p:transition spd="med">
        <p:fade/>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5" name="Picture 13" descr=""/>
          <p:cNvPicPr/>
          <p:nvPr/>
        </p:nvPicPr>
        <p:blipFill>
          <a:blip r:embed="rId1"/>
          <a:stretch/>
        </p:blipFill>
        <p:spPr>
          <a:xfrm>
            <a:off x="1671480" y="1200960"/>
            <a:ext cx="2570040" cy="2444760"/>
          </a:xfrm>
          <a:prstGeom prst="rect">
            <a:avLst/>
          </a:prstGeom>
          <a:ln w="0">
            <a:noFill/>
          </a:ln>
        </p:spPr>
      </p:pic>
      <p:sp>
        <p:nvSpPr>
          <p:cNvPr id="276" name="Title 2"/>
          <p:cNvSpPr txBox="1"/>
          <p:nvPr/>
        </p:nvSpPr>
        <p:spPr>
          <a:xfrm>
            <a:off x="803880" y="187200"/>
            <a:ext cx="10515240" cy="1325160"/>
          </a:xfrm>
          <a:prstGeom prst="rect">
            <a:avLst/>
          </a:prstGeom>
          <a:noFill/>
          <a:ln w="0">
            <a:noFill/>
          </a:ln>
        </p:spPr>
        <p:txBody>
          <a:bodyPr anchor="ctr">
            <a:normAutofit/>
          </a:bodyPr>
          <a:p>
            <a:pPr>
              <a:lnSpc>
                <a:spcPct val="90000"/>
              </a:lnSpc>
            </a:pPr>
            <a:r>
              <a:rPr b="1" lang="en-US" sz="4400" spc="-1" strike="noStrike">
                <a:solidFill>
                  <a:srgbClr val="000000"/>
                </a:solidFill>
                <a:latin typeface="Montserrat"/>
                <a:ea typeface="Montserrat"/>
              </a:rPr>
              <a:t>Standardized at all Layers</a:t>
            </a:r>
            <a:endParaRPr b="0" lang="en-US" sz="4400" spc="-1" strike="noStrike">
              <a:solidFill>
                <a:srgbClr val="000000"/>
              </a:solidFill>
              <a:latin typeface="Calibri"/>
            </a:endParaRPr>
          </a:p>
        </p:txBody>
      </p:sp>
      <p:sp>
        <p:nvSpPr>
          <p:cNvPr id="277" name="Slide Number Placeholder 3"/>
          <p:cNvSpPr txBox="1"/>
          <p:nvPr/>
        </p:nvSpPr>
        <p:spPr>
          <a:xfrm>
            <a:off x="11646000" y="6637320"/>
            <a:ext cx="545760" cy="180720"/>
          </a:xfrm>
          <a:prstGeom prst="rect">
            <a:avLst/>
          </a:prstGeom>
          <a:noFill/>
          <a:ln w="0">
            <a:noFill/>
          </a:ln>
        </p:spPr>
        <p:txBody>
          <a:bodyPr lIns="90000" rIns="90000" tIns="45000" bIns="45000">
            <a:noAutofit/>
          </a:bodyPr>
          <a:p>
            <a:pPr>
              <a:lnSpc>
                <a:spcPct val="100000"/>
              </a:lnSpc>
            </a:pPr>
            <a:fld id="{7D2B3B91-2D50-4321-90C9-F2F21EE84076}" type="slidenum">
              <a:rPr b="0" lang="en-US" sz="1800" spc="-1" strike="noStrike">
                <a:solidFill>
                  <a:srgbClr val="000000"/>
                </a:solidFill>
                <a:latin typeface="Calibri"/>
              </a:rPr>
              <a:t>16</a:t>
            </a:fld>
            <a:endParaRPr b="0" lang="en-US" sz="1800" spc="-1" strike="noStrike">
              <a:latin typeface="Times New Roman"/>
            </a:endParaRPr>
          </a:p>
        </p:txBody>
      </p:sp>
      <p:pic>
        <p:nvPicPr>
          <p:cNvPr id="278" name="Picture 10" descr="http://www.zigbee.org/DesktopModules/zigbeecertifiedproducts/ProductImages/1556036127SingleLuxBulb.JPG"/>
          <p:cNvPicPr/>
          <p:nvPr/>
        </p:nvPicPr>
        <p:blipFill>
          <a:blip r:embed="rId2"/>
          <a:stretch/>
        </p:blipFill>
        <p:spPr>
          <a:xfrm>
            <a:off x="3211560" y="2310480"/>
            <a:ext cx="2060280" cy="3402720"/>
          </a:xfrm>
          <a:prstGeom prst="rect">
            <a:avLst/>
          </a:prstGeom>
          <a:ln w="0">
            <a:noFill/>
          </a:ln>
        </p:spPr>
      </p:pic>
      <p:pic>
        <p:nvPicPr>
          <p:cNvPr id="279" name="Picture 1" descr=""/>
          <p:cNvPicPr/>
          <p:nvPr/>
        </p:nvPicPr>
        <p:blipFill>
          <a:blip r:embed="rId3"/>
          <a:stretch/>
        </p:blipFill>
        <p:spPr>
          <a:xfrm>
            <a:off x="5701680" y="1672920"/>
            <a:ext cx="2220480" cy="3946320"/>
          </a:xfrm>
          <a:prstGeom prst="rect">
            <a:avLst/>
          </a:prstGeom>
          <a:ln w="0">
            <a:noFill/>
          </a:ln>
        </p:spPr>
      </p:pic>
      <p:sp>
        <p:nvSpPr>
          <p:cNvPr id="280" name="Flowchart: Manual Operation 4"/>
          <p:cNvSpPr/>
          <p:nvPr/>
        </p:nvSpPr>
        <p:spPr>
          <a:xfrm rot="5400000">
            <a:off x="3718440" y="3512160"/>
            <a:ext cx="3184920" cy="781200"/>
          </a:xfrm>
          <a:custGeom>
            <a:avLst/>
            <a:gdLst/>
            <a:ahLst/>
            <a:rect l="l" t="t" r="r" b="b"/>
            <a:pathLst>
              <a:path w="10000" h="14502">
                <a:moveTo>
                  <a:pt x="0" y="0"/>
                </a:moveTo>
                <a:lnTo>
                  <a:pt x="10000" y="0"/>
                </a:lnTo>
                <a:lnTo>
                  <a:pt x="5832" y="12078"/>
                </a:lnTo>
                <a:lnTo>
                  <a:pt x="4724" y="14502"/>
                </a:lnTo>
                <a:lnTo>
                  <a:pt x="0" y="0"/>
                </a:lnTo>
                <a:close/>
              </a:path>
            </a:pathLst>
          </a:custGeom>
          <a:gradFill rotWithShape="0">
            <a:gsLst>
              <a:gs pos="19000">
                <a:srgbClr val="b0d0ff"/>
              </a:gs>
              <a:gs pos="100000">
                <a:srgbClr val="499be6"/>
              </a:gs>
            </a:gsLst>
            <a:lin ang="10800000"/>
          </a:gradFill>
          <a:ln>
            <a:solidFill>
              <a:srgbClr val="5b9bd5"/>
            </a:solidFill>
          </a:ln>
        </p:spPr>
        <p:style>
          <a:lnRef idx="1">
            <a:schemeClr val="accent1"/>
          </a:lnRef>
          <a:fillRef idx="3">
            <a:schemeClr val="accent1"/>
          </a:fillRef>
          <a:effectRef idx="2">
            <a:schemeClr val="accent1"/>
          </a:effectRef>
          <a:fontRef idx="minor"/>
        </p:style>
      </p:sp>
      <p:sp>
        <p:nvSpPr>
          <p:cNvPr id="281" name="Right Bracket 11"/>
          <p:cNvSpPr/>
          <p:nvPr/>
        </p:nvSpPr>
        <p:spPr>
          <a:xfrm>
            <a:off x="8021880" y="3701520"/>
            <a:ext cx="265320" cy="836280"/>
          </a:xfrm>
          <a:prstGeom prst="rightBracket">
            <a:avLst>
              <a:gd name="adj" fmla="val 8333"/>
            </a:avLst>
          </a:prstGeom>
          <a:noFill/>
          <a:ln>
            <a:solidFill>
              <a:srgbClr val="660066"/>
            </a:solidFill>
          </a:ln>
        </p:spPr>
        <p:style>
          <a:lnRef idx="2">
            <a:schemeClr val="accent1"/>
          </a:lnRef>
          <a:fillRef idx="0">
            <a:schemeClr val="accent1"/>
          </a:fillRef>
          <a:effectRef idx="1">
            <a:schemeClr val="accent1"/>
          </a:effectRef>
          <a:fontRef idx="minor"/>
        </p:style>
      </p:sp>
      <p:sp>
        <p:nvSpPr>
          <p:cNvPr id="282" name="TextBox 15"/>
          <p:cNvSpPr/>
          <p:nvPr/>
        </p:nvSpPr>
        <p:spPr>
          <a:xfrm>
            <a:off x="8550720" y="3913200"/>
            <a:ext cx="1350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venir Light"/>
              </a:rPr>
              <a:t>Zigbee PRO</a:t>
            </a:r>
            <a:endParaRPr b="0" lang="en-US" sz="18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6" presetSubtype="32">
                                  <p:stCondLst>
                                    <p:cond delay="0"/>
                                  </p:stCondLst>
                                  <p:childTnLst>
                                    <p:set>
                                      <p:cBhvr>
                                        <p:cTn id="6" dur="1" fill="hold">
                                          <p:stCondLst>
                                            <p:cond delay="0"/>
                                          </p:stCondLst>
                                        </p:cTn>
                                        <p:tgtEl>
                                          <p:spTgt spid="275"/>
                                        </p:tgtEl>
                                        <p:attrNameLst>
                                          <p:attrName>style.visibility</p:attrName>
                                        </p:attrNameLst>
                                      </p:cBhvr>
                                      <p:to>
                                        <p:strVal val="visible"/>
                                      </p:to>
                                    </p:set>
                                    <p:animEffect filter="circle(out)" transition="in">
                                      <p:cBhvr additive="repl">
                                        <p:cTn id="7" dur="20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Rectangle 56"/>
          <p:cNvSpPr txBox="1"/>
          <p:nvPr/>
        </p:nvSpPr>
        <p:spPr>
          <a:xfrm>
            <a:off x="838080" y="10512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Zigbee – PAN Coordinator</a:t>
            </a:r>
            <a:endParaRPr b="0" lang="en-US" sz="4400" spc="-1" strike="noStrike">
              <a:solidFill>
                <a:srgbClr val="000000"/>
              </a:solidFill>
              <a:latin typeface="Calibri"/>
            </a:endParaRPr>
          </a:p>
        </p:txBody>
      </p:sp>
      <p:sp>
        <p:nvSpPr>
          <p:cNvPr id="284" name="Rectangle 57"/>
          <p:cNvSpPr txBox="1"/>
          <p:nvPr/>
        </p:nvSpPr>
        <p:spPr>
          <a:xfrm>
            <a:off x="838080" y="1825560"/>
            <a:ext cx="10515240" cy="4350960"/>
          </a:xfrm>
          <a:prstGeom prst="rect">
            <a:avLst/>
          </a:prstGeom>
          <a:noFill/>
          <a:ln w="0">
            <a:noFill/>
          </a:ln>
        </p:spPr>
        <p:txBody>
          <a:bodyPr>
            <a:normAutofit/>
          </a:bodyPr>
          <a:p>
            <a:pPr>
              <a:lnSpc>
                <a:spcPct val="100000"/>
              </a:lnSpc>
              <a:spcBef>
                <a:spcPts val="1001"/>
              </a:spcBef>
              <a:tabLst>
                <a:tab algn="l" pos="0"/>
              </a:tabLst>
            </a:pPr>
            <a:r>
              <a:rPr b="1" lang="en-US" sz="2800" spc="-1" strike="noStrike">
                <a:solidFill>
                  <a:srgbClr val="000000"/>
                </a:solidFill>
                <a:latin typeface="Hind"/>
                <a:ea typeface="Hind"/>
              </a:rPr>
              <a:t>PAN Coordinator</a:t>
            </a:r>
            <a:endParaRPr b="1" lang="en-US" sz="28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a:t>
            </a:r>
            <a:r>
              <a:rPr b="0" lang="en-US" sz="2400" spc="-1" strike="noStrike">
                <a:solidFill>
                  <a:srgbClr val="000000"/>
                </a:solidFill>
                <a:latin typeface="Hind Light"/>
                <a:ea typeface="Hind Light"/>
              </a:rPr>
              <a:t>Owns” the network</a:t>
            </a:r>
            <a:endParaRPr b="0" lang="en-US" sz="24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Starts it</a:t>
            </a:r>
            <a:endParaRPr b="0" lang="en-US" sz="20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Opens the network for joining</a:t>
            </a:r>
            <a:endParaRPr b="0" lang="en-US" sz="20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Allocates address</a:t>
            </a:r>
            <a:endParaRPr b="0" lang="en-US" sz="20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Saves messages until they can be delivered (to its children)</a:t>
            </a:r>
            <a:endParaRPr b="0" lang="en-US" sz="20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Can function as Trust Center</a:t>
            </a:r>
            <a:endParaRPr b="0" lang="en-US" sz="20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A “full-function device” – FFD</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Mains-powered</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Can have other functionality</a:t>
            </a:r>
            <a:endParaRPr b="0" lang="en-US" sz="24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Sensor</a:t>
            </a:r>
            <a:endParaRPr b="0" lang="en-US" sz="20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Monitor</a:t>
            </a:r>
            <a:endParaRPr b="0" lang="en-US" sz="2000" spc="-1" strike="noStrike">
              <a:solidFill>
                <a:srgbClr val="000000"/>
              </a:solidFill>
              <a:latin typeface="Hind Light"/>
            </a:endParaRPr>
          </a:p>
        </p:txBody>
      </p:sp>
      <p:sp>
        <p:nvSpPr>
          <p:cNvPr id="285" name="Slide Number Placeholder 3"/>
          <p:cNvSpPr txBox="1"/>
          <p:nvPr/>
        </p:nvSpPr>
        <p:spPr>
          <a:xfrm>
            <a:off x="11696760" y="6575400"/>
            <a:ext cx="495000" cy="232920"/>
          </a:xfrm>
          <a:prstGeom prst="rect">
            <a:avLst/>
          </a:prstGeom>
          <a:noFill/>
          <a:ln w="0">
            <a:noFill/>
          </a:ln>
        </p:spPr>
        <p:txBody>
          <a:bodyPr lIns="90000" rIns="90000" tIns="45000" bIns="45000">
            <a:noAutofit/>
          </a:bodyPr>
          <a:p>
            <a:pPr>
              <a:lnSpc>
                <a:spcPct val="100000"/>
              </a:lnSpc>
            </a:pPr>
            <a:fld id="{E2C7124F-39C8-4DEF-A767-23CDF4EE246E}" type="slidenum">
              <a:rPr b="0" lang="en-US" sz="1200" spc="-1" strike="noStrike">
                <a:solidFill>
                  <a:srgbClr val="000000"/>
                </a:solidFill>
                <a:latin typeface="Arial Rounded MT Bold"/>
                <a:ea typeface="MS PGothic"/>
              </a:rPr>
              <a:t>17</a:t>
            </a:fld>
            <a:endParaRPr b="0" lang="en-US" sz="1200" spc="-1" strike="noStrike">
              <a:latin typeface="Times New Roman"/>
            </a:endParaRPr>
          </a:p>
        </p:txBody>
      </p:sp>
      <p:grpSp>
        <p:nvGrpSpPr>
          <p:cNvPr id="286" name="Group 50"/>
          <p:cNvGrpSpPr/>
          <p:nvPr/>
        </p:nvGrpSpPr>
        <p:grpSpPr>
          <a:xfrm>
            <a:off x="7157880" y="984960"/>
            <a:ext cx="2804040" cy="4829760"/>
            <a:chOff x="7157880" y="984960"/>
            <a:chExt cx="2804040" cy="4829760"/>
          </a:xfrm>
        </p:grpSpPr>
        <p:sp>
          <p:nvSpPr>
            <p:cNvPr id="287" name="Oval 4"/>
            <p:cNvSpPr/>
            <p:nvPr/>
          </p:nvSpPr>
          <p:spPr>
            <a:xfrm rot="3030600">
              <a:off x="8552520" y="4912560"/>
              <a:ext cx="1918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sp>
          <p:nvSpPr>
            <p:cNvPr id="288" name="Oval 5"/>
            <p:cNvSpPr/>
            <p:nvPr/>
          </p:nvSpPr>
          <p:spPr>
            <a:xfrm rot="3030600">
              <a:off x="8713440" y="5514120"/>
              <a:ext cx="120240" cy="10584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289" name="Oval 6"/>
            <p:cNvSpPr/>
            <p:nvPr/>
          </p:nvSpPr>
          <p:spPr>
            <a:xfrm rot="3030600">
              <a:off x="9054000" y="4766400"/>
              <a:ext cx="120240" cy="10584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290" name="Oval 7"/>
            <p:cNvSpPr/>
            <p:nvPr/>
          </p:nvSpPr>
          <p:spPr>
            <a:xfrm rot="3030600">
              <a:off x="8125200" y="4911120"/>
              <a:ext cx="118800" cy="10440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291" name="Oval 8"/>
            <p:cNvSpPr/>
            <p:nvPr/>
          </p:nvSpPr>
          <p:spPr>
            <a:xfrm rot="3030600">
              <a:off x="9114120" y="5392080"/>
              <a:ext cx="118800" cy="10440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292" name="Oval 9"/>
            <p:cNvSpPr/>
            <p:nvPr/>
          </p:nvSpPr>
          <p:spPr>
            <a:xfrm rot="3030600">
              <a:off x="8180640" y="4534920"/>
              <a:ext cx="120240" cy="10440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293" name="Oval 10"/>
            <p:cNvSpPr/>
            <p:nvPr/>
          </p:nvSpPr>
          <p:spPr>
            <a:xfrm rot="3030600">
              <a:off x="8271360" y="5308200"/>
              <a:ext cx="118800" cy="10584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294" name="Oval 11"/>
            <p:cNvSpPr/>
            <p:nvPr/>
          </p:nvSpPr>
          <p:spPr>
            <a:xfrm rot="3030600">
              <a:off x="7790400" y="3236040"/>
              <a:ext cx="190080" cy="169560"/>
            </a:xfrm>
            <a:prstGeom prst="ellipse">
              <a:avLst/>
            </a:prstGeom>
            <a:gradFill rotWithShape="0">
              <a:gsLst>
                <a:gs pos="0">
                  <a:srgbClr val="00ff00"/>
                </a:gs>
                <a:gs pos="100000">
                  <a:srgbClr val="008000"/>
                </a:gs>
              </a:gsLst>
              <a:path path="rect">
                <a:fillToRect l="50000" t="50000" r="50000" b="50000"/>
              </a:path>
            </a:gradFill>
            <a:ln w="12700">
              <a:noFill/>
            </a:ln>
          </p:spPr>
          <p:style>
            <a:lnRef idx="0"/>
            <a:fillRef idx="0"/>
            <a:effectRef idx="0"/>
            <a:fontRef idx="minor"/>
          </p:style>
        </p:sp>
        <p:sp>
          <p:nvSpPr>
            <p:cNvPr id="295" name="Oval 12"/>
            <p:cNvSpPr/>
            <p:nvPr/>
          </p:nvSpPr>
          <p:spPr>
            <a:xfrm rot="3030600">
              <a:off x="7685280" y="1560600"/>
              <a:ext cx="1918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sp>
          <p:nvSpPr>
            <p:cNvPr id="296" name="Line 13"/>
            <p:cNvSpPr/>
            <p:nvPr/>
          </p:nvSpPr>
          <p:spPr>
            <a:xfrm>
              <a:off x="7652880" y="3956400"/>
              <a:ext cx="734400" cy="17244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297" name="Line 14"/>
            <p:cNvSpPr/>
            <p:nvPr/>
          </p:nvSpPr>
          <p:spPr>
            <a:xfrm flipV="1">
              <a:off x="8652240" y="3811680"/>
              <a:ext cx="749160" cy="30672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298" name="Line 15"/>
            <p:cNvSpPr/>
            <p:nvPr/>
          </p:nvSpPr>
          <p:spPr>
            <a:xfrm flipH="1" flipV="1">
              <a:off x="9557280" y="3890880"/>
              <a:ext cx="217800" cy="59616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299" name="Line 16"/>
            <p:cNvSpPr/>
            <p:nvPr/>
          </p:nvSpPr>
          <p:spPr>
            <a:xfrm flipH="1" flipV="1">
              <a:off x="8517960" y="4214520"/>
              <a:ext cx="118800" cy="66132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300" name="Line 17"/>
            <p:cNvSpPr/>
            <p:nvPr/>
          </p:nvSpPr>
          <p:spPr>
            <a:xfrm flipH="1">
              <a:off x="7578000" y="3426840"/>
              <a:ext cx="220680" cy="38376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301" name="Oval 18"/>
            <p:cNvSpPr/>
            <p:nvPr/>
          </p:nvSpPr>
          <p:spPr>
            <a:xfrm rot="3030600">
              <a:off x="7381440" y="1462320"/>
              <a:ext cx="118800" cy="10584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302" name="Line 19"/>
            <p:cNvSpPr/>
            <p:nvPr/>
          </p:nvSpPr>
          <p:spPr>
            <a:xfrm flipH="1">
              <a:off x="7966440" y="2657160"/>
              <a:ext cx="574200" cy="57384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303" name="Line 20"/>
            <p:cNvSpPr/>
            <p:nvPr/>
          </p:nvSpPr>
          <p:spPr>
            <a:xfrm flipH="1" flipV="1">
              <a:off x="7929000" y="2311560"/>
              <a:ext cx="573840" cy="19980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304" name="Line 21"/>
            <p:cNvSpPr/>
            <p:nvPr/>
          </p:nvSpPr>
          <p:spPr>
            <a:xfrm>
              <a:off x="7756920" y="1748160"/>
              <a:ext cx="60480" cy="36324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305" name="Oval 22"/>
            <p:cNvSpPr/>
            <p:nvPr/>
          </p:nvSpPr>
          <p:spPr>
            <a:xfrm rot="3030600">
              <a:off x="7450920" y="1768320"/>
              <a:ext cx="118800" cy="10440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306" name="Oval 23"/>
            <p:cNvSpPr/>
            <p:nvPr/>
          </p:nvSpPr>
          <p:spPr>
            <a:xfrm rot="3030600">
              <a:off x="7962120" y="1449360"/>
              <a:ext cx="120240" cy="10584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307" name="Oval 24"/>
            <p:cNvSpPr/>
            <p:nvPr/>
          </p:nvSpPr>
          <p:spPr>
            <a:xfrm rot="3030600">
              <a:off x="8162280" y="1803960"/>
              <a:ext cx="120240" cy="10440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308" name="Oval 25"/>
            <p:cNvSpPr/>
            <p:nvPr/>
          </p:nvSpPr>
          <p:spPr>
            <a:xfrm rot="3030600">
              <a:off x="7653240" y="1239840"/>
              <a:ext cx="118800" cy="10440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309" name="Oval 26"/>
            <p:cNvSpPr/>
            <p:nvPr/>
          </p:nvSpPr>
          <p:spPr>
            <a:xfrm rot="1198800">
              <a:off x="8072640" y="4424040"/>
              <a:ext cx="1390320" cy="1188720"/>
            </a:xfrm>
            <a:prstGeom prst="ellipse">
              <a:avLst/>
            </a:prstGeom>
            <a:noFill/>
            <a:ln w="12700">
              <a:solidFill>
                <a:srgbClr val="cc3300"/>
              </a:solidFill>
              <a:prstDash val="dash"/>
              <a:round/>
            </a:ln>
          </p:spPr>
          <p:style>
            <a:lnRef idx="0"/>
            <a:fillRef idx="0"/>
            <a:effectRef idx="0"/>
            <a:fontRef idx="minor"/>
          </p:style>
        </p:sp>
        <p:sp>
          <p:nvSpPr>
            <p:cNvPr id="310" name="Line 27"/>
            <p:cNvSpPr/>
            <p:nvPr/>
          </p:nvSpPr>
          <p:spPr>
            <a:xfrm>
              <a:off x="7835040" y="2407680"/>
              <a:ext cx="28800" cy="753840"/>
            </a:xfrm>
            <a:prstGeom prst="line">
              <a:avLst/>
            </a:prstGeom>
            <a:ln w="12700">
              <a:solidFill>
                <a:srgbClr val="0000ff"/>
              </a:solidFill>
              <a:round/>
              <a:headEnd len="med" type="triangle" w="med"/>
              <a:tailEnd len="med" type="triangle" w="med"/>
            </a:ln>
          </p:spPr>
          <p:style>
            <a:lnRef idx="0"/>
            <a:fillRef idx="0"/>
            <a:effectRef idx="0"/>
            <a:fontRef idx="minor"/>
          </p:style>
        </p:sp>
        <p:sp>
          <p:nvSpPr>
            <p:cNvPr id="311" name="Line 28"/>
            <p:cNvSpPr/>
            <p:nvPr/>
          </p:nvSpPr>
          <p:spPr>
            <a:xfrm>
              <a:off x="7986600" y="3422520"/>
              <a:ext cx="456480" cy="60912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312" name="Oval 29"/>
            <p:cNvSpPr/>
            <p:nvPr/>
          </p:nvSpPr>
          <p:spPr>
            <a:xfrm rot="2823000">
              <a:off x="7234200" y="1319040"/>
              <a:ext cx="1239480" cy="748800"/>
            </a:xfrm>
            <a:prstGeom prst="ellipse">
              <a:avLst/>
            </a:prstGeom>
            <a:noFill/>
            <a:ln w="12700">
              <a:solidFill>
                <a:srgbClr val="cc3300"/>
              </a:solidFill>
              <a:prstDash val="dash"/>
              <a:round/>
            </a:ln>
          </p:spPr>
          <p:style>
            <a:lnRef idx="0"/>
            <a:fillRef idx="0"/>
            <a:effectRef idx="0"/>
            <a:fontRef idx="minor"/>
          </p:style>
        </p:sp>
        <p:sp>
          <p:nvSpPr>
            <p:cNvPr id="313" name="Line 30"/>
            <p:cNvSpPr/>
            <p:nvPr/>
          </p:nvSpPr>
          <p:spPr>
            <a:xfrm>
              <a:off x="8620560" y="4247280"/>
              <a:ext cx="1072800" cy="36072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314" name="Line 31"/>
            <p:cNvSpPr/>
            <p:nvPr/>
          </p:nvSpPr>
          <p:spPr>
            <a:xfrm>
              <a:off x="8262720" y="4976280"/>
              <a:ext cx="264600" cy="612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315" name="Line 32"/>
            <p:cNvSpPr/>
            <p:nvPr/>
          </p:nvSpPr>
          <p:spPr>
            <a:xfrm flipV="1">
              <a:off x="8385840" y="5072400"/>
              <a:ext cx="139320" cy="21780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316" name="Line 33"/>
            <p:cNvSpPr/>
            <p:nvPr/>
          </p:nvSpPr>
          <p:spPr>
            <a:xfrm flipH="1" flipV="1">
              <a:off x="8656560" y="5089680"/>
              <a:ext cx="93600" cy="38808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317" name="Line 34"/>
            <p:cNvSpPr/>
            <p:nvPr/>
          </p:nvSpPr>
          <p:spPr>
            <a:xfrm flipH="1" flipV="1">
              <a:off x="8736840" y="5052240"/>
              <a:ext cx="360000" cy="32688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318" name="Line 35"/>
            <p:cNvSpPr/>
            <p:nvPr/>
          </p:nvSpPr>
          <p:spPr>
            <a:xfrm flipH="1">
              <a:off x="8740440" y="4860000"/>
              <a:ext cx="292680" cy="8676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319" name="Line 36"/>
            <p:cNvSpPr/>
            <p:nvPr/>
          </p:nvSpPr>
          <p:spPr>
            <a:xfrm>
              <a:off x="8267040" y="4664160"/>
              <a:ext cx="259200" cy="21204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320" name="Line 37"/>
            <p:cNvSpPr/>
            <p:nvPr/>
          </p:nvSpPr>
          <p:spPr>
            <a:xfrm>
              <a:off x="7720200" y="1366920"/>
              <a:ext cx="48240" cy="16812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321" name="Line 38"/>
            <p:cNvSpPr/>
            <p:nvPr/>
          </p:nvSpPr>
          <p:spPr>
            <a:xfrm>
              <a:off x="7508160" y="1543680"/>
              <a:ext cx="167400" cy="6372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322" name="Line 39"/>
            <p:cNvSpPr/>
            <p:nvPr/>
          </p:nvSpPr>
          <p:spPr>
            <a:xfrm flipV="1">
              <a:off x="7860240" y="1540080"/>
              <a:ext cx="111600" cy="6912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323" name="Line 40"/>
            <p:cNvSpPr/>
            <p:nvPr/>
          </p:nvSpPr>
          <p:spPr>
            <a:xfrm>
              <a:off x="7900200" y="1712520"/>
              <a:ext cx="234000" cy="11952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324" name="Line 41"/>
            <p:cNvSpPr/>
            <p:nvPr/>
          </p:nvSpPr>
          <p:spPr>
            <a:xfrm flipV="1">
              <a:off x="7544520" y="1683000"/>
              <a:ext cx="181440" cy="9216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325" name="Oval 42"/>
            <p:cNvSpPr/>
            <p:nvPr/>
          </p:nvSpPr>
          <p:spPr>
            <a:xfrm rot="3030600">
              <a:off x="7727760" y="2216880"/>
              <a:ext cx="1918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sp>
          <p:nvSpPr>
            <p:cNvPr id="326" name="Oval 43"/>
            <p:cNvSpPr/>
            <p:nvPr/>
          </p:nvSpPr>
          <p:spPr>
            <a:xfrm rot="3030600">
              <a:off x="8501760" y="2495880"/>
              <a:ext cx="1900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sp>
          <p:nvSpPr>
            <p:cNvPr id="327" name="Oval 44"/>
            <p:cNvSpPr/>
            <p:nvPr/>
          </p:nvSpPr>
          <p:spPr>
            <a:xfrm rot="3030600">
              <a:off x="9421920" y="3686040"/>
              <a:ext cx="1918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sp>
          <p:nvSpPr>
            <p:cNvPr id="328" name="Oval 45"/>
            <p:cNvSpPr/>
            <p:nvPr/>
          </p:nvSpPr>
          <p:spPr>
            <a:xfrm rot="3030600">
              <a:off x="9740160" y="4511880"/>
              <a:ext cx="1918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sp>
          <p:nvSpPr>
            <p:cNvPr id="329" name="Oval 46"/>
            <p:cNvSpPr/>
            <p:nvPr/>
          </p:nvSpPr>
          <p:spPr>
            <a:xfrm rot="3030600">
              <a:off x="8439840" y="4036680"/>
              <a:ext cx="1918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sp>
          <p:nvSpPr>
            <p:cNvPr id="330" name="Oval 47"/>
            <p:cNvSpPr/>
            <p:nvPr/>
          </p:nvSpPr>
          <p:spPr>
            <a:xfrm rot="3030600">
              <a:off x="7429320" y="3838320"/>
              <a:ext cx="1900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grpSp>
      <p:sp>
        <p:nvSpPr>
          <p:cNvPr id="331" name="Line 48"/>
          <p:cNvSpPr/>
          <p:nvPr/>
        </p:nvSpPr>
        <p:spPr>
          <a:xfrm>
            <a:off x="5043240" y="1465200"/>
            <a:ext cx="2700360" cy="1770120"/>
          </a:xfrm>
          <a:prstGeom prst="line">
            <a:avLst/>
          </a:prstGeom>
          <a:ln w="38100">
            <a:solidFill>
              <a:srgbClr val="000000"/>
            </a:solidFill>
            <a:round/>
            <a:tailEnd len="lg" type="triangle" w="lg"/>
          </a:ln>
        </p:spPr>
        <p:style>
          <a:lnRef idx="0"/>
          <a:fillRef idx="0"/>
          <a:effectRef idx="0"/>
          <a:fontRef idx="minor"/>
        </p:style>
      </p:sp>
    </p:spTree>
  </p:cSld>
  <mc:AlternateContent>
    <mc:Choice Requires="p14">
      <p:transition spd="med" p14:dur="700">
        <p:fade/>
      </p:transition>
    </mc:Choice>
    <mc:Fallback>
      <p:transition spd="med">
        <p:fade/>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Rectangle 50"/>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Zigbee - Router</a:t>
            </a:r>
            <a:endParaRPr b="0" lang="en-US" sz="4400" spc="-1" strike="noStrike">
              <a:solidFill>
                <a:srgbClr val="000000"/>
              </a:solidFill>
              <a:latin typeface="Calibri"/>
            </a:endParaRPr>
          </a:p>
        </p:txBody>
      </p:sp>
      <p:sp>
        <p:nvSpPr>
          <p:cNvPr id="333" name="Rectangle 51"/>
          <p:cNvSpPr txBox="1"/>
          <p:nvPr/>
        </p:nvSpPr>
        <p:spPr>
          <a:xfrm>
            <a:off x="838080" y="1825560"/>
            <a:ext cx="10515240" cy="4350960"/>
          </a:xfrm>
          <a:prstGeom prst="rect">
            <a:avLst/>
          </a:prstGeom>
          <a:noFill/>
          <a:ln w="0">
            <a:noFill/>
          </a:ln>
        </p:spPr>
        <p:txBody>
          <a:bodyPr>
            <a:normAutofit/>
          </a:bodyPr>
          <a:p>
            <a:pPr>
              <a:lnSpc>
                <a:spcPct val="100000"/>
              </a:lnSpc>
              <a:spcBef>
                <a:spcPts val="1001"/>
              </a:spcBef>
              <a:tabLst>
                <a:tab algn="l" pos="0"/>
              </a:tabLst>
            </a:pPr>
            <a:r>
              <a:rPr b="1" lang="en-US" sz="2800" spc="-1" strike="noStrike">
                <a:solidFill>
                  <a:srgbClr val="000000"/>
                </a:solidFill>
                <a:latin typeface="Hind"/>
                <a:ea typeface="Hind"/>
              </a:rPr>
              <a:t>Routers</a:t>
            </a:r>
            <a:endParaRPr b="1" lang="en-US" sz="28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Routes messages</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Does not own or start network</a:t>
            </a:r>
            <a:endParaRPr b="0" lang="en-US" sz="24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Scans to find a network to join</a:t>
            </a:r>
            <a:endParaRPr b="0" lang="en-US" sz="2000" spc="-1" strike="noStrike">
              <a:solidFill>
                <a:srgbClr val="000000"/>
              </a:solidFill>
              <a:latin typeface="Hind Light"/>
            </a:endParaRPr>
          </a:p>
          <a:p>
            <a:pPr lvl="3" marL="1600200" indent="-228240">
              <a:lnSpc>
                <a:spcPct val="100000"/>
              </a:lnSpc>
              <a:spcBef>
                <a:spcPts val="499"/>
              </a:spcBef>
              <a:buClr>
                <a:srgbClr val="000000"/>
              </a:buClr>
              <a:buFont typeface="Arial"/>
              <a:buChar char="•"/>
              <a:tabLst>
                <a:tab algn="l" pos="0"/>
              </a:tabLst>
            </a:pPr>
            <a:r>
              <a:rPr b="0" lang="en-US" sz="1800" spc="-1" strike="noStrike">
                <a:solidFill>
                  <a:srgbClr val="000000"/>
                </a:solidFill>
                <a:latin typeface="Hind Light"/>
                <a:ea typeface="Hind Light"/>
              </a:rPr>
              <a:t>Given a block of addresses to assign</a:t>
            </a:r>
            <a:endParaRPr b="0" lang="en-US" sz="18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A “full-function device” – FFD</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Mains-powered</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Can have other functionality</a:t>
            </a:r>
            <a:endParaRPr b="0" lang="en-US" sz="24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Sensor</a:t>
            </a:r>
            <a:endParaRPr b="0" lang="en-US" sz="20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Monitor</a:t>
            </a:r>
            <a:endParaRPr b="0" lang="en-US" sz="2000" spc="-1" strike="noStrike">
              <a:solidFill>
                <a:srgbClr val="000000"/>
              </a:solidFill>
              <a:latin typeface="Hind Light"/>
            </a:endParaRPr>
          </a:p>
          <a:p>
            <a:endParaRPr b="1" lang="en-US" sz="2000" spc="-1" strike="noStrike">
              <a:solidFill>
                <a:srgbClr val="000000"/>
              </a:solidFill>
              <a:latin typeface="Hind"/>
            </a:endParaRPr>
          </a:p>
          <a:p>
            <a:endParaRPr b="1" lang="en-US" sz="2000" spc="-1" strike="noStrike">
              <a:solidFill>
                <a:srgbClr val="000000"/>
              </a:solidFill>
              <a:latin typeface="Hind"/>
            </a:endParaRPr>
          </a:p>
        </p:txBody>
      </p:sp>
      <p:sp>
        <p:nvSpPr>
          <p:cNvPr id="334" name="Slide Number Placeholder 3"/>
          <p:cNvSpPr txBox="1"/>
          <p:nvPr/>
        </p:nvSpPr>
        <p:spPr>
          <a:xfrm>
            <a:off x="11696760" y="6586560"/>
            <a:ext cx="495000" cy="231480"/>
          </a:xfrm>
          <a:prstGeom prst="rect">
            <a:avLst/>
          </a:prstGeom>
          <a:noFill/>
          <a:ln w="0">
            <a:noFill/>
          </a:ln>
        </p:spPr>
        <p:txBody>
          <a:bodyPr lIns="90000" rIns="90000" tIns="45000" bIns="45000">
            <a:noAutofit/>
          </a:bodyPr>
          <a:p>
            <a:pPr>
              <a:lnSpc>
                <a:spcPct val="100000"/>
              </a:lnSpc>
            </a:pPr>
            <a:fld id="{21FA718C-D96D-4889-8D78-752E8760C20E}" type="slidenum">
              <a:rPr b="0" lang="en-US" sz="1200" spc="-1" strike="noStrike">
                <a:solidFill>
                  <a:srgbClr val="000000"/>
                </a:solidFill>
                <a:latin typeface="Arial Rounded MT Bold"/>
                <a:ea typeface="MS PGothic"/>
              </a:rPr>
              <a:t>18</a:t>
            </a:fld>
            <a:endParaRPr b="0" lang="en-US" sz="1200" spc="-1" strike="noStrike">
              <a:latin typeface="Times New Roman"/>
            </a:endParaRPr>
          </a:p>
        </p:txBody>
      </p:sp>
      <p:grpSp>
        <p:nvGrpSpPr>
          <p:cNvPr id="335" name="Group 53"/>
          <p:cNvGrpSpPr/>
          <p:nvPr/>
        </p:nvGrpSpPr>
        <p:grpSpPr>
          <a:xfrm>
            <a:off x="7147440" y="977040"/>
            <a:ext cx="2865960" cy="4798800"/>
            <a:chOff x="7147440" y="977040"/>
            <a:chExt cx="2865960" cy="4798800"/>
          </a:xfrm>
        </p:grpSpPr>
        <p:sp>
          <p:nvSpPr>
            <p:cNvPr id="336" name="Oval 4"/>
            <p:cNvSpPr/>
            <p:nvPr/>
          </p:nvSpPr>
          <p:spPr>
            <a:xfrm rot="2962800">
              <a:off x="8611560" y="4885200"/>
              <a:ext cx="1918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sp>
          <p:nvSpPr>
            <p:cNvPr id="337" name="Oval 5"/>
            <p:cNvSpPr/>
            <p:nvPr/>
          </p:nvSpPr>
          <p:spPr>
            <a:xfrm rot="2962800">
              <a:off x="8784000" y="5484240"/>
              <a:ext cx="120240" cy="10584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338" name="Oval 6"/>
            <p:cNvSpPr/>
            <p:nvPr/>
          </p:nvSpPr>
          <p:spPr>
            <a:xfrm rot="2962800">
              <a:off x="9109440" y="4730040"/>
              <a:ext cx="120240" cy="10584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339" name="Oval 7"/>
            <p:cNvSpPr/>
            <p:nvPr/>
          </p:nvSpPr>
          <p:spPr>
            <a:xfrm rot="2962800">
              <a:off x="8183520" y="4892760"/>
              <a:ext cx="118800" cy="10440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340" name="Oval 8"/>
            <p:cNvSpPr/>
            <p:nvPr/>
          </p:nvSpPr>
          <p:spPr>
            <a:xfrm rot="2962800">
              <a:off x="9181800" y="5354280"/>
              <a:ext cx="118800" cy="10440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341" name="Oval 9"/>
            <p:cNvSpPr/>
            <p:nvPr/>
          </p:nvSpPr>
          <p:spPr>
            <a:xfrm rot="2962800">
              <a:off x="8231400" y="4515480"/>
              <a:ext cx="120240" cy="10440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342" name="Oval 10"/>
            <p:cNvSpPr/>
            <p:nvPr/>
          </p:nvSpPr>
          <p:spPr>
            <a:xfrm rot="2962800">
              <a:off x="8337240" y="5286960"/>
              <a:ext cx="118800" cy="10584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343" name="Oval 11"/>
            <p:cNvSpPr/>
            <p:nvPr/>
          </p:nvSpPr>
          <p:spPr>
            <a:xfrm rot="2962800">
              <a:off x="7816320" y="3223800"/>
              <a:ext cx="190080" cy="169560"/>
            </a:xfrm>
            <a:prstGeom prst="ellipse">
              <a:avLst/>
            </a:prstGeom>
            <a:gradFill rotWithShape="0">
              <a:gsLst>
                <a:gs pos="0">
                  <a:srgbClr val="00ff00"/>
                </a:gs>
                <a:gs pos="100000">
                  <a:srgbClr val="008000"/>
                </a:gs>
              </a:gsLst>
              <a:path path="rect">
                <a:fillToRect l="50000" t="50000" r="50000" b="50000"/>
              </a:path>
            </a:gradFill>
            <a:ln w="12700">
              <a:noFill/>
            </a:ln>
          </p:spPr>
          <p:style>
            <a:lnRef idx="0"/>
            <a:fillRef idx="0"/>
            <a:effectRef idx="0"/>
            <a:fontRef idx="minor"/>
          </p:style>
        </p:sp>
        <p:sp>
          <p:nvSpPr>
            <p:cNvPr id="344" name="Oval 12"/>
            <p:cNvSpPr/>
            <p:nvPr/>
          </p:nvSpPr>
          <p:spPr>
            <a:xfrm rot="2962800">
              <a:off x="7677720" y="1551240"/>
              <a:ext cx="1918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sp>
          <p:nvSpPr>
            <p:cNvPr id="345" name="Line 13"/>
            <p:cNvSpPr/>
            <p:nvPr/>
          </p:nvSpPr>
          <p:spPr>
            <a:xfrm>
              <a:off x="7691400" y="3948840"/>
              <a:ext cx="738000" cy="15804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346" name="Line 14"/>
            <p:cNvSpPr/>
            <p:nvPr/>
          </p:nvSpPr>
          <p:spPr>
            <a:xfrm flipV="1">
              <a:off x="8694000" y="3769560"/>
              <a:ext cx="742680" cy="32148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347" name="Line 15"/>
            <p:cNvSpPr/>
            <p:nvPr/>
          </p:nvSpPr>
          <p:spPr>
            <a:xfrm flipH="1" flipV="1">
              <a:off x="9594360" y="3845880"/>
              <a:ext cx="229320" cy="59148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348" name="Line 16"/>
            <p:cNvSpPr/>
            <p:nvPr/>
          </p:nvSpPr>
          <p:spPr>
            <a:xfrm flipH="1" flipV="1">
              <a:off x="8561520" y="4190040"/>
              <a:ext cx="131760" cy="65844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349" name="Line 17"/>
            <p:cNvSpPr/>
            <p:nvPr/>
          </p:nvSpPr>
          <p:spPr>
            <a:xfrm flipH="1">
              <a:off x="7613640" y="3416760"/>
              <a:ext cx="213120" cy="38772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350" name="Oval 18"/>
            <p:cNvSpPr/>
            <p:nvPr/>
          </p:nvSpPr>
          <p:spPr>
            <a:xfrm rot="2962800">
              <a:off x="7371720" y="1459800"/>
              <a:ext cx="118800" cy="10584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351" name="Line 19"/>
            <p:cNvSpPr/>
            <p:nvPr/>
          </p:nvSpPr>
          <p:spPr>
            <a:xfrm flipH="1">
              <a:off x="7990560" y="2632320"/>
              <a:ext cx="562680" cy="58536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352" name="Line 20"/>
            <p:cNvSpPr/>
            <p:nvPr/>
          </p:nvSpPr>
          <p:spPr>
            <a:xfrm flipH="1" flipV="1">
              <a:off x="7934760" y="2299320"/>
              <a:ext cx="577800" cy="18828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353" name="Line 21"/>
            <p:cNvSpPr/>
            <p:nvPr/>
          </p:nvSpPr>
          <p:spPr>
            <a:xfrm>
              <a:off x="7751520" y="1739160"/>
              <a:ext cx="68040" cy="36216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354" name="Oval 22"/>
            <p:cNvSpPr/>
            <p:nvPr/>
          </p:nvSpPr>
          <p:spPr>
            <a:xfrm rot="2962800">
              <a:off x="7446960" y="1764000"/>
              <a:ext cx="118800" cy="10440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355" name="Oval 23"/>
            <p:cNvSpPr/>
            <p:nvPr/>
          </p:nvSpPr>
          <p:spPr>
            <a:xfrm rot="2962800">
              <a:off x="7952040" y="1434960"/>
              <a:ext cx="120240" cy="10584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356" name="Oval 24"/>
            <p:cNvSpPr/>
            <p:nvPr/>
          </p:nvSpPr>
          <p:spPr>
            <a:xfrm rot="2962800">
              <a:off x="8158680" y="1785600"/>
              <a:ext cx="120240" cy="10440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357" name="Oval 25"/>
            <p:cNvSpPr/>
            <p:nvPr/>
          </p:nvSpPr>
          <p:spPr>
            <a:xfrm rot="2962800">
              <a:off x="7638480" y="1231560"/>
              <a:ext cx="118800" cy="10440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358" name="Oval 26"/>
            <p:cNvSpPr/>
            <p:nvPr/>
          </p:nvSpPr>
          <p:spPr>
            <a:xfrm rot="1130400">
              <a:off x="8132040" y="4394520"/>
              <a:ext cx="1390320" cy="1188720"/>
            </a:xfrm>
            <a:prstGeom prst="ellipse">
              <a:avLst/>
            </a:prstGeom>
            <a:noFill/>
            <a:ln w="12700">
              <a:solidFill>
                <a:srgbClr val="cc3300"/>
              </a:solidFill>
              <a:prstDash val="dash"/>
              <a:round/>
            </a:ln>
          </p:spPr>
          <p:style>
            <a:lnRef idx="0"/>
            <a:fillRef idx="0"/>
            <a:effectRef idx="0"/>
            <a:fontRef idx="minor"/>
          </p:style>
        </p:sp>
        <p:sp>
          <p:nvSpPr>
            <p:cNvPr id="359" name="Line 27"/>
            <p:cNvSpPr/>
            <p:nvPr/>
          </p:nvSpPr>
          <p:spPr>
            <a:xfrm>
              <a:off x="7842960" y="2396880"/>
              <a:ext cx="43560" cy="753120"/>
            </a:xfrm>
            <a:prstGeom prst="line">
              <a:avLst/>
            </a:prstGeom>
            <a:ln w="12700">
              <a:solidFill>
                <a:srgbClr val="0000ff"/>
              </a:solidFill>
              <a:round/>
              <a:headEnd len="med" type="triangle" w="med"/>
              <a:tailEnd len="med" type="triangle" w="med"/>
            </a:ln>
          </p:spPr>
          <p:style>
            <a:lnRef idx="0"/>
            <a:fillRef idx="0"/>
            <a:effectRef idx="0"/>
            <a:fontRef idx="minor"/>
          </p:style>
        </p:sp>
        <p:sp>
          <p:nvSpPr>
            <p:cNvPr id="360" name="Line 28"/>
            <p:cNvSpPr/>
            <p:nvPr/>
          </p:nvSpPr>
          <p:spPr>
            <a:xfrm>
              <a:off x="8014320" y="3408480"/>
              <a:ext cx="468720" cy="60012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361" name="Oval 29"/>
            <p:cNvSpPr/>
            <p:nvPr/>
          </p:nvSpPr>
          <p:spPr>
            <a:xfrm rot="2755200">
              <a:off x="7227720" y="1308240"/>
              <a:ext cx="1239480" cy="748800"/>
            </a:xfrm>
            <a:prstGeom prst="ellipse">
              <a:avLst/>
            </a:prstGeom>
            <a:noFill/>
            <a:ln w="12700">
              <a:solidFill>
                <a:srgbClr val="cc3300"/>
              </a:solidFill>
              <a:prstDash val="dash"/>
              <a:round/>
            </a:ln>
          </p:spPr>
          <p:style>
            <a:lnRef idx="0"/>
            <a:fillRef idx="0"/>
            <a:effectRef idx="0"/>
            <a:fontRef idx="minor"/>
          </p:style>
        </p:sp>
        <p:sp>
          <p:nvSpPr>
            <p:cNvPr id="362" name="Line 30"/>
            <p:cNvSpPr/>
            <p:nvPr/>
          </p:nvSpPr>
          <p:spPr>
            <a:xfrm>
              <a:off x="8664840" y="4220640"/>
              <a:ext cx="1079640" cy="33912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363" name="Line 31"/>
            <p:cNvSpPr/>
            <p:nvPr/>
          </p:nvSpPr>
          <p:spPr>
            <a:xfrm>
              <a:off x="8321400" y="4956480"/>
              <a:ext cx="264600" cy="108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364" name="Line 32"/>
            <p:cNvSpPr/>
            <p:nvPr/>
          </p:nvSpPr>
          <p:spPr>
            <a:xfrm flipV="1">
              <a:off x="8450640" y="5047560"/>
              <a:ext cx="135000" cy="22032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365" name="Line 33"/>
            <p:cNvSpPr/>
            <p:nvPr/>
          </p:nvSpPr>
          <p:spPr>
            <a:xfrm flipH="1" flipV="1">
              <a:off x="8717400" y="5061960"/>
              <a:ext cx="101160" cy="38628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366" name="Line 34"/>
            <p:cNvSpPr/>
            <p:nvPr/>
          </p:nvSpPr>
          <p:spPr>
            <a:xfrm flipH="1" flipV="1">
              <a:off x="8796960" y="5023080"/>
              <a:ext cx="366480" cy="31968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367" name="Line 35"/>
            <p:cNvSpPr/>
            <p:nvPr/>
          </p:nvSpPr>
          <p:spPr>
            <a:xfrm flipH="1">
              <a:off x="8798400" y="4824720"/>
              <a:ext cx="290880" cy="9288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368" name="Line 36"/>
            <p:cNvSpPr/>
            <p:nvPr/>
          </p:nvSpPr>
          <p:spPr>
            <a:xfrm>
              <a:off x="8319600" y="4644360"/>
              <a:ext cx="263160" cy="20700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369" name="Line 37"/>
            <p:cNvSpPr/>
            <p:nvPr/>
          </p:nvSpPr>
          <p:spPr>
            <a:xfrm>
              <a:off x="7707240" y="1358640"/>
              <a:ext cx="51480" cy="16704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370" name="Line 38"/>
            <p:cNvSpPr/>
            <p:nvPr/>
          </p:nvSpPr>
          <p:spPr>
            <a:xfrm>
              <a:off x="7498800" y="1539720"/>
              <a:ext cx="168840" cy="6012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371" name="Line 39"/>
            <p:cNvSpPr/>
            <p:nvPr/>
          </p:nvSpPr>
          <p:spPr>
            <a:xfrm flipV="1">
              <a:off x="7852320" y="1526760"/>
              <a:ext cx="110160" cy="7128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372" name="Line 40"/>
            <p:cNvSpPr/>
            <p:nvPr/>
          </p:nvSpPr>
          <p:spPr>
            <a:xfrm>
              <a:off x="7894080" y="1700640"/>
              <a:ext cx="236520" cy="11484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373" name="Line 41"/>
            <p:cNvSpPr/>
            <p:nvPr/>
          </p:nvSpPr>
          <p:spPr>
            <a:xfrm flipV="1">
              <a:off x="7539840" y="1674720"/>
              <a:ext cx="179280" cy="9540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374" name="Oval 42"/>
            <p:cNvSpPr/>
            <p:nvPr/>
          </p:nvSpPr>
          <p:spPr>
            <a:xfrm rot="2962800">
              <a:off x="7733520" y="2206080"/>
              <a:ext cx="1918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sp>
          <p:nvSpPr>
            <p:cNvPr id="375" name="Oval 43"/>
            <p:cNvSpPr/>
            <p:nvPr/>
          </p:nvSpPr>
          <p:spPr>
            <a:xfrm rot="2962800">
              <a:off x="8512920" y="2470320"/>
              <a:ext cx="1900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sp>
          <p:nvSpPr>
            <p:cNvPr id="376" name="Oval 44"/>
            <p:cNvSpPr/>
            <p:nvPr/>
          </p:nvSpPr>
          <p:spPr>
            <a:xfrm rot="2962800">
              <a:off x="9456480" y="3641760"/>
              <a:ext cx="1918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sp>
          <p:nvSpPr>
            <p:cNvPr id="377" name="Oval 45"/>
            <p:cNvSpPr/>
            <p:nvPr/>
          </p:nvSpPr>
          <p:spPr>
            <a:xfrm rot="2962800">
              <a:off x="9791280" y="4461120"/>
              <a:ext cx="1918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sp>
          <p:nvSpPr>
            <p:cNvPr id="378" name="Oval 46"/>
            <p:cNvSpPr/>
            <p:nvPr/>
          </p:nvSpPr>
          <p:spPr>
            <a:xfrm rot="2962800">
              <a:off x="8481240" y="4011840"/>
              <a:ext cx="1918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sp>
          <p:nvSpPr>
            <p:cNvPr id="379" name="Oval 47"/>
            <p:cNvSpPr/>
            <p:nvPr/>
          </p:nvSpPr>
          <p:spPr>
            <a:xfrm rot="2962800">
              <a:off x="7467480" y="3833640"/>
              <a:ext cx="1900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grpSp>
      <p:sp>
        <p:nvSpPr>
          <p:cNvPr id="380" name="Line 48"/>
          <p:cNvSpPr/>
          <p:nvPr/>
        </p:nvSpPr>
        <p:spPr>
          <a:xfrm>
            <a:off x="3857040" y="1624320"/>
            <a:ext cx="3850200" cy="618480"/>
          </a:xfrm>
          <a:prstGeom prst="line">
            <a:avLst/>
          </a:prstGeom>
          <a:ln w="38100">
            <a:solidFill>
              <a:srgbClr val="000000"/>
            </a:solidFill>
            <a:round/>
            <a:tailEnd len="lg" type="triangle" w="lg"/>
          </a:ln>
        </p:spPr>
        <p:style>
          <a:lnRef idx="0"/>
          <a:fillRef idx="0"/>
          <a:effectRef idx="0"/>
          <a:fontRef idx="minor"/>
        </p:style>
      </p:sp>
    </p:spTree>
  </p:cSld>
  <mc:AlternateContent>
    <mc:Choice Requires="p14">
      <p:transition spd="med" p14:dur="700">
        <p:fade/>
      </p:transition>
    </mc:Choice>
    <mc:Fallback>
      <p:transition spd="med">
        <p:fade/>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Rectangle 2"/>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Zigbee – End Device</a:t>
            </a:r>
            <a:endParaRPr b="0" lang="en-US" sz="4400" spc="-1" strike="noStrike">
              <a:solidFill>
                <a:srgbClr val="000000"/>
              </a:solidFill>
              <a:latin typeface="Calibri"/>
            </a:endParaRPr>
          </a:p>
        </p:txBody>
      </p:sp>
      <p:sp>
        <p:nvSpPr>
          <p:cNvPr id="382" name="Rectangle 3"/>
          <p:cNvSpPr txBox="1"/>
          <p:nvPr/>
        </p:nvSpPr>
        <p:spPr>
          <a:xfrm>
            <a:off x="838080" y="1825560"/>
            <a:ext cx="10515240" cy="4350960"/>
          </a:xfrm>
          <a:prstGeom prst="rect">
            <a:avLst/>
          </a:prstGeom>
          <a:noFill/>
          <a:ln w="0">
            <a:noFill/>
          </a:ln>
        </p:spPr>
        <p:txBody>
          <a:bodyPr>
            <a:noAutofit/>
          </a:bodyPr>
          <a:p>
            <a:pPr>
              <a:lnSpc>
                <a:spcPct val="100000"/>
              </a:lnSpc>
              <a:spcBef>
                <a:spcPts val="1001"/>
              </a:spcBef>
              <a:tabLst>
                <a:tab algn="l" pos="0"/>
              </a:tabLst>
            </a:pPr>
            <a:r>
              <a:rPr b="1" lang="en-US" sz="2800" spc="-1" strike="noStrike">
                <a:solidFill>
                  <a:srgbClr val="000000"/>
                </a:solidFill>
                <a:latin typeface="Hind"/>
                <a:ea typeface="Hind"/>
              </a:rPr>
              <a:t>End Device</a:t>
            </a:r>
            <a:endParaRPr b="1" lang="en-US" sz="28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Specific Device function</a:t>
            </a:r>
            <a:endParaRPr b="0" lang="en-US" sz="24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Sensor</a:t>
            </a:r>
            <a:endParaRPr b="0" lang="en-US" sz="20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Monitor</a:t>
            </a:r>
            <a:endParaRPr b="0" lang="en-US" sz="20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Communicates with a single device (parent)</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Does not own or start network</a:t>
            </a:r>
            <a:endParaRPr b="0" lang="en-US" sz="24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Scans to find a network to join</a:t>
            </a:r>
            <a:endParaRPr b="0" lang="en-US" sz="20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Can be an FFD or RFD</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da-DK" sz="2400" spc="-1" strike="noStrike">
                <a:solidFill>
                  <a:srgbClr val="000000"/>
                </a:solidFill>
                <a:latin typeface="Hind Light"/>
                <a:ea typeface="Hind Light"/>
              </a:rPr>
              <a:t>Does NOT route packets</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Often battery-powered</a:t>
            </a:r>
            <a:endParaRPr b="0" lang="en-US" sz="2400" spc="-1" strike="noStrike">
              <a:solidFill>
                <a:srgbClr val="000000"/>
              </a:solidFill>
              <a:latin typeface="Hind Light"/>
            </a:endParaRPr>
          </a:p>
        </p:txBody>
      </p:sp>
      <p:sp>
        <p:nvSpPr>
          <p:cNvPr id="383" name="Slide Number Placeholder 3"/>
          <p:cNvSpPr txBox="1"/>
          <p:nvPr/>
        </p:nvSpPr>
        <p:spPr>
          <a:xfrm>
            <a:off x="11696760" y="6586560"/>
            <a:ext cx="495000" cy="231480"/>
          </a:xfrm>
          <a:prstGeom prst="rect">
            <a:avLst/>
          </a:prstGeom>
          <a:noFill/>
          <a:ln w="0">
            <a:noFill/>
          </a:ln>
        </p:spPr>
        <p:txBody>
          <a:bodyPr lIns="90000" rIns="90000" tIns="45000" bIns="45000">
            <a:noAutofit/>
          </a:bodyPr>
          <a:p>
            <a:pPr>
              <a:lnSpc>
                <a:spcPct val="100000"/>
              </a:lnSpc>
            </a:pPr>
            <a:fld id="{79A2DA79-0B22-4B20-BED6-61B2D1EDBF18}" type="slidenum">
              <a:rPr b="0" lang="en-US" sz="1200" spc="-1" strike="noStrike">
                <a:solidFill>
                  <a:srgbClr val="000000"/>
                </a:solidFill>
                <a:latin typeface="Arial Rounded MT Bold"/>
                <a:ea typeface="MS PGothic"/>
              </a:rPr>
              <a:t>18</a:t>
            </a:fld>
            <a:endParaRPr b="0" lang="en-US" sz="1200" spc="-1" strike="noStrike">
              <a:latin typeface="Times New Roman"/>
            </a:endParaRPr>
          </a:p>
        </p:txBody>
      </p:sp>
      <p:grpSp>
        <p:nvGrpSpPr>
          <p:cNvPr id="384" name="Group 49"/>
          <p:cNvGrpSpPr/>
          <p:nvPr/>
        </p:nvGrpSpPr>
        <p:grpSpPr>
          <a:xfrm>
            <a:off x="7373520" y="1094040"/>
            <a:ext cx="2641680" cy="4900680"/>
            <a:chOff x="7373520" y="1094040"/>
            <a:chExt cx="2641680" cy="4900680"/>
          </a:xfrm>
        </p:grpSpPr>
        <p:sp>
          <p:nvSpPr>
            <p:cNvPr id="385" name="Oval 4"/>
            <p:cNvSpPr/>
            <p:nvPr/>
          </p:nvSpPr>
          <p:spPr>
            <a:xfrm rot="3205800">
              <a:off x="8587800" y="5064480"/>
              <a:ext cx="1918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sp>
          <p:nvSpPr>
            <p:cNvPr id="386" name="Oval 5"/>
            <p:cNvSpPr/>
            <p:nvPr/>
          </p:nvSpPr>
          <p:spPr>
            <a:xfrm rot="3205800">
              <a:off x="8719920" y="5671440"/>
              <a:ext cx="120240" cy="10584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387" name="Oval 6"/>
            <p:cNvSpPr/>
            <p:nvPr/>
          </p:nvSpPr>
          <p:spPr>
            <a:xfrm rot="3205800">
              <a:off x="9097920" y="4942440"/>
              <a:ext cx="120240" cy="10584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388" name="Oval 7"/>
            <p:cNvSpPr/>
            <p:nvPr/>
          </p:nvSpPr>
          <p:spPr>
            <a:xfrm rot="3205800">
              <a:off x="8162640" y="5039280"/>
              <a:ext cx="118800" cy="10440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389" name="Oval 8"/>
            <p:cNvSpPr/>
            <p:nvPr/>
          </p:nvSpPr>
          <p:spPr>
            <a:xfrm rot="3205800">
              <a:off x="9126000" y="5570280"/>
              <a:ext cx="118800" cy="10440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390" name="Oval 9"/>
            <p:cNvSpPr/>
            <p:nvPr/>
          </p:nvSpPr>
          <p:spPr>
            <a:xfrm rot="3205800">
              <a:off x="8237520" y="4666320"/>
              <a:ext cx="120240" cy="10440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391" name="Oval 10"/>
            <p:cNvSpPr/>
            <p:nvPr/>
          </p:nvSpPr>
          <p:spPr>
            <a:xfrm rot="3205800">
              <a:off x="8288640" y="5443920"/>
              <a:ext cx="118800" cy="10584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392" name="Oval 11"/>
            <p:cNvSpPr/>
            <p:nvPr/>
          </p:nvSpPr>
          <p:spPr>
            <a:xfrm rot="3205800">
              <a:off x="7912080" y="3350880"/>
              <a:ext cx="190080" cy="169560"/>
            </a:xfrm>
            <a:prstGeom prst="ellipse">
              <a:avLst/>
            </a:prstGeom>
            <a:gradFill rotWithShape="0">
              <a:gsLst>
                <a:gs pos="0">
                  <a:srgbClr val="00ff00"/>
                </a:gs>
                <a:gs pos="100000">
                  <a:srgbClr val="008000"/>
                </a:gs>
              </a:gsLst>
              <a:path path="rect">
                <a:fillToRect l="50000" t="50000" r="50000" b="50000"/>
              </a:path>
            </a:gradFill>
            <a:ln w="12700">
              <a:noFill/>
            </a:ln>
          </p:spPr>
          <p:style>
            <a:lnRef idx="0"/>
            <a:fillRef idx="0"/>
            <a:effectRef idx="0"/>
            <a:fontRef idx="minor"/>
          </p:style>
        </p:sp>
        <p:sp>
          <p:nvSpPr>
            <p:cNvPr id="393" name="Oval 12"/>
            <p:cNvSpPr/>
            <p:nvPr/>
          </p:nvSpPr>
          <p:spPr>
            <a:xfrm rot="3205800">
              <a:off x="7892640" y="1672920"/>
              <a:ext cx="1918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sp>
          <p:nvSpPr>
            <p:cNvPr id="394" name="Line 13"/>
            <p:cNvSpPr/>
            <p:nvPr/>
          </p:nvSpPr>
          <p:spPr>
            <a:xfrm>
              <a:off x="7742880" y="4059000"/>
              <a:ext cx="724680" cy="20952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395" name="Line 14"/>
            <p:cNvSpPr/>
            <p:nvPr/>
          </p:nvSpPr>
          <p:spPr>
            <a:xfrm flipV="1">
              <a:off x="8732520" y="4003560"/>
              <a:ext cx="763920" cy="26784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396" name="Line 15"/>
            <p:cNvSpPr/>
            <p:nvPr/>
          </p:nvSpPr>
          <p:spPr>
            <a:xfrm flipH="1" flipV="1">
              <a:off x="9648000" y="4090680"/>
              <a:ext cx="186840" cy="60660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397" name="Line 16"/>
            <p:cNvSpPr/>
            <p:nvPr/>
          </p:nvSpPr>
          <p:spPr>
            <a:xfrm flipH="1" flipV="1">
              <a:off x="8593200" y="4361040"/>
              <a:ext cx="85320" cy="66636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398" name="Line 17"/>
            <p:cNvSpPr/>
            <p:nvPr/>
          </p:nvSpPr>
          <p:spPr>
            <a:xfrm flipH="1">
              <a:off x="7675200" y="3537720"/>
              <a:ext cx="240120" cy="37152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399" name="Oval 18"/>
            <p:cNvSpPr/>
            <p:nvPr/>
          </p:nvSpPr>
          <p:spPr>
            <a:xfrm rot="3205800">
              <a:off x="7596000" y="1557720"/>
              <a:ext cx="118800" cy="10584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400" name="Line 19"/>
            <p:cNvSpPr/>
            <p:nvPr/>
          </p:nvSpPr>
          <p:spPr>
            <a:xfrm flipH="1">
              <a:off x="8092800" y="2806560"/>
              <a:ext cx="602640" cy="54396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401" name="Line 20"/>
            <p:cNvSpPr/>
            <p:nvPr/>
          </p:nvSpPr>
          <p:spPr>
            <a:xfrm flipH="1" flipV="1">
              <a:off x="8102160" y="2430360"/>
              <a:ext cx="563040" cy="22896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402" name="Line 21"/>
            <p:cNvSpPr/>
            <p:nvPr/>
          </p:nvSpPr>
          <p:spPr>
            <a:xfrm>
              <a:off x="7958880" y="1859040"/>
              <a:ext cx="42120" cy="36576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403" name="Oval 22"/>
            <p:cNvSpPr/>
            <p:nvPr/>
          </p:nvSpPr>
          <p:spPr>
            <a:xfrm rot="3205800">
              <a:off x="7649280" y="1866240"/>
              <a:ext cx="118800" cy="10440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404" name="Oval 23"/>
            <p:cNvSpPr/>
            <p:nvPr/>
          </p:nvSpPr>
          <p:spPr>
            <a:xfrm rot="3205800">
              <a:off x="8176680" y="1573920"/>
              <a:ext cx="120240" cy="10584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405" name="Oval 24"/>
            <p:cNvSpPr/>
            <p:nvPr/>
          </p:nvSpPr>
          <p:spPr>
            <a:xfrm rot="3205800">
              <a:off x="8358480" y="1937880"/>
              <a:ext cx="120240" cy="10440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406" name="Oval 25"/>
            <p:cNvSpPr/>
            <p:nvPr/>
          </p:nvSpPr>
          <p:spPr>
            <a:xfrm rot="3205800">
              <a:off x="7878240" y="1348560"/>
              <a:ext cx="118800" cy="104400"/>
            </a:xfrm>
            <a:prstGeom prst="ellipse">
              <a:avLst/>
            </a:prstGeom>
            <a:gradFill rotWithShape="0">
              <a:gsLst>
                <a:gs pos="0">
                  <a:srgbClr val="ffff00"/>
                </a:gs>
                <a:gs pos="100000">
                  <a:srgbClr val="ff0000"/>
                </a:gs>
              </a:gsLst>
              <a:path path="rect">
                <a:fillToRect l="50000" t="50000" r="50000" b="50000"/>
              </a:path>
            </a:gradFill>
            <a:ln w="12700">
              <a:noFill/>
            </a:ln>
          </p:spPr>
          <p:style>
            <a:lnRef idx="0"/>
            <a:fillRef idx="0"/>
            <a:effectRef idx="0"/>
            <a:fontRef idx="minor"/>
          </p:style>
        </p:sp>
        <p:sp>
          <p:nvSpPr>
            <p:cNvPr id="407" name="Oval 26"/>
            <p:cNvSpPr/>
            <p:nvPr/>
          </p:nvSpPr>
          <p:spPr>
            <a:xfrm rot="1374000">
              <a:off x="8106840" y="4582080"/>
              <a:ext cx="1390320" cy="1188720"/>
            </a:xfrm>
            <a:prstGeom prst="ellipse">
              <a:avLst/>
            </a:prstGeom>
            <a:noFill/>
            <a:ln w="12700">
              <a:solidFill>
                <a:srgbClr val="cc3300"/>
              </a:solidFill>
              <a:prstDash val="dash"/>
              <a:round/>
            </a:ln>
          </p:spPr>
          <p:style>
            <a:lnRef idx="0"/>
            <a:fillRef idx="0"/>
            <a:effectRef idx="0"/>
            <a:fontRef idx="minor"/>
          </p:style>
        </p:sp>
        <p:sp>
          <p:nvSpPr>
            <p:cNvPr id="408" name="Line 27"/>
            <p:cNvSpPr/>
            <p:nvPr/>
          </p:nvSpPr>
          <p:spPr>
            <a:xfrm flipH="1">
              <a:off x="7993800" y="2521440"/>
              <a:ext cx="9720" cy="754200"/>
            </a:xfrm>
            <a:prstGeom prst="line">
              <a:avLst/>
            </a:prstGeom>
            <a:ln w="12700">
              <a:solidFill>
                <a:srgbClr val="0000ff"/>
              </a:solidFill>
              <a:round/>
              <a:headEnd len="med" type="triangle" w="med"/>
              <a:tailEnd len="med" type="triangle" w="med"/>
            </a:ln>
          </p:spPr>
          <p:style>
            <a:lnRef idx="0"/>
            <a:fillRef idx="0"/>
            <a:effectRef idx="0"/>
            <a:fontRef idx="minor"/>
          </p:style>
        </p:sp>
        <p:sp>
          <p:nvSpPr>
            <p:cNvPr id="409" name="Line 28"/>
            <p:cNvSpPr/>
            <p:nvPr/>
          </p:nvSpPr>
          <p:spPr>
            <a:xfrm>
              <a:off x="8102880" y="3542760"/>
              <a:ext cx="425160" cy="63144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410" name="Oval 29"/>
            <p:cNvSpPr/>
            <p:nvPr/>
          </p:nvSpPr>
          <p:spPr>
            <a:xfrm rot="2998800">
              <a:off x="7439040" y="1434960"/>
              <a:ext cx="1239480" cy="748800"/>
            </a:xfrm>
            <a:prstGeom prst="ellipse">
              <a:avLst/>
            </a:prstGeom>
            <a:noFill/>
            <a:ln w="12700">
              <a:solidFill>
                <a:srgbClr val="cc3300"/>
              </a:solidFill>
              <a:prstDash val="dash"/>
              <a:round/>
            </a:ln>
          </p:spPr>
          <p:style>
            <a:lnRef idx="0"/>
            <a:fillRef idx="0"/>
            <a:effectRef idx="0"/>
            <a:fontRef idx="minor"/>
          </p:style>
        </p:sp>
        <p:sp>
          <p:nvSpPr>
            <p:cNvPr id="411" name="Line 30"/>
            <p:cNvSpPr/>
            <p:nvPr/>
          </p:nvSpPr>
          <p:spPr>
            <a:xfrm>
              <a:off x="8694360" y="4398840"/>
              <a:ext cx="1053000" cy="41472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412" name="Line 31"/>
            <p:cNvSpPr/>
            <p:nvPr/>
          </p:nvSpPr>
          <p:spPr>
            <a:xfrm>
              <a:off x="8299800" y="5108400"/>
              <a:ext cx="263880" cy="1980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13" name="Line 32"/>
            <p:cNvSpPr/>
            <p:nvPr/>
          </p:nvSpPr>
          <p:spPr>
            <a:xfrm flipV="1">
              <a:off x="8406720" y="5218200"/>
              <a:ext cx="150480" cy="21024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14" name="Line 33"/>
            <p:cNvSpPr/>
            <p:nvPr/>
          </p:nvSpPr>
          <p:spPr>
            <a:xfrm flipH="1" flipV="1">
              <a:off x="8687520" y="5241960"/>
              <a:ext cx="73440" cy="39204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15" name="Line 34"/>
            <p:cNvSpPr/>
            <p:nvPr/>
          </p:nvSpPr>
          <p:spPr>
            <a:xfrm flipH="1" flipV="1">
              <a:off x="8769600" y="5208840"/>
              <a:ext cx="342720" cy="34452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16" name="Line 35"/>
            <p:cNvSpPr/>
            <p:nvPr/>
          </p:nvSpPr>
          <p:spPr>
            <a:xfrm flipH="1">
              <a:off x="8778240" y="5031720"/>
              <a:ext cx="296640" cy="7164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17" name="Line 36"/>
            <p:cNvSpPr/>
            <p:nvPr/>
          </p:nvSpPr>
          <p:spPr>
            <a:xfrm>
              <a:off x="8319960" y="4797000"/>
              <a:ext cx="248040" cy="22536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18" name="Line 37"/>
            <p:cNvSpPr/>
            <p:nvPr/>
          </p:nvSpPr>
          <p:spPr>
            <a:xfrm>
              <a:off x="7941960" y="1476000"/>
              <a:ext cx="39240" cy="17064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19" name="Line 38"/>
            <p:cNvSpPr/>
            <p:nvPr/>
          </p:nvSpPr>
          <p:spPr>
            <a:xfrm>
              <a:off x="7720920" y="1641960"/>
              <a:ext cx="164160" cy="7200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20" name="Line 39"/>
            <p:cNvSpPr/>
            <p:nvPr/>
          </p:nvSpPr>
          <p:spPr>
            <a:xfrm flipV="1">
              <a:off x="8069400" y="1661760"/>
              <a:ext cx="114840" cy="6372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21" name="Line 40"/>
            <p:cNvSpPr/>
            <p:nvPr/>
          </p:nvSpPr>
          <p:spPr>
            <a:xfrm>
              <a:off x="8103960" y="1830240"/>
              <a:ext cx="227880" cy="13140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22" name="Line 41"/>
            <p:cNvSpPr/>
            <p:nvPr/>
          </p:nvSpPr>
          <p:spPr>
            <a:xfrm flipV="1">
              <a:off x="7745400" y="1792440"/>
              <a:ext cx="185760" cy="8244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23" name="Oval 42"/>
            <p:cNvSpPr/>
            <p:nvPr/>
          </p:nvSpPr>
          <p:spPr>
            <a:xfrm rot="3205800">
              <a:off x="7901640" y="2330280"/>
              <a:ext cx="1918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sp>
          <p:nvSpPr>
            <p:cNvPr id="424" name="Oval 43"/>
            <p:cNvSpPr/>
            <p:nvPr/>
          </p:nvSpPr>
          <p:spPr>
            <a:xfrm rot="3205800">
              <a:off x="8660520" y="2648520"/>
              <a:ext cx="1900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sp>
          <p:nvSpPr>
            <p:cNvPr id="425" name="Oval 44"/>
            <p:cNvSpPr/>
            <p:nvPr/>
          </p:nvSpPr>
          <p:spPr>
            <a:xfrm rot="3205800">
              <a:off x="9518760" y="3884040"/>
              <a:ext cx="1918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sp>
          <p:nvSpPr>
            <p:cNvPr id="426" name="Oval 45"/>
            <p:cNvSpPr/>
            <p:nvPr/>
          </p:nvSpPr>
          <p:spPr>
            <a:xfrm rot="3205800">
              <a:off x="9794520" y="4725000"/>
              <a:ext cx="1918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sp>
          <p:nvSpPr>
            <p:cNvPr id="427" name="Oval 46"/>
            <p:cNvSpPr/>
            <p:nvPr/>
          </p:nvSpPr>
          <p:spPr>
            <a:xfrm rot="3205800">
              <a:off x="8519760" y="4184280"/>
              <a:ext cx="1918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sp>
          <p:nvSpPr>
            <p:cNvPr id="428" name="Oval 47"/>
            <p:cNvSpPr/>
            <p:nvPr/>
          </p:nvSpPr>
          <p:spPr>
            <a:xfrm rot="3205800">
              <a:off x="7521120" y="3934440"/>
              <a:ext cx="190080" cy="167760"/>
            </a:xfrm>
            <a:prstGeom prst="ellipse">
              <a:avLst/>
            </a:prstGeom>
            <a:gradFill rotWithShape="0">
              <a:gsLst>
                <a:gs pos="0">
                  <a:srgbClr val="0563c1"/>
                </a:gs>
                <a:gs pos="100000">
                  <a:srgbClr val="0000ff"/>
                </a:gs>
              </a:gsLst>
              <a:path path="rect">
                <a:fillToRect l="50000" t="50000" r="50000" b="50000"/>
              </a:path>
            </a:gradFill>
            <a:ln w="12700">
              <a:noFill/>
            </a:ln>
          </p:spPr>
          <p:style>
            <a:lnRef idx="0"/>
            <a:fillRef idx="0"/>
            <a:effectRef idx="0"/>
            <a:fontRef idx="minor"/>
          </p:style>
        </p:sp>
      </p:grpSp>
      <p:sp>
        <p:nvSpPr>
          <p:cNvPr id="429" name="Line 48"/>
          <p:cNvSpPr/>
          <p:nvPr/>
        </p:nvSpPr>
        <p:spPr>
          <a:xfrm>
            <a:off x="4552920" y="1688760"/>
            <a:ext cx="3047760" cy="235080"/>
          </a:xfrm>
          <a:prstGeom prst="line">
            <a:avLst/>
          </a:prstGeom>
          <a:ln w="38100">
            <a:solidFill>
              <a:srgbClr val="000000"/>
            </a:solidFill>
            <a:round/>
            <a:tailEnd len="lg" type="triangle" w="lg"/>
          </a:ln>
        </p:spPr>
        <p:style>
          <a:lnRef idx="0"/>
          <a:fillRef idx="0"/>
          <a:effectRef idx="0"/>
          <a:fontRef idx="minor"/>
        </p:style>
      </p:sp>
    </p:spTree>
  </p:cSld>
  <mc:AlternateContent>
    <mc:Choice Requires="p14">
      <p:transition spd="med" p14:dur="700">
        <p:fade/>
      </p:transition>
    </mc:Choice>
    <mc:Fallback>
      <p:transition spd="med">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itle 1"/>
          <p:cNvSpPr txBox="1"/>
          <p:nvPr/>
        </p:nvSpPr>
        <p:spPr>
          <a:xfrm>
            <a:off x="600120" y="1998720"/>
            <a:ext cx="5864040" cy="2311200"/>
          </a:xfrm>
          <a:prstGeom prst="rect">
            <a:avLst/>
          </a:prstGeom>
          <a:noFill/>
          <a:ln w="0">
            <a:noFill/>
          </a:ln>
        </p:spPr>
        <p:txBody>
          <a:bodyPr anchor="ctr">
            <a:normAutofit fontScale="30000"/>
          </a:bodyPr>
          <a:p>
            <a:pPr>
              <a:lnSpc>
                <a:spcPct val="90000"/>
              </a:lnSpc>
            </a:pPr>
            <a:r>
              <a:rPr b="0" lang="en-US" sz="4400" spc="-1" strike="noStrike">
                <a:solidFill>
                  <a:srgbClr val="ee3350"/>
                </a:solidFill>
                <a:latin typeface="Montserrat"/>
                <a:ea typeface="Montserrat"/>
              </a:rPr>
              <a:t>Our vision:</a:t>
            </a:r>
            <a:br/>
            <a:r>
              <a:rPr b="1" lang="en-US" sz="4400" spc="-1" strike="noStrike">
                <a:solidFill>
                  <a:srgbClr val="ee3350"/>
                </a:solidFill>
                <a:latin typeface="Montserrat"/>
                <a:ea typeface="Montserrat"/>
              </a:rPr>
              <a:t>We believe all objects can work together in a way that enhances the way we live, work, and play</a:t>
            </a:r>
            <a:endParaRPr b="0" lang="en-US" sz="4400" spc="-1" strike="noStrike">
              <a:solidFill>
                <a:srgbClr val="000000"/>
              </a:solidFill>
              <a:latin typeface="Calibri"/>
            </a:endParaRPr>
          </a:p>
        </p:txBody>
      </p:sp>
      <p:sp>
        <p:nvSpPr>
          <p:cNvPr id="136" name="Footer Placeholder 3"/>
          <p:cNvSpPr txBox="1"/>
          <p:nvPr/>
        </p:nvSpPr>
        <p:spPr>
          <a:xfrm>
            <a:off x="2851920" y="6307920"/>
            <a:ext cx="4114440" cy="364680"/>
          </a:xfrm>
          <a:prstGeom prst="rect">
            <a:avLst/>
          </a:prstGeom>
          <a:noFill/>
          <a:ln w="0">
            <a:noFill/>
          </a:ln>
        </p:spPr>
        <p:txBody>
          <a:bodyPr anchor="ctr">
            <a:noAutofit/>
          </a:bodyPr>
          <a:p>
            <a:pPr>
              <a:lnSpc>
                <a:spcPct val="100000"/>
              </a:lnSpc>
            </a:pPr>
            <a:r>
              <a:rPr b="0" lang="en-US" sz="1200" spc="-1" strike="noStrike">
                <a:solidFill>
                  <a:srgbClr val="8b8b8b"/>
                </a:solidFill>
                <a:latin typeface="Calibri"/>
              </a:rPr>
              <a:t> </a:t>
            </a:r>
            <a:endParaRPr b="0" lang="en-US" sz="1200" spc="-1" strike="noStrike">
              <a:latin typeface="Times New Roman"/>
            </a:endParaRPr>
          </a:p>
        </p:txBody>
      </p:sp>
      <p:sp>
        <p:nvSpPr>
          <p:cNvPr id="137" name="Rectangle 1"/>
          <p:cNvSpPr/>
          <p:nvPr/>
        </p:nvSpPr>
        <p:spPr>
          <a:xfrm>
            <a:off x="6464160" y="0"/>
            <a:ext cx="5727240" cy="6857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sp>
      <p:sp>
        <p:nvSpPr>
          <p:cNvPr id="138" name="Title 1"/>
          <p:cNvSpPr/>
          <p:nvPr/>
        </p:nvSpPr>
        <p:spPr>
          <a:xfrm>
            <a:off x="6967440" y="1998720"/>
            <a:ext cx="5044680" cy="23112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ffffff"/>
                </a:solidFill>
                <a:latin typeface="Montserrat"/>
                <a:ea typeface="Montserrat"/>
              </a:rPr>
              <a:t>Our mission:</a:t>
            </a:r>
            <a:br/>
            <a:r>
              <a:rPr b="1" lang="en-US" sz="3200" spc="-1" strike="noStrike">
                <a:solidFill>
                  <a:srgbClr val="ffffff"/>
                </a:solidFill>
                <a:latin typeface="Montserrat"/>
                <a:ea typeface="Montserrat"/>
              </a:rPr>
              <a:t>The Zigbee Alliance ignites creativity and collaboration in the Internet of Things, by creating, evolving, and promoting universal open standards that enable all objects to connect and interact.</a:t>
            </a:r>
            <a:endParaRPr b="0" lang="en-US" sz="32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Title 1"/>
          <p:cNvSpPr txBox="1"/>
          <p:nvPr/>
        </p:nvSpPr>
        <p:spPr>
          <a:xfrm>
            <a:off x="838080" y="19440"/>
            <a:ext cx="10515240" cy="1325160"/>
          </a:xfrm>
          <a:prstGeom prst="rect">
            <a:avLst/>
          </a:prstGeom>
          <a:noFill/>
          <a:ln w="0">
            <a:noFill/>
          </a:ln>
        </p:spPr>
        <p:txBody>
          <a:bodyPr anchor="ctr">
            <a:normAutofit fontScale="93000"/>
          </a:bodyPr>
          <a:p>
            <a:pPr>
              <a:lnSpc>
                <a:spcPct val="90000"/>
              </a:lnSpc>
            </a:pPr>
            <a:r>
              <a:rPr b="1" lang="en-US" sz="4000" spc="-1" strike="noStrike">
                <a:solidFill>
                  <a:srgbClr val="000000"/>
                </a:solidFill>
                <a:latin typeface="Montserrat"/>
                <a:ea typeface="Montserrat"/>
              </a:rPr>
              <a:t>Zigbee PRO Network Communication Model – Centralized Security </a:t>
            </a:r>
            <a:endParaRPr b="0" lang="en-US" sz="4000" spc="-1" strike="noStrike">
              <a:solidFill>
                <a:srgbClr val="000000"/>
              </a:solidFill>
              <a:latin typeface="Calibri"/>
            </a:endParaRPr>
          </a:p>
        </p:txBody>
      </p:sp>
      <p:sp>
        <p:nvSpPr>
          <p:cNvPr id="431" name="Content Placeholder 2"/>
          <p:cNvSpPr txBox="1"/>
          <p:nvPr/>
        </p:nvSpPr>
        <p:spPr>
          <a:xfrm>
            <a:off x="838080" y="1825560"/>
            <a:ext cx="10515240" cy="4350960"/>
          </a:xfrm>
          <a:prstGeom prst="rect">
            <a:avLst/>
          </a:prstGeom>
          <a:noFill/>
          <a:ln w="0">
            <a:noFill/>
          </a:ln>
        </p:spPr>
        <p:txBody>
          <a:bodyPr>
            <a:normAutofit fontScale="28000"/>
          </a:bodyPr>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r>
              <a:rPr b="1" lang="en-US" sz="2800" spc="-1" strike="noStrike">
                <a:solidFill>
                  <a:srgbClr val="000000"/>
                </a:solidFill>
                <a:latin typeface="Hind"/>
                <a:ea typeface="Hind"/>
              </a:rPr>
              <a:t>Mesh, self-organizing, self-healing topology scalable to thousands of nodes </a:t>
            </a:r>
            <a:endParaRPr b="1" lang="en-US" sz="2800" spc="-1" strike="noStrike">
              <a:solidFill>
                <a:srgbClr val="000000"/>
              </a:solidFill>
              <a:latin typeface="Hind"/>
            </a:endParaRPr>
          </a:p>
          <a:p>
            <a:pPr>
              <a:lnSpc>
                <a:spcPct val="100000"/>
              </a:lnSpc>
              <a:spcBef>
                <a:spcPts val="1001"/>
              </a:spcBef>
              <a:tabLst>
                <a:tab algn="l" pos="0"/>
              </a:tabLst>
            </a:pPr>
            <a:r>
              <a:rPr b="1" lang="en-US" sz="2800" spc="-1" strike="noStrike">
                <a:solidFill>
                  <a:srgbClr val="000000"/>
                </a:solidFill>
                <a:latin typeface="Hind"/>
                <a:ea typeface="Hind"/>
              </a:rPr>
              <a:t>Interference tolerance via clear channel assessments, retries, etc.</a:t>
            </a:r>
            <a:endParaRPr b="1" lang="en-US" sz="2800" spc="-1" strike="noStrike">
              <a:solidFill>
                <a:srgbClr val="000000"/>
              </a:solidFill>
              <a:latin typeface="Hind"/>
            </a:endParaRPr>
          </a:p>
          <a:p>
            <a:pPr>
              <a:lnSpc>
                <a:spcPct val="100000"/>
              </a:lnSpc>
              <a:spcBef>
                <a:spcPts val="1001"/>
              </a:spcBef>
              <a:tabLst>
                <a:tab algn="l" pos="0"/>
              </a:tabLst>
            </a:pPr>
            <a:r>
              <a:rPr b="1" lang="en-US" sz="2800" spc="-1" strike="noStrike">
                <a:solidFill>
                  <a:srgbClr val="000000"/>
                </a:solidFill>
                <a:latin typeface="Hind"/>
                <a:ea typeface="Hind"/>
              </a:rPr>
              <a:t>Point to Point communication gives range &gt; 100 m, and full mesh deployment can have several kilometer range</a:t>
            </a:r>
            <a:endParaRPr b="1" lang="en-US" sz="2800" spc="-1" strike="noStrike">
              <a:solidFill>
                <a:srgbClr val="000000"/>
              </a:solidFill>
              <a:latin typeface="Hind"/>
            </a:endParaRPr>
          </a:p>
        </p:txBody>
      </p:sp>
      <p:sp>
        <p:nvSpPr>
          <p:cNvPr id="432" name="Slide Number Placeholder 3"/>
          <p:cNvSpPr txBox="1"/>
          <p:nvPr/>
        </p:nvSpPr>
        <p:spPr>
          <a:xfrm>
            <a:off x="11696760" y="6586560"/>
            <a:ext cx="495000" cy="231480"/>
          </a:xfrm>
          <a:prstGeom prst="rect">
            <a:avLst/>
          </a:prstGeom>
          <a:noFill/>
          <a:ln w="0">
            <a:noFill/>
          </a:ln>
        </p:spPr>
        <p:txBody>
          <a:bodyPr lIns="90000" rIns="90000" tIns="45000" bIns="45000">
            <a:noAutofit/>
          </a:bodyPr>
          <a:p>
            <a:pPr>
              <a:lnSpc>
                <a:spcPct val="100000"/>
              </a:lnSpc>
            </a:pPr>
            <a:fld id="{B5727415-502D-49F7-9A40-7B0C2AA34A16}" type="slidenum">
              <a:rPr b="0" lang="en-US" sz="1200" spc="-1" strike="noStrike">
                <a:solidFill>
                  <a:srgbClr val="000000"/>
                </a:solidFill>
                <a:latin typeface="Arial Rounded MT Bold"/>
                <a:ea typeface="MS PGothic"/>
              </a:rPr>
              <a:t>20</a:t>
            </a:fld>
            <a:endParaRPr b="0" lang="en-US" sz="1200" spc="-1" strike="noStrike">
              <a:latin typeface="Times New Roman"/>
            </a:endParaRPr>
          </a:p>
        </p:txBody>
      </p:sp>
      <p:sp>
        <p:nvSpPr>
          <p:cNvPr id="433" name="Oval 1028"/>
          <p:cNvSpPr/>
          <p:nvPr/>
        </p:nvSpPr>
        <p:spPr>
          <a:xfrm>
            <a:off x="8469360" y="3961080"/>
            <a:ext cx="329760" cy="274320"/>
          </a:xfrm>
          <a:prstGeom prst="ellipse">
            <a:avLst/>
          </a:prstGeom>
          <a:gradFill rotWithShape="0">
            <a:gsLst>
              <a:gs pos="0">
                <a:srgbClr val="0563c1"/>
              </a:gs>
              <a:gs pos="100000">
                <a:srgbClr val="0000ff"/>
              </a:gs>
            </a:gsLst>
            <a:path path="rect">
              <a:fillToRect l="50000" t="50000" r="50000" b="50000"/>
            </a:path>
          </a:gradFill>
          <a:ln w="0">
            <a:noFill/>
          </a:ln>
        </p:spPr>
        <p:style>
          <a:lnRef idx="0"/>
          <a:fillRef idx="0"/>
          <a:effectRef idx="0"/>
          <a:fontRef idx="minor"/>
        </p:style>
      </p:sp>
      <p:sp>
        <p:nvSpPr>
          <p:cNvPr id="434" name="Oval 1029"/>
          <p:cNvSpPr/>
          <p:nvPr/>
        </p:nvSpPr>
        <p:spPr>
          <a:xfrm>
            <a:off x="9426600" y="4445280"/>
            <a:ext cx="205920" cy="1728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435" name="Text Box 1030"/>
          <p:cNvSpPr/>
          <p:nvPr/>
        </p:nvSpPr>
        <p:spPr>
          <a:xfrm>
            <a:off x="2495880" y="3968640"/>
            <a:ext cx="23605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0000"/>
                </a:solidFill>
                <a:latin typeface="Avenir Light"/>
                <a:ea typeface="ＭＳ Ｐゴシック"/>
              </a:rPr>
              <a:t>Zigbee End Device (RFD or FFD)</a:t>
            </a:r>
            <a:endParaRPr b="0" lang="en-US" sz="1200" spc="-1" strike="noStrike">
              <a:latin typeface="Arial"/>
            </a:endParaRPr>
          </a:p>
        </p:txBody>
      </p:sp>
      <p:sp>
        <p:nvSpPr>
          <p:cNvPr id="436" name="Text Box 1031"/>
          <p:cNvSpPr/>
          <p:nvPr/>
        </p:nvSpPr>
        <p:spPr>
          <a:xfrm>
            <a:off x="2407680" y="3649680"/>
            <a:ext cx="155124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0000"/>
                </a:solidFill>
                <a:latin typeface="Avenir Light"/>
                <a:ea typeface="ＭＳ Ｐゴシック"/>
              </a:rPr>
              <a:t>Zigbee Router (FFD)</a:t>
            </a:r>
            <a:endParaRPr b="0" lang="en-US" sz="1200" spc="-1" strike="noStrike">
              <a:latin typeface="Arial"/>
            </a:endParaRPr>
          </a:p>
        </p:txBody>
      </p:sp>
      <p:sp>
        <p:nvSpPr>
          <p:cNvPr id="437" name="Oval 1032"/>
          <p:cNvSpPr/>
          <p:nvPr/>
        </p:nvSpPr>
        <p:spPr>
          <a:xfrm>
            <a:off x="8780400" y="3269160"/>
            <a:ext cx="205920" cy="1728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438" name="Oval 1033"/>
          <p:cNvSpPr/>
          <p:nvPr/>
        </p:nvSpPr>
        <p:spPr>
          <a:xfrm>
            <a:off x="7978680" y="4561200"/>
            <a:ext cx="205920" cy="1710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439" name="Oval 1034"/>
          <p:cNvSpPr/>
          <p:nvPr/>
        </p:nvSpPr>
        <p:spPr>
          <a:xfrm>
            <a:off x="9701280" y="3815280"/>
            <a:ext cx="205920" cy="1710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440" name="Oval 1035"/>
          <p:cNvSpPr/>
          <p:nvPr/>
        </p:nvSpPr>
        <p:spPr>
          <a:xfrm>
            <a:off x="2119320" y="4084560"/>
            <a:ext cx="205920" cy="1710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441" name="Oval 1036"/>
          <p:cNvSpPr/>
          <p:nvPr/>
        </p:nvSpPr>
        <p:spPr>
          <a:xfrm>
            <a:off x="2052720" y="3694680"/>
            <a:ext cx="329760" cy="274320"/>
          </a:xfrm>
          <a:prstGeom prst="ellipse">
            <a:avLst/>
          </a:prstGeom>
          <a:gradFill rotWithShape="0">
            <a:gsLst>
              <a:gs pos="0">
                <a:srgbClr val="0563c1"/>
              </a:gs>
              <a:gs pos="100000">
                <a:srgbClr val="0000ff"/>
              </a:gs>
            </a:gsLst>
            <a:path path="rect">
              <a:fillToRect l="50000" t="50000" r="50000" b="50000"/>
            </a:path>
          </a:gradFill>
          <a:ln w="0">
            <a:noFill/>
          </a:ln>
        </p:spPr>
        <p:style>
          <a:lnRef idx="0"/>
          <a:fillRef idx="0"/>
          <a:effectRef idx="0"/>
          <a:fontRef idx="minor"/>
        </p:style>
      </p:sp>
      <p:sp>
        <p:nvSpPr>
          <p:cNvPr id="442" name="Oval 1037"/>
          <p:cNvSpPr/>
          <p:nvPr/>
        </p:nvSpPr>
        <p:spPr>
          <a:xfrm>
            <a:off x="2052720" y="3321360"/>
            <a:ext cx="329760" cy="274320"/>
          </a:xfrm>
          <a:prstGeom prst="ellipse">
            <a:avLst/>
          </a:prstGeom>
          <a:gradFill rotWithShape="0">
            <a:gsLst>
              <a:gs pos="0">
                <a:srgbClr val="00ff00"/>
              </a:gs>
              <a:gs pos="100000">
                <a:srgbClr val="008000"/>
              </a:gs>
            </a:gsLst>
            <a:path path="rect">
              <a:fillToRect l="50000" t="50000" r="50000" b="50000"/>
            </a:path>
          </a:gradFill>
          <a:ln w="0">
            <a:noFill/>
          </a:ln>
        </p:spPr>
        <p:style>
          <a:lnRef idx="0"/>
          <a:fillRef idx="0"/>
          <a:effectRef idx="0"/>
          <a:fontRef idx="minor"/>
        </p:style>
      </p:sp>
      <p:sp>
        <p:nvSpPr>
          <p:cNvPr id="443" name="Text Box 1038"/>
          <p:cNvSpPr/>
          <p:nvPr/>
        </p:nvSpPr>
        <p:spPr>
          <a:xfrm>
            <a:off x="2408760" y="3279960"/>
            <a:ext cx="189864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0000"/>
                </a:solidFill>
                <a:latin typeface="Avenir Light"/>
                <a:ea typeface="ＭＳ Ｐゴシック"/>
              </a:rPr>
              <a:t>Zigbee Coordinator (FFD)</a:t>
            </a:r>
            <a:endParaRPr b="0" lang="en-US" sz="1200" spc="-1" strike="noStrike">
              <a:latin typeface="Arial"/>
            </a:endParaRPr>
          </a:p>
        </p:txBody>
      </p:sp>
      <p:sp>
        <p:nvSpPr>
          <p:cNvPr id="444" name="Oval 1039"/>
          <p:cNvSpPr/>
          <p:nvPr/>
        </p:nvSpPr>
        <p:spPr>
          <a:xfrm>
            <a:off x="7561080" y="3802320"/>
            <a:ext cx="183960" cy="16488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445" name="Oval 1040"/>
          <p:cNvSpPr/>
          <p:nvPr/>
        </p:nvSpPr>
        <p:spPr>
          <a:xfrm>
            <a:off x="8706240" y="4722480"/>
            <a:ext cx="205920" cy="1728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446" name="Oval 1041"/>
          <p:cNvSpPr/>
          <p:nvPr/>
        </p:nvSpPr>
        <p:spPr>
          <a:xfrm>
            <a:off x="5403960" y="3181680"/>
            <a:ext cx="329760" cy="275760"/>
          </a:xfrm>
          <a:prstGeom prst="ellipse">
            <a:avLst/>
          </a:prstGeom>
          <a:gradFill rotWithShape="0">
            <a:gsLst>
              <a:gs pos="0">
                <a:srgbClr val="00ff00"/>
              </a:gs>
              <a:gs pos="100000">
                <a:srgbClr val="008000"/>
              </a:gs>
            </a:gsLst>
            <a:path path="rect">
              <a:fillToRect l="50000" t="50000" r="50000" b="50000"/>
            </a:path>
          </a:gradFill>
          <a:ln w="0">
            <a:noFill/>
          </a:ln>
        </p:spPr>
        <p:style>
          <a:lnRef idx="0"/>
          <a:fillRef idx="0"/>
          <a:effectRef idx="0"/>
          <a:fontRef idx="minor"/>
        </p:style>
      </p:sp>
      <p:sp>
        <p:nvSpPr>
          <p:cNvPr id="447" name="Oval 1042"/>
          <p:cNvSpPr/>
          <p:nvPr/>
        </p:nvSpPr>
        <p:spPr>
          <a:xfrm>
            <a:off x="3060720" y="1575000"/>
            <a:ext cx="329760" cy="274320"/>
          </a:xfrm>
          <a:prstGeom prst="ellipse">
            <a:avLst/>
          </a:prstGeom>
          <a:gradFill rotWithShape="0">
            <a:gsLst>
              <a:gs pos="0">
                <a:srgbClr val="0563c1"/>
              </a:gs>
              <a:gs pos="100000">
                <a:srgbClr val="0000ff"/>
              </a:gs>
            </a:gsLst>
            <a:path path="rect">
              <a:fillToRect l="50000" t="50000" r="50000" b="50000"/>
            </a:path>
          </a:gradFill>
          <a:ln w="0">
            <a:noFill/>
          </a:ln>
        </p:spPr>
        <p:style>
          <a:lnRef idx="0"/>
          <a:fillRef idx="0"/>
          <a:effectRef idx="0"/>
          <a:fontRef idx="minor"/>
        </p:style>
      </p:sp>
      <p:sp>
        <p:nvSpPr>
          <p:cNvPr id="448" name="Line 1043"/>
          <p:cNvSpPr/>
          <p:nvPr/>
        </p:nvSpPr>
        <p:spPr>
          <a:xfrm flipV="1">
            <a:off x="6160680" y="3526200"/>
            <a:ext cx="1033560" cy="74592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449" name="Line 1044"/>
          <p:cNvSpPr/>
          <p:nvPr/>
        </p:nvSpPr>
        <p:spPr>
          <a:xfrm flipV="1">
            <a:off x="7468920" y="1919520"/>
            <a:ext cx="414360" cy="126216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450" name="Line 1045"/>
          <p:cNvSpPr/>
          <p:nvPr/>
        </p:nvSpPr>
        <p:spPr>
          <a:xfrm flipH="1" flipV="1">
            <a:off x="8157960" y="1805040"/>
            <a:ext cx="1033560" cy="34452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451" name="Line 1046"/>
          <p:cNvSpPr/>
          <p:nvPr/>
        </p:nvSpPr>
        <p:spPr>
          <a:xfrm flipH="1" flipV="1">
            <a:off x="7449840" y="3449880"/>
            <a:ext cx="1011240" cy="53640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452" name="Line 1047"/>
          <p:cNvSpPr/>
          <p:nvPr/>
        </p:nvSpPr>
        <p:spPr>
          <a:xfrm>
            <a:off x="5616360" y="3538800"/>
            <a:ext cx="268200" cy="67608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453" name="Oval 1048"/>
          <p:cNvSpPr/>
          <p:nvPr/>
        </p:nvSpPr>
        <p:spPr>
          <a:xfrm>
            <a:off x="2579760" y="1919520"/>
            <a:ext cx="205920" cy="1728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454" name="Line 1049"/>
          <p:cNvSpPr/>
          <p:nvPr/>
        </p:nvSpPr>
        <p:spPr>
          <a:xfrm>
            <a:off x="5403600" y="1805040"/>
            <a:ext cx="136440" cy="131940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455" name="Line 1050"/>
          <p:cNvSpPr/>
          <p:nvPr/>
        </p:nvSpPr>
        <p:spPr>
          <a:xfrm flipH="1">
            <a:off x="4275000" y="1702080"/>
            <a:ext cx="895320" cy="51588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456" name="Line 1051"/>
          <p:cNvSpPr/>
          <p:nvPr/>
        </p:nvSpPr>
        <p:spPr>
          <a:xfrm>
            <a:off x="3336840" y="1849680"/>
            <a:ext cx="550800" cy="29988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457" name="Oval 1052"/>
          <p:cNvSpPr/>
          <p:nvPr/>
        </p:nvSpPr>
        <p:spPr>
          <a:xfrm>
            <a:off x="3060720" y="2149920"/>
            <a:ext cx="205920" cy="1710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458" name="Oval 1053"/>
          <p:cNvSpPr/>
          <p:nvPr/>
        </p:nvSpPr>
        <p:spPr>
          <a:xfrm>
            <a:off x="3198600" y="1173600"/>
            <a:ext cx="205920" cy="1728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459" name="Oval 1054"/>
          <p:cNvSpPr/>
          <p:nvPr/>
        </p:nvSpPr>
        <p:spPr>
          <a:xfrm>
            <a:off x="3887640" y="1289520"/>
            <a:ext cx="205920" cy="1710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460" name="Oval 1055"/>
          <p:cNvSpPr/>
          <p:nvPr/>
        </p:nvSpPr>
        <p:spPr>
          <a:xfrm>
            <a:off x="2579760" y="1346400"/>
            <a:ext cx="205920" cy="1710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461" name="Line 1057"/>
          <p:cNvSpPr/>
          <p:nvPr/>
        </p:nvSpPr>
        <p:spPr>
          <a:xfrm>
            <a:off x="4300200" y="2435400"/>
            <a:ext cx="1033560" cy="746280"/>
          </a:xfrm>
          <a:prstGeom prst="line">
            <a:avLst/>
          </a:prstGeom>
          <a:ln w="12700">
            <a:solidFill>
              <a:srgbClr val="0070c0"/>
            </a:solidFill>
            <a:round/>
            <a:headEnd len="med" type="triangle" w="med"/>
            <a:tailEnd len="med" type="triangle" w="med"/>
          </a:ln>
        </p:spPr>
        <p:style>
          <a:lnRef idx="0"/>
          <a:fillRef idx="0"/>
          <a:effectRef idx="0"/>
          <a:fontRef idx="minor"/>
        </p:style>
      </p:sp>
      <p:sp>
        <p:nvSpPr>
          <p:cNvPr id="462" name="Text Box 1058"/>
          <p:cNvSpPr/>
          <p:nvPr/>
        </p:nvSpPr>
        <p:spPr>
          <a:xfrm>
            <a:off x="2372400" y="4260960"/>
            <a:ext cx="18529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0000"/>
                </a:solidFill>
                <a:latin typeface="Avenir Light"/>
                <a:ea typeface="ＭＳ Ｐゴシック"/>
              </a:rPr>
              <a:t>Bi-directional Mesh Link</a:t>
            </a:r>
            <a:endParaRPr b="0" lang="en-US" sz="1200" spc="-1" strike="noStrike">
              <a:latin typeface="Arial"/>
            </a:endParaRPr>
          </a:p>
        </p:txBody>
      </p:sp>
      <p:sp>
        <p:nvSpPr>
          <p:cNvPr id="463" name="Line 1060"/>
          <p:cNvSpPr/>
          <p:nvPr/>
        </p:nvSpPr>
        <p:spPr>
          <a:xfrm>
            <a:off x="5816520" y="3297600"/>
            <a:ext cx="1307880" cy="5688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464" name="Line 1062"/>
          <p:cNvSpPr/>
          <p:nvPr/>
        </p:nvSpPr>
        <p:spPr>
          <a:xfrm flipV="1">
            <a:off x="7607160" y="2378160"/>
            <a:ext cx="1654200" cy="97632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465" name="Line 1063"/>
          <p:cNvSpPr/>
          <p:nvPr/>
        </p:nvSpPr>
        <p:spPr>
          <a:xfrm flipV="1">
            <a:off x="8184960" y="4235760"/>
            <a:ext cx="296640" cy="32544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66" name="Line 1064"/>
          <p:cNvSpPr/>
          <p:nvPr/>
        </p:nvSpPr>
        <p:spPr>
          <a:xfrm flipH="1" flipV="1">
            <a:off x="8637840" y="4302000"/>
            <a:ext cx="137880" cy="40176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67" name="Line 1065"/>
          <p:cNvSpPr/>
          <p:nvPr/>
        </p:nvSpPr>
        <p:spPr>
          <a:xfrm flipH="1" flipV="1">
            <a:off x="8766000" y="4183200"/>
            <a:ext cx="619200" cy="28584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68" name="Line 1066"/>
          <p:cNvSpPr/>
          <p:nvPr/>
        </p:nvSpPr>
        <p:spPr>
          <a:xfrm flipH="1">
            <a:off x="8805600" y="3929400"/>
            <a:ext cx="827280" cy="11412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69" name="Line 1067"/>
          <p:cNvSpPr/>
          <p:nvPr/>
        </p:nvSpPr>
        <p:spPr>
          <a:xfrm flipH="1">
            <a:off x="8667360" y="3470400"/>
            <a:ext cx="206640" cy="45900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70" name="Line 1068"/>
          <p:cNvSpPr/>
          <p:nvPr/>
        </p:nvSpPr>
        <p:spPr>
          <a:xfrm>
            <a:off x="7789680" y="3954600"/>
            <a:ext cx="609480" cy="15264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71" name="Line 1069"/>
          <p:cNvSpPr/>
          <p:nvPr/>
        </p:nvSpPr>
        <p:spPr>
          <a:xfrm>
            <a:off x="2788920" y="1500480"/>
            <a:ext cx="276480" cy="11412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72" name="Line 1070"/>
          <p:cNvSpPr/>
          <p:nvPr/>
        </p:nvSpPr>
        <p:spPr>
          <a:xfrm flipV="1">
            <a:off x="2792160" y="1805040"/>
            <a:ext cx="268200" cy="14472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73" name="Line 1071"/>
          <p:cNvSpPr/>
          <p:nvPr/>
        </p:nvSpPr>
        <p:spPr>
          <a:xfrm flipV="1">
            <a:off x="3265200" y="1362240"/>
            <a:ext cx="30240" cy="21132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74" name="Line 1072"/>
          <p:cNvSpPr/>
          <p:nvPr/>
        </p:nvSpPr>
        <p:spPr>
          <a:xfrm flipV="1">
            <a:off x="3446280" y="1460520"/>
            <a:ext cx="415800" cy="16992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75" name="Line 1073"/>
          <p:cNvSpPr/>
          <p:nvPr/>
        </p:nvSpPr>
        <p:spPr>
          <a:xfrm flipV="1">
            <a:off x="3141360" y="1821240"/>
            <a:ext cx="76320" cy="32220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76" name="Oval 1074"/>
          <p:cNvSpPr/>
          <p:nvPr/>
        </p:nvSpPr>
        <p:spPr>
          <a:xfrm>
            <a:off x="3979800" y="2202120"/>
            <a:ext cx="329760" cy="274320"/>
          </a:xfrm>
          <a:prstGeom prst="ellipse">
            <a:avLst/>
          </a:prstGeom>
          <a:gradFill rotWithShape="0">
            <a:gsLst>
              <a:gs pos="0">
                <a:srgbClr val="0563c1"/>
              </a:gs>
              <a:gs pos="100000">
                <a:srgbClr val="0000ff"/>
              </a:gs>
            </a:gsLst>
            <a:path path="rect">
              <a:fillToRect l="50000" t="50000" r="50000" b="50000"/>
            </a:path>
          </a:gradFill>
          <a:ln w="0">
            <a:noFill/>
          </a:ln>
        </p:spPr>
        <p:style>
          <a:lnRef idx="0"/>
          <a:fillRef idx="0"/>
          <a:effectRef idx="0"/>
          <a:fontRef idx="minor"/>
        </p:style>
      </p:sp>
      <p:sp>
        <p:nvSpPr>
          <p:cNvPr id="477" name="Oval 1075"/>
          <p:cNvSpPr/>
          <p:nvPr/>
        </p:nvSpPr>
        <p:spPr>
          <a:xfrm>
            <a:off x="5199120" y="1516320"/>
            <a:ext cx="329760" cy="274320"/>
          </a:xfrm>
          <a:prstGeom prst="ellipse">
            <a:avLst/>
          </a:prstGeom>
          <a:gradFill rotWithShape="0">
            <a:gsLst>
              <a:gs pos="0">
                <a:srgbClr val="0563c1"/>
              </a:gs>
              <a:gs pos="100000">
                <a:srgbClr val="0000ff"/>
              </a:gs>
            </a:gsLst>
            <a:path path="rect">
              <a:fillToRect l="50000" t="50000" r="50000" b="50000"/>
            </a:path>
          </a:gradFill>
          <a:ln w="0">
            <a:noFill/>
          </a:ln>
        </p:spPr>
        <p:style>
          <a:lnRef idx="0"/>
          <a:fillRef idx="0"/>
          <a:effectRef idx="0"/>
          <a:fontRef idx="minor"/>
        </p:style>
      </p:sp>
      <p:sp>
        <p:nvSpPr>
          <p:cNvPr id="478" name="Oval 1076"/>
          <p:cNvSpPr/>
          <p:nvPr/>
        </p:nvSpPr>
        <p:spPr>
          <a:xfrm>
            <a:off x="7789680" y="1592640"/>
            <a:ext cx="329760" cy="274320"/>
          </a:xfrm>
          <a:prstGeom prst="ellipse">
            <a:avLst/>
          </a:prstGeom>
          <a:gradFill rotWithShape="0">
            <a:gsLst>
              <a:gs pos="0">
                <a:srgbClr val="0563c1"/>
              </a:gs>
              <a:gs pos="100000">
                <a:srgbClr val="0000ff"/>
              </a:gs>
            </a:gsLst>
            <a:path path="rect">
              <a:fillToRect l="50000" t="50000" r="50000" b="50000"/>
            </a:path>
          </a:gradFill>
          <a:ln w="0">
            <a:noFill/>
          </a:ln>
        </p:spPr>
        <p:style>
          <a:lnRef idx="0"/>
          <a:fillRef idx="0"/>
          <a:effectRef idx="0"/>
          <a:fontRef idx="minor"/>
        </p:style>
      </p:sp>
      <p:sp>
        <p:nvSpPr>
          <p:cNvPr id="479" name="Oval 1077"/>
          <p:cNvSpPr/>
          <p:nvPr/>
        </p:nvSpPr>
        <p:spPr>
          <a:xfrm>
            <a:off x="9237600" y="2049840"/>
            <a:ext cx="329760" cy="274320"/>
          </a:xfrm>
          <a:prstGeom prst="ellipse">
            <a:avLst/>
          </a:prstGeom>
          <a:gradFill rotWithShape="0">
            <a:gsLst>
              <a:gs pos="0">
                <a:srgbClr val="0563c1"/>
              </a:gs>
              <a:gs pos="100000">
                <a:srgbClr val="0000ff"/>
              </a:gs>
            </a:gsLst>
            <a:path path="rect">
              <a:fillToRect l="50000" t="50000" r="50000" b="50000"/>
            </a:path>
          </a:gradFill>
          <a:ln w="0">
            <a:noFill/>
          </a:ln>
        </p:spPr>
        <p:style>
          <a:lnRef idx="0"/>
          <a:fillRef idx="0"/>
          <a:effectRef idx="0"/>
          <a:fontRef idx="minor"/>
        </p:style>
      </p:sp>
      <p:sp>
        <p:nvSpPr>
          <p:cNvPr id="480" name="Oval 1078"/>
          <p:cNvSpPr/>
          <p:nvPr/>
        </p:nvSpPr>
        <p:spPr>
          <a:xfrm>
            <a:off x="7180200" y="3192840"/>
            <a:ext cx="329760" cy="274320"/>
          </a:xfrm>
          <a:prstGeom prst="ellipse">
            <a:avLst/>
          </a:prstGeom>
          <a:gradFill rotWithShape="0">
            <a:gsLst>
              <a:gs pos="0">
                <a:srgbClr val="0563c1"/>
              </a:gs>
              <a:gs pos="100000">
                <a:srgbClr val="0000ff"/>
              </a:gs>
            </a:gsLst>
            <a:path path="rect">
              <a:fillToRect l="50000" t="50000" r="50000" b="50000"/>
            </a:path>
          </a:gradFill>
          <a:ln w="0">
            <a:noFill/>
          </a:ln>
        </p:spPr>
        <p:style>
          <a:lnRef idx="0"/>
          <a:fillRef idx="0"/>
          <a:effectRef idx="0"/>
          <a:fontRef idx="minor"/>
        </p:style>
      </p:sp>
      <p:sp>
        <p:nvSpPr>
          <p:cNvPr id="481" name="Oval 1079"/>
          <p:cNvSpPr/>
          <p:nvPr/>
        </p:nvSpPr>
        <p:spPr>
          <a:xfrm>
            <a:off x="5808600" y="4259520"/>
            <a:ext cx="329760" cy="274320"/>
          </a:xfrm>
          <a:prstGeom prst="ellipse">
            <a:avLst/>
          </a:prstGeom>
          <a:gradFill rotWithShape="0">
            <a:gsLst>
              <a:gs pos="0">
                <a:srgbClr val="0563c1"/>
              </a:gs>
              <a:gs pos="100000">
                <a:srgbClr val="0000ff"/>
              </a:gs>
            </a:gsLst>
            <a:path path="rect">
              <a:fillToRect l="50000" t="50000" r="50000" b="50000"/>
            </a:path>
          </a:gradFill>
          <a:ln w="0">
            <a:noFill/>
          </a:ln>
        </p:spPr>
        <p:style>
          <a:lnRef idx="0"/>
          <a:fillRef idx="0"/>
          <a:effectRef idx="0"/>
          <a:fontRef idx="minor"/>
        </p:style>
      </p:sp>
      <p:sp>
        <p:nvSpPr>
          <p:cNvPr id="482" name="Oval 1080"/>
          <p:cNvSpPr/>
          <p:nvPr/>
        </p:nvSpPr>
        <p:spPr>
          <a:xfrm>
            <a:off x="6265800" y="1364040"/>
            <a:ext cx="205920" cy="1728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483" name="Line 1081"/>
          <p:cNvSpPr/>
          <p:nvPr/>
        </p:nvSpPr>
        <p:spPr>
          <a:xfrm flipH="1">
            <a:off x="5503680" y="1440000"/>
            <a:ext cx="762120" cy="15408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84" name="Oval 1082"/>
          <p:cNvSpPr/>
          <p:nvPr/>
        </p:nvSpPr>
        <p:spPr>
          <a:xfrm>
            <a:off x="6951600" y="1364040"/>
            <a:ext cx="205920" cy="1728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485" name="Line 1083"/>
          <p:cNvSpPr/>
          <p:nvPr/>
        </p:nvSpPr>
        <p:spPr>
          <a:xfrm flipH="1" flipV="1">
            <a:off x="7180200" y="1516320"/>
            <a:ext cx="587160" cy="22860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86" name="Oval 1084"/>
          <p:cNvSpPr/>
          <p:nvPr/>
        </p:nvSpPr>
        <p:spPr>
          <a:xfrm>
            <a:off x="5808600" y="2126160"/>
            <a:ext cx="205920" cy="1728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487" name="Oval 1085"/>
          <p:cNvSpPr/>
          <p:nvPr/>
        </p:nvSpPr>
        <p:spPr>
          <a:xfrm>
            <a:off x="5960880" y="2811960"/>
            <a:ext cx="205920" cy="1728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488" name="Line 1086"/>
          <p:cNvSpPr/>
          <p:nvPr/>
        </p:nvSpPr>
        <p:spPr>
          <a:xfrm flipH="1" flipV="1">
            <a:off x="5503680" y="1744920"/>
            <a:ext cx="304920" cy="38088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89" name="Line 1087"/>
          <p:cNvSpPr/>
          <p:nvPr/>
        </p:nvSpPr>
        <p:spPr>
          <a:xfrm flipH="1">
            <a:off x="5655960" y="2964240"/>
            <a:ext cx="304920" cy="22860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490" name="Line 1088"/>
          <p:cNvSpPr/>
          <p:nvPr/>
        </p:nvSpPr>
        <p:spPr>
          <a:xfrm>
            <a:off x="2017440" y="4438440"/>
            <a:ext cx="380880" cy="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491" name="Line 4"/>
          <p:cNvSpPr/>
          <p:nvPr/>
        </p:nvSpPr>
        <p:spPr>
          <a:xfrm flipH="1">
            <a:off x="3446280" y="1668600"/>
            <a:ext cx="1676520" cy="7632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492" name="Line 5"/>
          <p:cNvSpPr/>
          <p:nvPr/>
        </p:nvSpPr>
        <p:spPr>
          <a:xfrm flipH="1" flipV="1">
            <a:off x="5655960" y="1668600"/>
            <a:ext cx="2057400" cy="15264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493" name="Line 6"/>
          <p:cNvSpPr/>
          <p:nvPr/>
        </p:nvSpPr>
        <p:spPr>
          <a:xfrm flipH="1">
            <a:off x="6189480" y="4183200"/>
            <a:ext cx="2209680" cy="228600"/>
          </a:xfrm>
          <a:prstGeom prst="line">
            <a:avLst/>
          </a:prstGeom>
          <a:ln w="12700">
            <a:solidFill>
              <a:srgbClr val="3366ff"/>
            </a:solidFill>
            <a:round/>
            <a:headEnd len="med" type="triangle" w="med"/>
            <a:tailEnd len="med" type="triangle" w="med"/>
          </a:ln>
        </p:spPr>
        <p:style>
          <a:lnRef idx="0"/>
          <a:fillRef idx="0"/>
          <a:effectRef idx="0"/>
          <a:fontRef idx="minor"/>
        </p:style>
      </p:sp>
    </p:spTree>
  </p:cSld>
  <mc:AlternateContent>
    <mc:Choice Requires="p14">
      <p:transition spd="med" p14:dur="700">
        <p:fade/>
      </p:transition>
    </mc:Choice>
    <mc:Fallback>
      <p:transition spd="med">
        <p:fade/>
      </p:transition>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Title 1"/>
          <p:cNvSpPr txBox="1"/>
          <p:nvPr/>
        </p:nvSpPr>
        <p:spPr>
          <a:xfrm>
            <a:off x="838080" y="45720"/>
            <a:ext cx="10515240" cy="1325160"/>
          </a:xfrm>
          <a:prstGeom prst="rect">
            <a:avLst/>
          </a:prstGeom>
          <a:noFill/>
          <a:ln w="0">
            <a:noFill/>
          </a:ln>
        </p:spPr>
        <p:txBody>
          <a:bodyPr anchor="ctr">
            <a:normAutofit fontScale="43000"/>
          </a:bodyPr>
          <a:p>
            <a:pPr>
              <a:lnSpc>
                <a:spcPct val="90000"/>
              </a:lnSpc>
            </a:pPr>
            <a:r>
              <a:rPr b="1" lang="en-US" sz="4400" spc="-1" strike="noStrike">
                <a:solidFill>
                  <a:srgbClr val="000000"/>
                </a:solidFill>
                <a:latin typeface="Montserrat"/>
                <a:ea typeface="Montserrat"/>
              </a:rPr>
              <a:t>Zigbee PRO Network Communication Model – Distributed Security </a:t>
            </a:r>
            <a:endParaRPr b="0" lang="en-US" sz="4400" spc="-1" strike="noStrike">
              <a:solidFill>
                <a:srgbClr val="000000"/>
              </a:solidFill>
              <a:latin typeface="Calibri"/>
            </a:endParaRPr>
          </a:p>
        </p:txBody>
      </p:sp>
      <p:sp>
        <p:nvSpPr>
          <p:cNvPr id="495" name="Content Placeholder 2"/>
          <p:cNvSpPr txBox="1"/>
          <p:nvPr/>
        </p:nvSpPr>
        <p:spPr>
          <a:xfrm>
            <a:off x="838080" y="1825560"/>
            <a:ext cx="10515240" cy="4350960"/>
          </a:xfrm>
          <a:prstGeom prst="rect">
            <a:avLst/>
          </a:prstGeom>
          <a:noFill/>
          <a:ln w="0">
            <a:noFill/>
          </a:ln>
        </p:spPr>
        <p:txBody>
          <a:bodyPr>
            <a:normAutofit fontScale="28000"/>
          </a:bodyPr>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r>
              <a:rPr b="1" lang="en-US" sz="2800" spc="-1" strike="noStrike">
                <a:solidFill>
                  <a:srgbClr val="000000"/>
                </a:solidFill>
                <a:latin typeface="Hind"/>
                <a:ea typeface="Hind"/>
              </a:rPr>
              <a:t>Mesh, self-organizing, self-healing topology scalable to thousands of nodes </a:t>
            </a:r>
            <a:endParaRPr b="1" lang="en-US" sz="2800" spc="-1" strike="noStrike">
              <a:solidFill>
                <a:srgbClr val="000000"/>
              </a:solidFill>
              <a:latin typeface="Hind"/>
            </a:endParaRPr>
          </a:p>
          <a:p>
            <a:pPr>
              <a:lnSpc>
                <a:spcPct val="100000"/>
              </a:lnSpc>
              <a:spcBef>
                <a:spcPts val="1001"/>
              </a:spcBef>
              <a:tabLst>
                <a:tab algn="l" pos="0"/>
              </a:tabLst>
            </a:pPr>
            <a:r>
              <a:rPr b="1" lang="en-US" sz="2800" spc="-1" strike="noStrike">
                <a:solidFill>
                  <a:srgbClr val="000000"/>
                </a:solidFill>
                <a:latin typeface="Hind"/>
                <a:ea typeface="Hind"/>
              </a:rPr>
              <a:t>Interference tolerance via clear channel assessments, retries, etc.</a:t>
            </a:r>
            <a:endParaRPr b="1" lang="en-US" sz="2800" spc="-1" strike="noStrike">
              <a:solidFill>
                <a:srgbClr val="000000"/>
              </a:solidFill>
              <a:latin typeface="Hind"/>
            </a:endParaRPr>
          </a:p>
          <a:p>
            <a:pPr>
              <a:lnSpc>
                <a:spcPct val="100000"/>
              </a:lnSpc>
              <a:spcBef>
                <a:spcPts val="1001"/>
              </a:spcBef>
              <a:tabLst>
                <a:tab algn="l" pos="0"/>
              </a:tabLst>
            </a:pPr>
            <a:r>
              <a:rPr b="1" lang="en-US" sz="2800" spc="-1" strike="noStrike">
                <a:solidFill>
                  <a:srgbClr val="000000"/>
                </a:solidFill>
                <a:latin typeface="Hind"/>
                <a:ea typeface="Hind"/>
              </a:rPr>
              <a:t>Point to Point communication gives range &gt; 100 m, and full mesh deployment can have several kilometer range</a:t>
            </a:r>
            <a:endParaRPr b="1" lang="en-US" sz="2800" spc="-1" strike="noStrike">
              <a:solidFill>
                <a:srgbClr val="000000"/>
              </a:solidFill>
              <a:latin typeface="Hind"/>
            </a:endParaRPr>
          </a:p>
        </p:txBody>
      </p:sp>
      <p:sp>
        <p:nvSpPr>
          <p:cNvPr id="496" name="Slide Number Placeholder 3"/>
          <p:cNvSpPr txBox="1"/>
          <p:nvPr/>
        </p:nvSpPr>
        <p:spPr>
          <a:xfrm>
            <a:off x="11696760" y="6586560"/>
            <a:ext cx="495000" cy="231480"/>
          </a:xfrm>
          <a:prstGeom prst="rect">
            <a:avLst/>
          </a:prstGeom>
          <a:noFill/>
          <a:ln w="0">
            <a:noFill/>
          </a:ln>
        </p:spPr>
        <p:txBody>
          <a:bodyPr lIns="90000" rIns="90000" tIns="45000" bIns="45000">
            <a:noAutofit/>
          </a:bodyPr>
          <a:p>
            <a:pPr>
              <a:lnSpc>
                <a:spcPct val="100000"/>
              </a:lnSpc>
            </a:pPr>
            <a:fld id="{C56BBFB4-20CE-4121-A2FC-0D00AAC07BAE}" type="slidenum">
              <a:rPr b="0" lang="en-US" sz="1200" spc="-1" strike="noStrike">
                <a:solidFill>
                  <a:srgbClr val="000000"/>
                </a:solidFill>
                <a:latin typeface="Arial Rounded MT Bold"/>
                <a:ea typeface="MS PGothic"/>
              </a:rPr>
              <a:t>21</a:t>
            </a:fld>
            <a:endParaRPr b="0" lang="en-US" sz="1200" spc="-1" strike="noStrike">
              <a:latin typeface="Times New Roman"/>
            </a:endParaRPr>
          </a:p>
        </p:txBody>
      </p:sp>
      <p:sp>
        <p:nvSpPr>
          <p:cNvPr id="497" name="Oval 1028"/>
          <p:cNvSpPr/>
          <p:nvPr/>
        </p:nvSpPr>
        <p:spPr>
          <a:xfrm>
            <a:off x="8469360" y="3961080"/>
            <a:ext cx="329760" cy="274320"/>
          </a:xfrm>
          <a:prstGeom prst="ellipse">
            <a:avLst/>
          </a:prstGeom>
          <a:gradFill rotWithShape="0">
            <a:gsLst>
              <a:gs pos="0">
                <a:srgbClr val="0563c1"/>
              </a:gs>
              <a:gs pos="100000">
                <a:srgbClr val="0000ff"/>
              </a:gs>
            </a:gsLst>
            <a:path path="rect">
              <a:fillToRect l="50000" t="50000" r="50000" b="50000"/>
            </a:path>
          </a:gradFill>
          <a:ln w="0">
            <a:noFill/>
          </a:ln>
        </p:spPr>
        <p:style>
          <a:lnRef idx="0"/>
          <a:fillRef idx="0"/>
          <a:effectRef idx="0"/>
          <a:fontRef idx="minor"/>
        </p:style>
      </p:sp>
      <p:sp>
        <p:nvSpPr>
          <p:cNvPr id="498" name="Oval 1029"/>
          <p:cNvSpPr/>
          <p:nvPr/>
        </p:nvSpPr>
        <p:spPr>
          <a:xfrm>
            <a:off x="9426600" y="4445280"/>
            <a:ext cx="205920" cy="1728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499" name="Text Box 1030"/>
          <p:cNvSpPr/>
          <p:nvPr/>
        </p:nvSpPr>
        <p:spPr>
          <a:xfrm>
            <a:off x="2495880" y="3968640"/>
            <a:ext cx="23605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0000"/>
                </a:solidFill>
                <a:latin typeface="Avenir Light"/>
                <a:ea typeface="ＭＳ Ｐゴシック"/>
              </a:rPr>
              <a:t>Zigbee End Device (RFD or FFD)</a:t>
            </a:r>
            <a:endParaRPr b="0" lang="en-US" sz="1200" spc="-1" strike="noStrike">
              <a:latin typeface="Arial"/>
            </a:endParaRPr>
          </a:p>
        </p:txBody>
      </p:sp>
      <p:sp>
        <p:nvSpPr>
          <p:cNvPr id="500" name="Text Box 1031"/>
          <p:cNvSpPr/>
          <p:nvPr/>
        </p:nvSpPr>
        <p:spPr>
          <a:xfrm>
            <a:off x="2407680" y="3649680"/>
            <a:ext cx="155124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0000"/>
                </a:solidFill>
                <a:latin typeface="Avenir Light"/>
                <a:ea typeface="ＭＳ Ｐゴシック"/>
              </a:rPr>
              <a:t>Zigbee Router (FFD)</a:t>
            </a:r>
            <a:endParaRPr b="0" lang="en-US" sz="1200" spc="-1" strike="noStrike">
              <a:latin typeface="Arial"/>
            </a:endParaRPr>
          </a:p>
        </p:txBody>
      </p:sp>
      <p:sp>
        <p:nvSpPr>
          <p:cNvPr id="501" name="Oval 1032"/>
          <p:cNvSpPr/>
          <p:nvPr/>
        </p:nvSpPr>
        <p:spPr>
          <a:xfrm>
            <a:off x="8780400" y="3269160"/>
            <a:ext cx="205920" cy="1728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502" name="Oval 1033"/>
          <p:cNvSpPr/>
          <p:nvPr/>
        </p:nvSpPr>
        <p:spPr>
          <a:xfrm>
            <a:off x="7978680" y="4561200"/>
            <a:ext cx="205920" cy="1710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503" name="Oval 1034"/>
          <p:cNvSpPr/>
          <p:nvPr/>
        </p:nvSpPr>
        <p:spPr>
          <a:xfrm>
            <a:off x="9701280" y="3815280"/>
            <a:ext cx="205920" cy="1710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504" name="Oval 1035"/>
          <p:cNvSpPr/>
          <p:nvPr/>
        </p:nvSpPr>
        <p:spPr>
          <a:xfrm>
            <a:off x="2119320" y="4084560"/>
            <a:ext cx="205920" cy="1710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505" name="Oval 1036"/>
          <p:cNvSpPr/>
          <p:nvPr/>
        </p:nvSpPr>
        <p:spPr>
          <a:xfrm>
            <a:off x="2052720" y="3694680"/>
            <a:ext cx="329760" cy="274320"/>
          </a:xfrm>
          <a:prstGeom prst="ellipse">
            <a:avLst/>
          </a:prstGeom>
          <a:gradFill rotWithShape="0">
            <a:gsLst>
              <a:gs pos="0">
                <a:srgbClr val="0563c1"/>
              </a:gs>
              <a:gs pos="100000">
                <a:srgbClr val="0000ff"/>
              </a:gs>
            </a:gsLst>
            <a:path path="rect">
              <a:fillToRect l="50000" t="50000" r="50000" b="50000"/>
            </a:path>
          </a:gradFill>
          <a:ln w="0">
            <a:noFill/>
          </a:ln>
        </p:spPr>
        <p:style>
          <a:lnRef idx="0"/>
          <a:fillRef idx="0"/>
          <a:effectRef idx="0"/>
          <a:fontRef idx="minor"/>
        </p:style>
      </p:sp>
      <p:sp>
        <p:nvSpPr>
          <p:cNvPr id="506" name="Oval 1037"/>
          <p:cNvSpPr/>
          <p:nvPr/>
        </p:nvSpPr>
        <p:spPr>
          <a:xfrm>
            <a:off x="2052720" y="3321360"/>
            <a:ext cx="329760" cy="274320"/>
          </a:xfrm>
          <a:prstGeom prst="ellipse">
            <a:avLst/>
          </a:prstGeom>
          <a:gradFill rotWithShape="0">
            <a:gsLst>
              <a:gs pos="0">
                <a:srgbClr val="00ff00"/>
              </a:gs>
              <a:gs pos="100000">
                <a:srgbClr val="008000"/>
              </a:gs>
            </a:gsLst>
            <a:path path="rect">
              <a:fillToRect l="50000" t="50000" r="50000" b="50000"/>
            </a:path>
          </a:gradFill>
          <a:ln w="0">
            <a:noFill/>
          </a:ln>
        </p:spPr>
        <p:style>
          <a:lnRef idx="0"/>
          <a:fillRef idx="0"/>
          <a:effectRef idx="0"/>
          <a:fontRef idx="minor"/>
        </p:style>
      </p:sp>
      <p:sp>
        <p:nvSpPr>
          <p:cNvPr id="507" name="Text Box 1038"/>
          <p:cNvSpPr/>
          <p:nvPr/>
        </p:nvSpPr>
        <p:spPr>
          <a:xfrm>
            <a:off x="2408760" y="3279960"/>
            <a:ext cx="189864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0000"/>
                </a:solidFill>
                <a:latin typeface="Avenir Light"/>
                <a:ea typeface="ＭＳ Ｐゴシック"/>
              </a:rPr>
              <a:t>Zigbee Coordinator (FFD)</a:t>
            </a:r>
            <a:endParaRPr b="0" lang="en-US" sz="1200" spc="-1" strike="noStrike">
              <a:latin typeface="Arial"/>
            </a:endParaRPr>
          </a:p>
        </p:txBody>
      </p:sp>
      <p:sp>
        <p:nvSpPr>
          <p:cNvPr id="508" name="Oval 1039"/>
          <p:cNvSpPr/>
          <p:nvPr/>
        </p:nvSpPr>
        <p:spPr>
          <a:xfrm>
            <a:off x="7561080" y="3802320"/>
            <a:ext cx="183960" cy="16488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509" name="Oval 1040"/>
          <p:cNvSpPr/>
          <p:nvPr/>
        </p:nvSpPr>
        <p:spPr>
          <a:xfrm>
            <a:off x="8706240" y="4722480"/>
            <a:ext cx="205920" cy="1728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510" name="Oval 1041"/>
          <p:cNvSpPr/>
          <p:nvPr/>
        </p:nvSpPr>
        <p:spPr>
          <a:xfrm>
            <a:off x="5403960" y="3181680"/>
            <a:ext cx="329760" cy="275760"/>
          </a:xfrm>
          <a:prstGeom prst="ellipse">
            <a:avLst/>
          </a:prstGeom>
          <a:gradFill rotWithShape="0">
            <a:gsLst>
              <a:gs pos="0">
                <a:srgbClr val="0563c1"/>
              </a:gs>
              <a:gs pos="100000">
                <a:srgbClr val="0000ff"/>
              </a:gs>
            </a:gsLst>
            <a:path path="rect">
              <a:fillToRect l="50000" t="50000" r="50000" b="50000"/>
            </a:path>
          </a:gradFill>
          <a:ln w="0">
            <a:noFill/>
          </a:ln>
        </p:spPr>
        <p:style>
          <a:lnRef idx="0"/>
          <a:fillRef idx="0"/>
          <a:effectRef idx="0"/>
          <a:fontRef idx="minor"/>
        </p:style>
      </p:sp>
      <p:sp>
        <p:nvSpPr>
          <p:cNvPr id="511" name="Oval 1042"/>
          <p:cNvSpPr/>
          <p:nvPr/>
        </p:nvSpPr>
        <p:spPr>
          <a:xfrm>
            <a:off x="3060720" y="1575000"/>
            <a:ext cx="329760" cy="274320"/>
          </a:xfrm>
          <a:prstGeom prst="ellipse">
            <a:avLst/>
          </a:prstGeom>
          <a:gradFill rotWithShape="0">
            <a:gsLst>
              <a:gs pos="0">
                <a:srgbClr val="0563c1"/>
              </a:gs>
              <a:gs pos="100000">
                <a:srgbClr val="0000ff"/>
              </a:gs>
            </a:gsLst>
            <a:path path="rect">
              <a:fillToRect l="50000" t="50000" r="50000" b="50000"/>
            </a:path>
          </a:gradFill>
          <a:ln w="0">
            <a:noFill/>
          </a:ln>
        </p:spPr>
        <p:style>
          <a:lnRef idx="0"/>
          <a:fillRef idx="0"/>
          <a:effectRef idx="0"/>
          <a:fontRef idx="minor"/>
        </p:style>
      </p:sp>
      <p:sp>
        <p:nvSpPr>
          <p:cNvPr id="512" name="Line 1043"/>
          <p:cNvSpPr/>
          <p:nvPr/>
        </p:nvSpPr>
        <p:spPr>
          <a:xfrm flipV="1">
            <a:off x="6160680" y="3526200"/>
            <a:ext cx="1033560" cy="74592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513" name="Line 1044"/>
          <p:cNvSpPr/>
          <p:nvPr/>
        </p:nvSpPr>
        <p:spPr>
          <a:xfrm flipV="1">
            <a:off x="7468920" y="1919520"/>
            <a:ext cx="414360" cy="126216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514" name="Line 1045"/>
          <p:cNvSpPr/>
          <p:nvPr/>
        </p:nvSpPr>
        <p:spPr>
          <a:xfrm flipH="1" flipV="1">
            <a:off x="8157960" y="1805040"/>
            <a:ext cx="1033560" cy="34452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515" name="Line 1046"/>
          <p:cNvSpPr/>
          <p:nvPr/>
        </p:nvSpPr>
        <p:spPr>
          <a:xfrm flipH="1" flipV="1">
            <a:off x="7449840" y="3449880"/>
            <a:ext cx="1011240" cy="53640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516" name="Line 1047"/>
          <p:cNvSpPr/>
          <p:nvPr/>
        </p:nvSpPr>
        <p:spPr>
          <a:xfrm>
            <a:off x="5616360" y="3538800"/>
            <a:ext cx="268200" cy="67608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517" name="Oval 1048"/>
          <p:cNvSpPr/>
          <p:nvPr/>
        </p:nvSpPr>
        <p:spPr>
          <a:xfrm>
            <a:off x="2579760" y="1919520"/>
            <a:ext cx="205920" cy="1728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518" name="Line 1049"/>
          <p:cNvSpPr/>
          <p:nvPr/>
        </p:nvSpPr>
        <p:spPr>
          <a:xfrm>
            <a:off x="5403600" y="1805040"/>
            <a:ext cx="136440" cy="131940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519" name="Line 1050"/>
          <p:cNvSpPr/>
          <p:nvPr/>
        </p:nvSpPr>
        <p:spPr>
          <a:xfrm flipH="1">
            <a:off x="4275000" y="1702080"/>
            <a:ext cx="895320" cy="51588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520" name="Line 1051"/>
          <p:cNvSpPr/>
          <p:nvPr/>
        </p:nvSpPr>
        <p:spPr>
          <a:xfrm>
            <a:off x="3336840" y="1849680"/>
            <a:ext cx="550800" cy="29988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521" name="Oval 1052"/>
          <p:cNvSpPr/>
          <p:nvPr/>
        </p:nvSpPr>
        <p:spPr>
          <a:xfrm>
            <a:off x="3060720" y="2149920"/>
            <a:ext cx="205920" cy="1710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522" name="Oval 1053"/>
          <p:cNvSpPr/>
          <p:nvPr/>
        </p:nvSpPr>
        <p:spPr>
          <a:xfrm>
            <a:off x="3198600" y="1173600"/>
            <a:ext cx="205920" cy="1728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523" name="Oval 1054"/>
          <p:cNvSpPr/>
          <p:nvPr/>
        </p:nvSpPr>
        <p:spPr>
          <a:xfrm>
            <a:off x="3887640" y="1289520"/>
            <a:ext cx="205920" cy="1710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524" name="Oval 1055"/>
          <p:cNvSpPr/>
          <p:nvPr/>
        </p:nvSpPr>
        <p:spPr>
          <a:xfrm>
            <a:off x="2579760" y="1346400"/>
            <a:ext cx="205920" cy="1710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525" name="Line 1057"/>
          <p:cNvSpPr/>
          <p:nvPr/>
        </p:nvSpPr>
        <p:spPr>
          <a:xfrm>
            <a:off x="4300200" y="2435400"/>
            <a:ext cx="1033560" cy="746280"/>
          </a:xfrm>
          <a:prstGeom prst="line">
            <a:avLst/>
          </a:prstGeom>
          <a:ln w="12700">
            <a:solidFill>
              <a:srgbClr val="0070c0"/>
            </a:solidFill>
            <a:round/>
            <a:headEnd len="med" type="triangle" w="med"/>
            <a:tailEnd len="med" type="triangle" w="med"/>
          </a:ln>
        </p:spPr>
        <p:style>
          <a:lnRef idx="0"/>
          <a:fillRef idx="0"/>
          <a:effectRef idx="0"/>
          <a:fontRef idx="minor"/>
        </p:style>
      </p:sp>
      <p:sp>
        <p:nvSpPr>
          <p:cNvPr id="526" name="Text Box 1058"/>
          <p:cNvSpPr/>
          <p:nvPr/>
        </p:nvSpPr>
        <p:spPr>
          <a:xfrm>
            <a:off x="2372400" y="4260960"/>
            <a:ext cx="18529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0000"/>
                </a:solidFill>
                <a:latin typeface="Avenir Light"/>
                <a:ea typeface="ＭＳ Ｐゴシック"/>
              </a:rPr>
              <a:t>Bi-directional Mesh Link</a:t>
            </a:r>
            <a:endParaRPr b="0" lang="en-US" sz="1200" spc="-1" strike="noStrike">
              <a:latin typeface="Arial"/>
            </a:endParaRPr>
          </a:p>
        </p:txBody>
      </p:sp>
      <p:sp>
        <p:nvSpPr>
          <p:cNvPr id="527" name="Line 1060"/>
          <p:cNvSpPr/>
          <p:nvPr/>
        </p:nvSpPr>
        <p:spPr>
          <a:xfrm>
            <a:off x="5816520" y="3297600"/>
            <a:ext cx="1307880" cy="5688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528" name="Line 1062"/>
          <p:cNvSpPr/>
          <p:nvPr/>
        </p:nvSpPr>
        <p:spPr>
          <a:xfrm flipV="1">
            <a:off x="7607160" y="2378160"/>
            <a:ext cx="1654200" cy="97632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529" name="Line 1063"/>
          <p:cNvSpPr/>
          <p:nvPr/>
        </p:nvSpPr>
        <p:spPr>
          <a:xfrm flipV="1">
            <a:off x="8184960" y="4235760"/>
            <a:ext cx="296640" cy="32544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530" name="Line 1064"/>
          <p:cNvSpPr/>
          <p:nvPr/>
        </p:nvSpPr>
        <p:spPr>
          <a:xfrm flipH="1" flipV="1">
            <a:off x="8637840" y="4302000"/>
            <a:ext cx="137880" cy="40176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531" name="Line 1065"/>
          <p:cNvSpPr/>
          <p:nvPr/>
        </p:nvSpPr>
        <p:spPr>
          <a:xfrm flipH="1" flipV="1">
            <a:off x="8766000" y="4183200"/>
            <a:ext cx="619200" cy="28584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532" name="Line 1066"/>
          <p:cNvSpPr/>
          <p:nvPr/>
        </p:nvSpPr>
        <p:spPr>
          <a:xfrm flipH="1">
            <a:off x="8805600" y="3929400"/>
            <a:ext cx="827280" cy="11412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533" name="Line 1067"/>
          <p:cNvSpPr/>
          <p:nvPr/>
        </p:nvSpPr>
        <p:spPr>
          <a:xfrm flipH="1">
            <a:off x="8667360" y="3470400"/>
            <a:ext cx="206640" cy="45900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534" name="Line 1068"/>
          <p:cNvSpPr/>
          <p:nvPr/>
        </p:nvSpPr>
        <p:spPr>
          <a:xfrm>
            <a:off x="7789680" y="3954600"/>
            <a:ext cx="609480" cy="15264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535" name="Line 1069"/>
          <p:cNvSpPr/>
          <p:nvPr/>
        </p:nvSpPr>
        <p:spPr>
          <a:xfrm>
            <a:off x="2788920" y="1500480"/>
            <a:ext cx="276480" cy="11412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536" name="Line 1070"/>
          <p:cNvSpPr/>
          <p:nvPr/>
        </p:nvSpPr>
        <p:spPr>
          <a:xfrm flipV="1">
            <a:off x="2792160" y="1805040"/>
            <a:ext cx="268200" cy="14472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537" name="Line 1071"/>
          <p:cNvSpPr/>
          <p:nvPr/>
        </p:nvSpPr>
        <p:spPr>
          <a:xfrm flipV="1">
            <a:off x="3265200" y="1362240"/>
            <a:ext cx="30240" cy="21132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538" name="Line 1072"/>
          <p:cNvSpPr/>
          <p:nvPr/>
        </p:nvSpPr>
        <p:spPr>
          <a:xfrm flipV="1">
            <a:off x="3446280" y="1460520"/>
            <a:ext cx="415800" cy="16992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539" name="Line 1073"/>
          <p:cNvSpPr/>
          <p:nvPr/>
        </p:nvSpPr>
        <p:spPr>
          <a:xfrm flipV="1">
            <a:off x="3141360" y="1821240"/>
            <a:ext cx="76320" cy="32220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540" name="Oval 1074"/>
          <p:cNvSpPr/>
          <p:nvPr/>
        </p:nvSpPr>
        <p:spPr>
          <a:xfrm>
            <a:off x="3979800" y="2202120"/>
            <a:ext cx="329760" cy="274320"/>
          </a:xfrm>
          <a:prstGeom prst="ellipse">
            <a:avLst/>
          </a:prstGeom>
          <a:gradFill rotWithShape="0">
            <a:gsLst>
              <a:gs pos="0">
                <a:srgbClr val="0563c1"/>
              </a:gs>
              <a:gs pos="100000">
                <a:srgbClr val="0000ff"/>
              </a:gs>
            </a:gsLst>
            <a:path path="rect">
              <a:fillToRect l="50000" t="50000" r="50000" b="50000"/>
            </a:path>
          </a:gradFill>
          <a:ln w="0">
            <a:noFill/>
          </a:ln>
        </p:spPr>
        <p:style>
          <a:lnRef idx="0"/>
          <a:fillRef idx="0"/>
          <a:effectRef idx="0"/>
          <a:fontRef idx="minor"/>
        </p:style>
      </p:sp>
      <p:sp>
        <p:nvSpPr>
          <p:cNvPr id="541" name="Oval 1075"/>
          <p:cNvSpPr/>
          <p:nvPr/>
        </p:nvSpPr>
        <p:spPr>
          <a:xfrm>
            <a:off x="5199120" y="1516320"/>
            <a:ext cx="329760" cy="274320"/>
          </a:xfrm>
          <a:prstGeom prst="ellipse">
            <a:avLst/>
          </a:prstGeom>
          <a:gradFill rotWithShape="0">
            <a:gsLst>
              <a:gs pos="0">
                <a:srgbClr val="0563c1"/>
              </a:gs>
              <a:gs pos="100000">
                <a:srgbClr val="0000ff"/>
              </a:gs>
            </a:gsLst>
            <a:path path="rect">
              <a:fillToRect l="50000" t="50000" r="50000" b="50000"/>
            </a:path>
          </a:gradFill>
          <a:ln w="0">
            <a:noFill/>
          </a:ln>
        </p:spPr>
        <p:style>
          <a:lnRef idx="0"/>
          <a:fillRef idx="0"/>
          <a:effectRef idx="0"/>
          <a:fontRef idx="minor"/>
        </p:style>
      </p:sp>
      <p:sp>
        <p:nvSpPr>
          <p:cNvPr id="542" name="Oval 1076"/>
          <p:cNvSpPr/>
          <p:nvPr/>
        </p:nvSpPr>
        <p:spPr>
          <a:xfrm>
            <a:off x="7789680" y="1592640"/>
            <a:ext cx="329760" cy="274320"/>
          </a:xfrm>
          <a:prstGeom prst="ellipse">
            <a:avLst/>
          </a:prstGeom>
          <a:gradFill rotWithShape="0">
            <a:gsLst>
              <a:gs pos="0">
                <a:srgbClr val="0563c1"/>
              </a:gs>
              <a:gs pos="100000">
                <a:srgbClr val="0000ff"/>
              </a:gs>
            </a:gsLst>
            <a:path path="rect">
              <a:fillToRect l="50000" t="50000" r="50000" b="50000"/>
            </a:path>
          </a:gradFill>
          <a:ln w="0">
            <a:noFill/>
          </a:ln>
        </p:spPr>
        <p:style>
          <a:lnRef idx="0"/>
          <a:fillRef idx="0"/>
          <a:effectRef idx="0"/>
          <a:fontRef idx="minor"/>
        </p:style>
      </p:sp>
      <p:sp>
        <p:nvSpPr>
          <p:cNvPr id="543" name="Oval 1077"/>
          <p:cNvSpPr/>
          <p:nvPr/>
        </p:nvSpPr>
        <p:spPr>
          <a:xfrm>
            <a:off x="9237600" y="2049840"/>
            <a:ext cx="329760" cy="274320"/>
          </a:xfrm>
          <a:prstGeom prst="ellipse">
            <a:avLst/>
          </a:prstGeom>
          <a:gradFill rotWithShape="0">
            <a:gsLst>
              <a:gs pos="0">
                <a:srgbClr val="0563c1"/>
              </a:gs>
              <a:gs pos="100000">
                <a:srgbClr val="0000ff"/>
              </a:gs>
            </a:gsLst>
            <a:path path="rect">
              <a:fillToRect l="50000" t="50000" r="50000" b="50000"/>
            </a:path>
          </a:gradFill>
          <a:ln w="0">
            <a:noFill/>
          </a:ln>
        </p:spPr>
        <p:style>
          <a:lnRef idx="0"/>
          <a:fillRef idx="0"/>
          <a:effectRef idx="0"/>
          <a:fontRef idx="minor"/>
        </p:style>
      </p:sp>
      <p:sp>
        <p:nvSpPr>
          <p:cNvPr id="544" name="Oval 1078"/>
          <p:cNvSpPr/>
          <p:nvPr/>
        </p:nvSpPr>
        <p:spPr>
          <a:xfrm>
            <a:off x="7180200" y="3192840"/>
            <a:ext cx="329760" cy="274320"/>
          </a:xfrm>
          <a:prstGeom prst="ellipse">
            <a:avLst/>
          </a:prstGeom>
          <a:gradFill rotWithShape="0">
            <a:gsLst>
              <a:gs pos="0">
                <a:srgbClr val="0563c1"/>
              </a:gs>
              <a:gs pos="100000">
                <a:srgbClr val="0000ff"/>
              </a:gs>
            </a:gsLst>
            <a:path path="rect">
              <a:fillToRect l="50000" t="50000" r="50000" b="50000"/>
            </a:path>
          </a:gradFill>
          <a:ln w="0">
            <a:noFill/>
          </a:ln>
        </p:spPr>
        <p:style>
          <a:lnRef idx="0"/>
          <a:fillRef idx="0"/>
          <a:effectRef idx="0"/>
          <a:fontRef idx="minor"/>
        </p:style>
      </p:sp>
      <p:sp>
        <p:nvSpPr>
          <p:cNvPr id="545" name="Oval 1079"/>
          <p:cNvSpPr/>
          <p:nvPr/>
        </p:nvSpPr>
        <p:spPr>
          <a:xfrm>
            <a:off x="5808600" y="4259520"/>
            <a:ext cx="329760" cy="274320"/>
          </a:xfrm>
          <a:prstGeom prst="ellipse">
            <a:avLst/>
          </a:prstGeom>
          <a:gradFill rotWithShape="0">
            <a:gsLst>
              <a:gs pos="0">
                <a:srgbClr val="0563c1"/>
              </a:gs>
              <a:gs pos="100000">
                <a:srgbClr val="0000ff"/>
              </a:gs>
            </a:gsLst>
            <a:path path="rect">
              <a:fillToRect l="50000" t="50000" r="50000" b="50000"/>
            </a:path>
          </a:gradFill>
          <a:ln w="0">
            <a:noFill/>
          </a:ln>
        </p:spPr>
        <p:style>
          <a:lnRef idx="0"/>
          <a:fillRef idx="0"/>
          <a:effectRef idx="0"/>
          <a:fontRef idx="minor"/>
        </p:style>
      </p:sp>
      <p:sp>
        <p:nvSpPr>
          <p:cNvPr id="546" name="Oval 1080"/>
          <p:cNvSpPr/>
          <p:nvPr/>
        </p:nvSpPr>
        <p:spPr>
          <a:xfrm>
            <a:off x="6265800" y="1364040"/>
            <a:ext cx="205920" cy="1728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547" name="Line 1081"/>
          <p:cNvSpPr/>
          <p:nvPr/>
        </p:nvSpPr>
        <p:spPr>
          <a:xfrm flipH="1">
            <a:off x="5503680" y="1440000"/>
            <a:ext cx="762120" cy="15408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548" name="Oval 1082"/>
          <p:cNvSpPr/>
          <p:nvPr/>
        </p:nvSpPr>
        <p:spPr>
          <a:xfrm>
            <a:off x="6951600" y="1364040"/>
            <a:ext cx="205920" cy="1728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549" name="Line 1083"/>
          <p:cNvSpPr/>
          <p:nvPr/>
        </p:nvSpPr>
        <p:spPr>
          <a:xfrm flipH="1" flipV="1">
            <a:off x="7180200" y="1516320"/>
            <a:ext cx="587160" cy="22860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550" name="Oval 1084"/>
          <p:cNvSpPr/>
          <p:nvPr/>
        </p:nvSpPr>
        <p:spPr>
          <a:xfrm>
            <a:off x="5808600" y="2126160"/>
            <a:ext cx="205920" cy="1728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551" name="Oval 1085"/>
          <p:cNvSpPr/>
          <p:nvPr/>
        </p:nvSpPr>
        <p:spPr>
          <a:xfrm>
            <a:off x="5960880" y="2811960"/>
            <a:ext cx="205920" cy="172800"/>
          </a:xfrm>
          <a:prstGeom prst="ellipse">
            <a:avLst/>
          </a:prstGeom>
          <a:gradFill rotWithShape="0">
            <a:gsLst>
              <a:gs pos="0">
                <a:srgbClr val="ffff00"/>
              </a:gs>
              <a:gs pos="100000">
                <a:srgbClr val="ff0000"/>
              </a:gs>
            </a:gsLst>
            <a:path path="rect">
              <a:fillToRect l="50000" t="50000" r="50000" b="50000"/>
            </a:path>
          </a:gradFill>
          <a:ln w="0">
            <a:noFill/>
          </a:ln>
        </p:spPr>
        <p:style>
          <a:lnRef idx="0"/>
          <a:fillRef idx="0"/>
          <a:effectRef idx="0"/>
          <a:fontRef idx="minor"/>
        </p:style>
      </p:sp>
      <p:sp>
        <p:nvSpPr>
          <p:cNvPr id="552" name="Line 1086"/>
          <p:cNvSpPr/>
          <p:nvPr/>
        </p:nvSpPr>
        <p:spPr>
          <a:xfrm flipH="1" flipV="1">
            <a:off x="5503680" y="1744920"/>
            <a:ext cx="304920" cy="38088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553" name="Line 1087"/>
          <p:cNvSpPr/>
          <p:nvPr/>
        </p:nvSpPr>
        <p:spPr>
          <a:xfrm flipH="1">
            <a:off x="5655960" y="2964240"/>
            <a:ext cx="304920" cy="228600"/>
          </a:xfrm>
          <a:prstGeom prst="line">
            <a:avLst/>
          </a:prstGeom>
          <a:ln w="12700">
            <a:solidFill>
              <a:srgbClr val="cc3300"/>
            </a:solidFill>
            <a:round/>
            <a:headEnd len="med" type="triangle" w="med"/>
            <a:tailEnd len="med" type="triangle" w="med"/>
          </a:ln>
        </p:spPr>
        <p:style>
          <a:lnRef idx="0"/>
          <a:fillRef idx="0"/>
          <a:effectRef idx="0"/>
          <a:fontRef idx="minor"/>
        </p:style>
      </p:sp>
      <p:sp>
        <p:nvSpPr>
          <p:cNvPr id="554" name="Line 1088"/>
          <p:cNvSpPr/>
          <p:nvPr/>
        </p:nvSpPr>
        <p:spPr>
          <a:xfrm>
            <a:off x="2017440" y="4438440"/>
            <a:ext cx="380880" cy="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555" name="Line 4"/>
          <p:cNvSpPr/>
          <p:nvPr/>
        </p:nvSpPr>
        <p:spPr>
          <a:xfrm flipH="1">
            <a:off x="3446280" y="1668600"/>
            <a:ext cx="1676520" cy="7632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556" name="Line 5"/>
          <p:cNvSpPr/>
          <p:nvPr/>
        </p:nvSpPr>
        <p:spPr>
          <a:xfrm flipH="1" flipV="1">
            <a:off x="5655960" y="1668600"/>
            <a:ext cx="2057400" cy="152640"/>
          </a:xfrm>
          <a:prstGeom prst="line">
            <a:avLst/>
          </a:prstGeom>
          <a:ln w="12700">
            <a:solidFill>
              <a:srgbClr val="3366ff"/>
            </a:solidFill>
            <a:round/>
            <a:headEnd len="med" type="triangle" w="med"/>
            <a:tailEnd len="med" type="triangle" w="med"/>
          </a:ln>
        </p:spPr>
        <p:style>
          <a:lnRef idx="0"/>
          <a:fillRef idx="0"/>
          <a:effectRef idx="0"/>
          <a:fontRef idx="minor"/>
        </p:style>
      </p:sp>
      <p:sp>
        <p:nvSpPr>
          <p:cNvPr id="557" name="Line 6"/>
          <p:cNvSpPr/>
          <p:nvPr/>
        </p:nvSpPr>
        <p:spPr>
          <a:xfrm flipH="1">
            <a:off x="6189480" y="4183200"/>
            <a:ext cx="2209680" cy="228600"/>
          </a:xfrm>
          <a:prstGeom prst="line">
            <a:avLst/>
          </a:prstGeom>
          <a:ln w="12700">
            <a:solidFill>
              <a:srgbClr val="3366ff"/>
            </a:solidFill>
            <a:round/>
            <a:headEnd len="med" type="triangle" w="med"/>
            <a:tailEnd len="med" type="triangle" w="med"/>
          </a:ln>
        </p:spPr>
        <p:style>
          <a:lnRef idx="0"/>
          <a:fillRef idx="0"/>
          <a:effectRef idx="0"/>
          <a:fontRef idx="minor"/>
        </p:style>
      </p:sp>
    </p:spTree>
  </p:cSld>
  <mc:AlternateContent>
    <mc:Choice Requires="p14">
      <p:transition spd="med" p14:dur="700">
        <p:fade/>
      </p:transition>
    </mc:Choice>
    <mc:Fallback>
      <p:transition spd="med">
        <p:fade/>
      </p:transition>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8" name="Picture 18" descr="http://www.zigbee.org/DesktopModules/zigbeecertifiedproducts/ProductImages/1989876285ecobee_SmartSi.jpg"/>
          <p:cNvPicPr/>
          <p:nvPr/>
        </p:nvPicPr>
        <p:blipFill>
          <a:blip r:embed="rId1"/>
          <a:stretch/>
        </p:blipFill>
        <p:spPr>
          <a:xfrm>
            <a:off x="8833320" y="3063960"/>
            <a:ext cx="1149120" cy="690120"/>
          </a:xfrm>
          <a:prstGeom prst="rect">
            <a:avLst/>
          </a:prstGeom>
          <a:ln w="0">
            <a:noFill/>
          </a:ln>
        </p:spPr>
      </p:pic>
      <p:sp>
        <p:nvSpPr>
          <p:cNvPr id="559" name="Title 2"/>
          <p:cNvSpPr txBox="1"/>
          <p:nvPr/>
        </p:nvSpPr>
        <p:spPr>
          <a:xfrm>
            <a:off x="838080" y="365040"/>
            <a:ext cx="10515240" cy="1325160"/>
          </a:xfrm>
          <a:prstGeom prst="rect">
            <a:avLst/>
          </a:prstGeom>
          <a:noFill/>
          <a:ln w="0">
            <a:noFill/>
          </a:ln>
        </p:spPr>
        <p:txBody>
          <a:bodyPr anchor="ctr">
            <a:noAutofit/>
          </a:bodyPr>
          <a:p>
            <a:pPr>
              <a:lnSpc>
                <a:spcPct val="90000"/>
              </a:lnSpc>
            </a:pPr>
            <a:r>
              <a:rPr b="1" lang="en-US" sz="4000" spc="-1" strike="noStrike">
                <a:solidFill>
                  <a:srgbClr val="000000"/>
                </a:solidFill>
                <a:latin typeface="Montserrat"/>
                <a:ea typeface="Montserrat"/>
              </a:rPr>
              <a:t>The Power of the Mesh</a:t>
            </a:r>
            <a:endParaRPr b="0" lang="en-US" sz="4000" spc="-1" strike="noStrike">
              <a:solidFill>
                <a:srgbClr val="000000"/>
              </a:solidFill>
              <a:latin typeface="Calibri"/>
            </a:endParaRPr>
          </a:p>
        </p:txBody>
      </p:sp>
      <p:sp>
        <p:nvSpPr>
          <p:cNvPr id="560" name="Content Placeholder 4"/>
          <p:cNvSpPr txBox="1"/>
          <p:nvPr/>
        </p:nvSpPr>
        <p:spPr>
          <a:xfrm>
            <a:off x="838080" y="1825560"/>
            <a:ext cx="10515240" cy="4350960"/>
          </a:xfrm>
          <a:prstGeom prst="rect">
            <a:avLst/>
          </a:prstGeom>
          <a:noFill/>
          <a:ln w="0">
            <a:noFill/>
          </a:ln>
        </p:spPr>
        <p:txBody>
          <a:bodyPr>
            <a:noAutofit/>
          </a:bodyPr>
          <a:p>
            <a:endParaRPr b="1" lang="en-US" sz="2800" spc="-1" strike="noStrike">
              <a:solidFill>
                <a:srgbClr val="000000"/>
              </a:solidFill>
              <a:latin typeface="Hind"/>
            </a:endParaRPr>
          </a:p>
        </p:txBody>
      </p:sp>
      <p:sp>
        <p:nvSpPr>
          <p:cNvPr id="561" name="Slide Number Placeholder 3"/>
          <p:cNvSpPr txBox="1"/>
          <p:nvPr/>
        </p:nvSpPr>
        <p:spPr>
          <a:xfrm>
            <a:off x="11646000" y="6637320"/>
            <a:ext cx="545760" cy="180720"/>
          </a:xfrm>
          <a:prstGeom prst="rect">
            <a:avLst/>
          </a:prstGeom>
          <a:noFill/>
          <a:ln w="0">
            <a:noFill/>
          </a:ln>
        </p:spPr>
        <p:txBody>
          <a:bodyPr lIns="90000" rIns="90000" tIns="45000" bIns="45000">
            <a:noAutofit/>
          </a:bodyPr>
          <a:p>
            <a:pPr>
              <a:lnSpc>
                <a:spcPct val="100000"/>
              </a:lnSpc>
            </a:pPr>
            <a:fld id="{15120EE5-EAF8-4E7A-8A41-C26F141E805E}" type="slidenum">
              <a:rPr b="0" lang="en-US" sz="1800" spc="-1" strike="noStrike">
                <a:solidFill>
                  <a:srgbClr val="000000"/>
                </a:solidFill>
                <a:latin typeface="Calibri"/>
              </a:rPr>
              <a:t>21</a:t>
            </a:fld>
            <a:endParaRPr b="0" lang="en-US" sz="1800" spc="-1" strike="noStrike">
              <a:latin typeface="Times New Roman"/>
            </a:endParaRPr>
          </a:p>
        </p:txBody>
      </p:sp>
      <p:pic>
        <p:nvPicPr>
          <p:cNvPr id="562" name="Picture 5" descr=""/>
          <p:cNvPicPr/>
          <p:nvPr/>
        </p:nvPicPr>
        <p:blipFill>
          <a:blip r:embed="rId2"/>
          <a:stretch/>
        </p:blipFill>
        <p:spPr>
          <a:xfrm>
            <a:off x="5679000" y="4805280"/>
            <a:ext cx="707760" cy="1064880"/>
          </a:xfrm>
          <a:prstGeom prst="rect">
            <a:avLst/>
          </a:prstGeom>
          <a:ln w="0">
            <a:noFill/>
          </a:ln>
        </p:spPr>
      </p:pic>
      <p:sp>
        <p:nvSpPr>
          <p:cNvPr id="563" name="Left-Right Arrow 7"/>
          <p:cNvSpPr/>
          <p:nvPr/>
        </p:nvSpPr>
        <p:spPr>
          <a:xfrm>
            <a:off x="7922880" y="3337560"/>
            <a:ext cx="741240" cy="290520"/>
          </a:xfrm>
          <a:prstGeom prst="leftRightArrow">
            <a:avLst>
              <a:gd name="adj1" fmla="val 50000"/>
              <a:gd name="adj2" fmla="val 50000"/>
            </a:avLst>
          </a:prstGeom>
          <a:gradFill rotWithShape="0">
            <a:gsLst>
              <a:gs pos="0">
                <a:srgbClr val="499be6"/>
              </a:gs>
              <a:gs pos="100000">
                <a:srgbClr val="b0d0ff"/>
              </a:gs>
            </a:gsLst>
            <a:lin ang="16200000"/>
          </a:gradFill>
          <a:ln>
            <a:solidFill>
              <a:srgbClr val="5b9bd5"/>
            </a:solidFill>
          </a:ln>
        </p:spPr>
        <p:style>
          <a:lnRef idx="1">
            <a:schemeClr val="accent1"/>
          </a:lnRef>
          <a:fillRef idx="3">
            <a:schemeClr val="accent1"/>
          </a:fillRef>
          <a:effectRef idx="2">
            <a:schemeClr val="accent1"/>
          </a:effectRef>
          <a:fontRef idx="minor"/>
        </p:style>
      </p:sp>
      <p:sp>
        <p:nvSpPr>
          <p:cNvPr id="564" name="Left-Right Arrow 8"/>
          <p:cNvSpPr/>
          <p:nvPr/>
        </p:nvSpPr>
        <p:spPr>
          <a:xfrm rot="1710600">
            <a:off x="5958360" y="4281840"/>
            <a:ext cx="1586520" cy="290520"/>
          </a:xfrm>
          <a:prstGeom prst="leftRightArrow">
            <a:avLst>
              <a:gd name="adj1" fmla="val 50000"/>
              <a:gd name="adj2" fmla="val 50000"/>
            </a:avLst>
          </a:prstGeom>
          <a:solidFill>
            <a:srgbClr val="ff0000"/>
          </a:solidFill>
          <a:ln>
            <a:solidFill>
              <a:srgbClr val="5b9bd5"/>
            </a:solidFill>
          </a:ln>
        </p:spPr>
        <p:style>
          <a:lnRef idx="1">
            <a:schemeClr val="accent1"/>
          </a:lnRef>
          <a:fillRef idx="3">
            <a:schemeClr val="accent1"/>
          </a:fillRef>
          <a:effectRef idx="2">
            <a:schemeClr val="accent1"/>
          </a:effectRef>
          <a:fontRef idx="minor"/>
        </p:style>
      </p:sp>
      <p:sp>
        <p:nvSpPr>
          <p:cNvPr id="565" name="Left-Right Arrow 9"/>
          <p:cNvSpPr/>
          <p:nvPr/>
        </p:nvSpPr>
        <p:spPr>
          <a:xfrm rot="1137000">
            <a:off x="5514480" y="2711880"/>
            <a:ext cx="1767240" cy="290520"/>
          </a:xfrm>
          <a:prstGeom prst="leftRightArrow">
            <a:avLst>
              <a:gd name="adj1" fmla="val 50000"/>
              <a:gd name="adj2" fmla="val 50000"/>
            </a:avLst>
          </a:prstGeom>
          <a:gradFill rotWithShape="0">
            <a:gsLst>
              <a:gs pos="0">
                <a:srgbClr val="499be6"/>
              </a:gs>
              <a:gs pos="100000">
                <a:srgbClr val="b0d0ff"/>
              </a:gs>
            </a:gsLst>
            <a:lin ang="17334000"/>
          </a:gradFill>
          <a:ln>
            <a:solidFill>
              <a:srgbClr val="5b9bd5"/>
            </a:solidFill>
          </a:ln>
        </p:spPr>
        <p:style>
          <a:lnRef idx="1">
            <a:schemeClr val="accent1"/>
          </a:lnRef>
          <a:fillRef idx="3">
            <a:schemeClr val="accent1"/>
          </a:fillRef>
          <a:effectRef idx="2">
            <a:schemeClr val="accent1"/>
          </a:effectRef>
          <a:fontRef idx="minor"/>
        </p:style>
      </p:sp>
      <p:pic>
        <p:nvPicPr>
          <p:cNvPr id="566" name="Picture 9" descr=""/>
          <p:cNvPicPr/>
          <p:nvPr/>
        </p:nvPicPr>
        <p:blipFill>
          <a:blip r:embed="rId3"/>
          <a:stretch/>
        </p:blipFill>
        <p:spPr>
          <a:xfrm>
            <a:off x="7176240" y="2860200"/>
            <a:ext cx="684000" cy="904680"/>
          </a:xfrm>
          <a:prstGeom prst="rect">
            <a:avLst/>
          </a:prstGeom>
          <a:ln w="0">
            <a:noFill/>
          </a:ln>
        </p:spPr>
      </p:pic>
      <p:pic>
        <p:nvPicPr>
          <p:cNvPr id="567" name="Picture 9" descr=""/>
          <p:cNvPicPr/>
          <p:nvPr/>
        </p:nvPicPr>
        <p:blipFill>
          <a:blip r:embed="rId4"/>
          <a:stretch/>
        </p:blipFill>
        <p:spPr>
          <a:xfrm>
            <a:off x="7460280" y="4757400"/>
            <a:ext cx="684000" cy="904680"/>
          </a:xfrm>
          <a:prstGeom prst="rect">
            <a:avLst/>
          </a:prstGeom>
          <a:ln w="0">
            <a:noFill/>
          </a:ln>
        </p:spPr>
      </p:pic>
      <p:pic>
        <p:nvPicPr>
          <p:cNvPr id="568" name="Picture 9" descr=""/>
          <p:cNvPicPr/>
          <p:nvPr/>
        </p:nvPicPr>
        <p:blipFill>
          <a:blip r:embed="rId5"/>
          <a:stretch/>
        </p:blipFill>
        <p:spPr>
          <a:xfrm>
            <a:off x="5337000" y="3293640"/>
            <a:ext cx="684000" cy="904680"/>
          </a:xfrm>
          <a:prstGeom prst="rect">
            <a:avLst/>
          </a:prstGeom>
          <a:ln w="0">
            <a:noFill/>
          </a:ln>
        </p:spPr>
      </p:pic>
      <p:pic>
        <p:nvPicPr>
          <p:cNvPr id="569" name="Picture 3" descr=""/>
          <p:cNvPicPr/>
          <p:nvPr/>
        </p:nvPicPr>
        <p:blipFill>
          <a:blip r:embed="rId6"/>
          <a:stretch/>
        </p:blipFill>
        <p:spPr>
          <a:xfrm>
            <a:off x="3882240" y="5013360"/>
            <a:ext cx="841320" cy="1253880"/>
          </a:xfrm>
          <a:prstGeom prst="rect">
            <a:avLst/>
          </a:prstGeom>
          <a:ln w="0">
            <a:noFill/>
          </a:ln>
        </p:spPr>
      </p:pic>
      <p:pic>
        <p:nvPicPr>
          <p:cNvPr id="570" name="Picture 4" descr=""/>
          <p:cNvPicPr/>
          <p:nvPr/>
        </p:nvPicPr>
        <p:blipFill>
          <a:blip r:embed="rId7"/>
          <a:stretch/>
        </p:blipFill>
        <p:spPr>
          <a:xfrm>
            <a:off x="4622400" y="1772280"/>
            <a:ext cx="952200" cy="1028520"/>
          </a:xfrm>
          <a:prstGeom prst="rect">
            <a:avLst/>
          </a:prstGeom>
          <a:ln w="0">
            <a:noFill/>
          </a:ln>
        </p:spPr>
      </p:pic>
      <p:sp>
        <p:nvSpPr>
          <p:cNvPr id="571" name="Left-Right Arrow 31"/>
          <p:cNvSpPr/>
          <p:nvPr/>
        </p:nvSpPr>
        <p:spPr>
          <a:xfrm rot="1710600">
            <a:off x="8029800" y="5321160"/>
            <a:ext cx="1268640" cy="290520"/>
          </a:xfrm>
          <a:prstGeom prst="leftRightArrow">
            <a:avLst>
              <a:gd name="adj1" fmla="val 50000"/>
              <a:gd name="adj2" fmla="val 50000"/>
            </a:avLst>
          </a:prstGeom>
          <a:solidFill>
            <a:srgbClr val="ff0000"/>
          </a:solidFill>
          <a:ln>
            <a:solidFill>
              <a:srgbClr val="5b9bd5"/>
            </a:solidFill>
          </a:ln>
        </p:spPr>
        <p:style>
          <a:lnRef idx="1">
            <a:schemeClr val="accent1"/>
          </a:lnRef>
          <a:fillRef idx="3">
            <a:schemeClr val="accent1"/>
          </a:fillRef>
          <a:effectRef idx="2">
            <a:schemeClr val="accent1"/>
          </a:effectRef>
          <a:fontRef idx="minor"/>
        </p:style>
      </p:sp>
      <p:sp>
        <p:nvSpPr>
          <p:cNvPr id="572" name="Left-Right Arrow 32"/>
          <p:cNvSpPr/>
          <p:nvPr/>
        </p:nvSpPr>
        <p:spPr>
          <a:xfrm rot="1710600">
            <a:off x="3795480" y="3220920"/>
            <a:ext cx="1586520" cy="290520"/>
          </a:xfrm>
          <a:prstGeom prst="leftRightArrow">
            <a:avLst>
              <a:gd name="adj1" fmla="val 50000"/>
              <a:gd name="adj2" fmla="val 50000"/>
            </a:avLst>
          </a:prstGeom>
          <a:solidFill>
            <a:srgbClr val="ff0000"/>
          </a:solidFill>
          <a:ln>
            <a:solidFill>
              <a:srgbClr val="5b9bd5"/>
            </a:solidFill>
          </a:ln>
        </p:spPr>
        <p:style>
          <a:lnRef idx="1">
            <a:schemeClr val="accent1"/>
          </a:lnRef>
          <a:fillRef idx="3">
            <a:schemeClr val="accent1"/>
          </a:fillRef>
          <a:effectRef idx="2">
            <a:schemeClr val="accent1"/>
          </a:effectRef>
          <a:fontRef idx="minor"/>
        </p:style>
      </p:sp>
      <p:sp>
        <p:nvSpPr>
          <p:cNvPr id="573" name="Left-Right Arrow 33"/>
          <p:cNvSpPr/>
          <p:nvPr/>
        </p:nvSpPr>
        <p:spPr>
          <a:xfrm>
            <a:off x="6510240" y="5173200"/>
            <a:ext cx="949680" cy="290520"/>
          </a:xfrm>
          <a:prstGeom prst="leftRightArrow">
            <a:avLst>
              <a:gd name="adj1" fmla="val 50000"/>
              <a:gd name="adj2" fmla="val 50000"/>
            </a:avLst>
          </a:prstGeom>
          <a:gradFill rotWithShape="0">
            <a:gsLst>
              <a:gs pos="0">
                <a:srgbClr val="499be6"/>
              </a:gs>
              <a:gs pos="100000">
                <a:srgbClr val="b0d0ff"/>
              </a:gs>
            </a:gsLst>
            <a:lin ang="16200000"/>
          </a:gradFill>
          <a:ln>
            <a:solidFill>
              <a:srgbClr val="5b9bd5"/>
            </a:solidFill>
          </a:ln>
        </p:spPr>
        <p:style>
          <a:lnRef idx="1">
            <a:schemeClr val="accent1"/>
          </a:lnRef>
          <a:fillRef idx="3">
            <a:schemeClr val="accent1"/>
          </a:fillRef>
          <a:effectRef idx="2">
            <a:schemeClr val="accent1"/>
          </a:effectRef>
          <a:fontRef idx="minor"/>
        </p:style>
      </p:sp>
      <p:sp>
        <p:nvSpPr>
          <p:cNvPr id="574" name="Left-Right Arrow 35"/>
          <p:cNvSpPr/>
          <p:nvPr/>
        </p:nvSpPr>
        <p:spPr>
          <a:xfrm rot="4571400">
            <a:off x="7251120" y="4125960"/>
            <a:ext cx="995760" cy="290520"/>
          </a:xfrm>
          <a:prstGeom prst="leftRightArrow">
            <a:avLst>
              <a:gd name="adj1" fmla="val 50000"/>
              <a:gd name="adj2" fmla="val 50000"/>
            </a:avLst>
          </a:prstGeom>
          <a:gradFill rotWithShape="0">
            <a:gsLst>
              <a:gs pos="0">
                <a:srgbClr val="499be6"/>
              </a:gs>
              <a:gs pos="100000">
                <a:srgbClr val="b0d0ff"/>
              </a:gs>
            </a:gsLst>
            <a:lin ang="20766000"/>
          </a:gradFill>
          <a:ln>
            <a:solidFill>
              <a:srgbClr val="5b9bd5"/>
            </a:solidFill>
          </a:ln>
        </p:spPr>
        <p:style>
          <a:lnRef idx="1">
            <a:schemeClr val="accent1"/>
          </a:lnRef>
          <a:fillRef idx="3">
            <a:schemeClr val="accent1"/>
          </a:fillRef>
          <a:effectRef idx="2">
            <a:schemeClr val="accent1"/>
          </a:effectRef>
          <a:fontRef idx="minor"/>
        </p:style>
      </p:sp>
      <p:sp>
        <p:nvSpPr>
          <p:cNvPr id="575" name="Left-Right Arrow 36"/>
          <p:cNvSpPr/>
          <p:nvPr/>
        </p:nvSpPr>
        <p:spPr>
          <a:xfrm>
            <a:off x="5625720" y="2023560"/>
            <a:ext cx="1892160" cy="290520"/>
          </a:xfrm>
          <a:prstGeom prst="leftRightArrow">
            <a:avLst>
              <a:gd name="adj1" fmla="val 50000"/>
              <a:gd name="adj2" fmla="val 50000"/>
            </a:avLst>
          </a:prstGeom>
          <a:gradFill rotWithShape="0">
            <a:gsLst>
              <a:gs pos="0">
                <a:srgbClr val="499be6"/>
              </a:gs>
              <a:gs pos="100000">
                <a:srgbClr val="b0d0ff"/>
              </a:gs>
            </a:gsLst>
            <a:lin ang="16200000"/>
          </a:gradFill>
          <a:ln>
            <a:solidFill>
              <a:srgbClr val="5b9bd5"/>
            </a:solidFill>
          </a:ln>
        </p:spPr>
        <p:style>
          <a:lnRef idx="1">
            <a:schemeClr val="accent1"/>
          </a:lnRef>
          <a:fillRef idx="3">
            <a:schemeClr val="accent1"/>
          </a:fillRef>
          <a:effectRef idx="2">
            <a:schemeClr val="accent1"/>
          </a:effectRef>
          <a:fontRef idx="minor"/>
        </p:style>
      </p:sp>
      <p:sp>
        <p:nvSpPr>
          <p:cNvPr id="576" name="Left-Right Arrow 37"/>
          <p:cNvSpPr/>
          <p:nvPr/>
        </p:nvSpPr>
        <p:spPr>
          <a:xfrm rot="18004200">
            <a:off x="7714800" y="2563560"/>
            <a:ext cx="556560" cy="290520"/>
          </a:xfrm>
          <a:prstGeom prst="leftRightArrow">
            <a:avLst>
              <a:gd name="adj1" fmla="val 50000"/>
              <a:gd name="adj2" fmla="val 50000"/>
            </a:avLst>
          </a:prstGeom>
          <a:gradFill rotWithShape="0">
            <a:gsLst>
              <a:gs pos="0">
                <a:srgbClr val="499be6"/>
              </a:gs>
              <a:gs pos="100000">
                <a:srgbClr val="b0d0ff"/>
              </a:gs>
            </a:gsLst>
            <a:lin ang="12600000"/>
          </a:gradFill>
          <a:ln>
            <a:solidFill>
              <a:srgbClr val="5b9bd5"/>
            </a:solidFill>
          </a:ln>
        </p:spPr>
        <p:style>
          <a:lnRef idx="1">
            <a:schemeClr val="accent1"/>
          </a:lnRef>
          <a:fillRef idx="3">
            <a:schemeClr val="accent1"/>
          </a:fillRef>
          <a:effectRef idx="2">
            <a:schemeClr val="accent1"/>
          </a:effectRef>
          <a:fontRef idx="minor"/>
        </p:style>
      </p:sp>
      <p:sp>
        <p:nvSpPr>
          <p:cNvPr id="577" name="Left-Right Arrow 38"/>
          <p:cNvSpPr/>
          <p:nvPr/>
        </p:nvSpPr>
        <p:spPr>
          <a:xfrm rot="3376200">
            <a:off x="8194680" y="2626920"/>
            <a:ext cx="955440" cy="290520"/>
          </a:xfrm>
          <a:prstGeom prst="leftRightArrow">
            <a:avLst>
              <a:gd name="adj1" fmla="val 50000"/>
              <a:gd name="adj2" fmla="val 50000"/>
            </a:avLst>
          </a:prstGeom>
          <a:gradFill rotWithShape="0">
            <a:gsLst>
              <a:gs pos="0">
                <a:srgbClr val="499be6"/>
              </a:gs>
              <a:gs pos="100000">
                <a:srgbClr val="b0d0ff"/>
              </a:gs>
            </a:gsLst>
            <a:lin ang="19572000"/>
          </a:gradFill>
          <a:ln>
            <a:solidFill>
              <a:srgbClr val="5b9bd5"/>
            </a:solidFill>
          </a:ln>
        </p:spPr>
        <p:style>
          <a:lnRef idx="1">
            <a:schemeClr val="accent1"/>
          </a:lnRef>
          <a:fillRef idx="3">
            <a:schemeClr val="accent1"/>
          </a:fillRef>
          <a:effectRef idx="2">
            <a:schemeClr val="accent1"/>
          </a:effectRef>
          <a:fontRef idx="minor"/>
        </p:style>
      </p:sp>
      <p:sp>
        <p:nvSpPr>
          <p:cNvPr id="578" name="Left-Right Arrow 39"/>
          <p:cNvSpPr/>
          <p:nvPr/>
        </p:nvSpPr>
        <p:spPr>
          <a:xfrm rot="4852200">
            <a:off x="8611920" y="4330080"/>
            <a:ext cx="1434960" cy="290520"/>
          </a:xfrm>
          <a:prstGeom prst="leftRightArrow">
            <a:avLst>
              <a:gd name="adj1" fmla="val 50000"/>
              <a:gd name="adj2" fmla="val 50000"/>
            </a:avLst>
          </a:prstGeom>
          <a:gradFill rotWithShape="0">
            <a:gsLst>
              <a:gs pos="0">
                <a:srgbClr val="499be6"/>
              </a:gs>
              <a:gs pos="100000">
                <a:srgbClr val="b0d0ff"/>
              </a:gs>
            </a:gsLst>
            <a:lin ang="21048000"/>
          </a:gradFill>
          <a:ln>
            <a:solidFill>
              <a:srgbClr val="5b9bd5"/>
            </a:solidFill>
          </a:ln>
        </p:spPr>
        <p:style>
          <a:lnRef idx="1">
            <a:schemeClr val="accent1"/>
          </a:lnRef>
          <a:fillRef idx="3">
            <a:schemeClr val="accent1"/>
          </a:fillRef>
          <a:effectRef idx="2">
            <a:schemeClr val="accent1"/>
          </a:effectRef>
          <a:fontRef idx="minor"/>
        </p:style>
      </p:sp>
      <p:sp>
        <p:nvSpPr>
          <p:cNvPr id="579" name="Left-Right Arrow 40"/>
          <p:cNvSpPr/>
          <p:nvPr/>
        </p:nvSpPr>
        <p:spPr>
          <a:xfrm>
            <a:off x="3414960" y="3873240"/>
            <a:ext cx="1892160" cy="290520"/>
          </a:xfrm>
          <a:prstGeom prst="leftRightArrow">
            <a:avLst>
              <a:gd name="adj1" fmla="val 50000"/>
              <a:gd name="adj2" fmla="val 50000"/>
            </a:avLst>
          </a:prstGeom>
          <a:gradFill rotWithShape="0">
            <a:gsLst>
              <a:gs pos="0">
                <a:srgbClr val="499be6"/>
              </a:gs>
              <a:gs pos="100000">
                <a:srgbClr val="b0d0ff"/>
              </a:gs>
            </a:gsLst>
            <a:lin ang="16200000"/>
          </a:gradFill>
          <a:ln>
            <a:solidFill>
              <a:srgbClr val="5b9bd5"/>
            </a:solidFill>
          </a:ln>
        </p:spPr>
        <p:style>
          <a:lnRef idx="1">
            <a:schemeClr val="accent1"/>
          </a:lnRef>
          <a:fillRef idx="3">
            <a:schemeClr val="accent1"/>
          </a:fillRef>
          <a:effectRef idx="2">
            <a:schemeClr val="accent1"/>
          </a:effectRef>
          <a:fontRef idx="minor"/>
        </p:style>
      </p:sp>
      <p:sp>
        <p:nvSpPr>
          <p:cNvPr id="580" name="Left-Right Arrow 41"/>
          <p:cNvSpPr/>
          <p:nvPr/>
        </p:nvSpPr>
        <p:spPr>
          <a:xfrm rot="18883200">
            <a:off x="4397400" y="4492800"/>
            <a:ext cx="1319760" cy="290520"/>
          </a:xfrm>
          <a:prstGeom prst="leftRightArrow">
            <a:avLst>
              <a:gd name="adj1" fmla="val 50000"/>
              <a:gd name="adj2" fmla="val 50000"/>
            </a:avLst>
          </a:prstGeom>
          <a:gradFill rotWithShape="0">
            <a:gsLst>
              <a:gs pos="0">
                <a:srgbClr val="499be6"/>
              </a:gs>
              <a:gs pos="100000">
                <a:srgbClr val="b0d0ff"/>
              </a:gs>
            </a:gsLst>
            <a:lin ang="13482000"/>
          </a:gradFill>
          <a:ln>
            <a:solidFill>
              <a:srgbClr val="5b9bd5"/>
            </a:solidFill>
          </a:ln>
        </p:spPr>
        <p:style>
          <a:lnRef idx="1">
            <a:schemeClr val="accent1"/>
          </a:lnRef>
          <a:fillRef idx="3">
            <a:schemeClr val="accent1"/>
          </a:fillRef>
          <a:effectRef idx="2">
            <a:schemeClr val="accent1"/>
          </a:effectRef>
          <a:fontRef idx="minor"/>
        </p:style>
      </p:sp>
      <p:sp>
        <p:nvSpPr>
          <p:cNvPr id="581" name="Left-Right Arrow 42"/>
          <p:cNvSpPr/>
          <p:nvPr/>
        </p:nvSpPr>
        <p:spPr>
          <a:xfrm rot="15308400">
            <a:off x="5577480" y="4330080"/>
            <a:ext cx="556560" cy="290520"/>
          </a:xfrm>
          <a:prstGeom prst="leftRightArrow">
            <a:avLst>
              <a:gd name="adj1" fmla="val 50000"/>
              <a:gd name="adj2" fmla="val 50000"/>
            </a:avLst>
          </a:prstGeom>
          <a:gradFill rotWithShape="0">
            <a:gsLst>
              <a:gs pos="0">
                <a:srgbClr val="499be6"/>
              </a:gs>
              <a:gs pos="100000">
                <a:srgbClr val="b0d0ff"/>
              </a:gs>
            </a:gsLst>
            <a:lin ang="9906000"/>
          </a:gradFill>
          <a:ln>
            <a:solidFill>
              <a:srgbClr val="5b9bd5"/>
            </a:solidFill>
          </a:ln>
        </p:spPr>
        <p:style>
          <a:lnRef idx="1">
            <a:schemeClr val="accent1"/>
          </a:lnRef>
          <a:fillRef idx="3">
            <a:schemeClr val="accent1"/>
          </a:fillRef>
          <a:effectRef idx="2">
            <a:schemeClr val="accent1"/>
          </a:effectRef>
          <a:fontRef idx="minor"/>
        </p:style>
      </p:sp>
      <p:sp>
        <p:nvSpPr>
          <p:cNvPr id="582" name="Left-Right Arrow 43"/>
          <p:cNvSpPr/>
          <p:nvPr/>
        </p:nvSpPr>
        <p:spPr>
          <a:xfrm>
            <a:off x="3903120" y="2221920"/>
            <a:ext cx="741240" cy="290520"/>
          </a:xfrm>
          <a:prstGeom prst="leftRightArrow">
            <a:avLst>
              <a:gd name="adj1" fmla="val 50000"/>
              <a:gd name="adj2" fmla="val 50000"/>
            </a:avLst>
          </a:prstGeom>
          <a:gradFill rotWithShape="0">
            <a:gsLst>
              <a:gs pos="0">
                <a:srgbClr val="499be6"/>
              </a:gs>
              <a:gs pos="100000">
                <a:srgbClr val="b0d0ff"/>
              </a:gs>
            </a:gsLst>
            <a:lin ang="16200000"/>
          </a:gradFill>
          <a:ln>
            <a:solidFill>
              <a:srgbClr val="5b9bd5"/>
            </a:solidFill>
          </a:ln>
        </p:spPr>
        <p:style>
          <a:lnRef idx="1">
            <a:schemeClr val="accent1"/>
          </a:lnRef>
          <a:fillRef idx="3">
            <a:schemeClr val="accent1"/>
          </a:fillRef>
          <a:effectRef idx="2">
            <a:schemeClr val="accent1"/>
          </a:effectRef>
          <a:fontRef idx="minor"/>
        </p:style>
      </p:sp>
      <p:sp>
        <p:nvSpPr>
          <p:cNvPr id="583" name="Left-Right Arrow 44"/>
          <p:cNvSpPr/>
          <p:nvPr/>
        </p:nvSpPr>
        <p:spPr>
          <a:xfrm rot="18234600">
            <a:off x="7846200" y="4155480"/>
            <a:ext cx="1409040" cy="290520"/>
          </a:xfrm>
          <a:prstGeom prst="leftRightArrow">
            <a:avLst>
              <a:gd name="adj1" fmla="val 50000"/>
              <a:gd name="adj2" fmla="val 50000"/>
            </a:avLst>
          </a:prstGeom>
          <a:gradFill rotWithShape="0">
            <a:gsLst>
              <a:gs pos="0">
                <a:srgbClr val="499be6"/>
              </a:gs>
              <a:gs pos="100000">
                <a:srgbClr val="b0d0ff"/>
              </a:gs>
            </a:gsLst>
            <a:lin ang="12834000"/>
          </a:gradFill>
          <a:ln>
            <a:solidFill>
              <a:srgbClr val="5b9bd5"/>
            </a:solidFill>
          </a:ln>
        </p:spPr>
        <p:style>
          <a:lnRef idx="1">
            <a:schemeClr val="accent1"/>
          </a:lnRef>
          <a:fillRef idx="3">
            <a:schemeClr val="accent1"/>
          </a:fillRef>
          <a:effectRef idx="2">
            <a:schemeClr val="accent1"/>
          </a:effectRef>
          <a:fontRef idx="minor"/>
        </p:style>
      </p:sp>
      <p:sp>
        <p:nvSpPr>
          <p:cNvPr id="584" name="Left-Right Arrow 45"/>
          <p:cNvSpPr/>
          <p:nvPr/>
        </p:nvSpPr>
        <p:spPr>
          <a:xfrm>
            <a:off x="6033240" y="3567240"/>
            <a:ext cx="1285200" cy="290520"/>
          </a:xfrm>
          <a:prstGeom prst="leftRightArrow">
            <a:avLst>
              <a:gd name="adj1" fmla="val 50000"/>
              <a:gd name="adj2" fmla="val 50000"/>
            </a:avLst>
          </a:prstGeom>
          <a:gradFill rotWithShape="0">
            <a:gsLst>
              <a:gs pos="0">
                <a:srgbClr val="499be6"/>
              </a:gs>
              <a:gs pos="100000">
                <a:srgbClr val="b0d0ff"/>
              </a:gs>
            </a:gsLst>
            <a:lin ang="16200000"/>
          </a:gradFill>
          <a:ln>
            <a:solidFill>
              <a:srgbClr val="5b9bd5"/>
            </a:solidFill>
          </a:ln>
        </p:spPr>
        <p:style>
          <a:lnRef idx="1">
            <a:schemeClr val="accent1"/>
          </a:lnRef>
          <a:fillRef idx="3">
            <a:schemeClr val="accent1"/>
          </a:fillRef>
          <a:effectRef idx="2">
            <a:schemeClr val="accent1"/>
          </a:effectRef>
          <a:fontRef idx="minor"/>
        </p:style>
      </p:sp>
      <p:sp>
        <p:nvSpPr>
          <p:cNvPr id="585" name="Left-Right Arrow 46"/>
          <p:cNvSpPr/>
          <p:nvPr/>
        </p:nvSpPr>
        <p:spPr>
          <a:xfrm rot="15308400">
            <a:off x="5153400" y="2859480"/>
            <a:ext cx="556560" cy="290520"/>
          </a:xfrm>
          <a:prstGeom prst="leftRightArrow">
            <a:avLst>
              <a:gd name="adj1" fmla="val 50000"/>
              <a:gd name="adj2" fmla="val 50000"/>
            </a:avLst>
          </a:prstGeom>
          <a:gradFill rotWithShape="0">
            <a:gsLst>
              <a:gs pos="0">
                <a:srgbClr val="499be6"/>
              </a:gs>
              <a:gs pos="100000">
                <a:srgbClr val="b0d0ff"/>
              </a:gs>
            </a:gsLst>
            <a:lin ang="9906000"/>
          </a:gradFill>
          <a:ln>
            <a:solidFill>
              <a:srgbClr val="5b9bd5"/>
            </a:solidFill>
          </a:ln>
        </p:spPr>
        <p:style>
          <a:lnRef idx="1">
            <a:schemeClr val="accent1"/>
          </a:lnRef>
          <a:fillRef idx="3">
            <a:schemeClr val="accent1"/>
          </a:fillRef>
          <a:effectRef idx="2">
            <a:schemeClr val="accent1"/>
          </a:effectRef>
          <a:fontRef idx="minor"/>
        </p:style>
      </p:sp>
      <p:pic>
        <p:nvPicPr>
          <p:cNvPr id="586" name="Picture 10" descr="http://www.zigbee.org/DesktopModules/zigbeecertifiedproducts/ProductImages/1556036127SingleLuxBulb.JPG"/>
          <p:cNvPicPr/>
          <p:nvPr/>
        </p:nvPicPr>
        <p:blipFill>
          <a:blip r:embed="rId8"/>
          <a:stretch/>
        </p:blipFill>
        <p:spPr>
          <a:xfrm>
            <a:off x="7507080" y="1316160"/>
            <a:ext cx="686520" cy="1134000"/>
          </a:xfrm>
          <a:prstGeom prst="rect">
            <a:avLst/>
          </a:prstGeom>
          <a:ln w="0">
            <a:noFill/>
          </a:ln>
        </p:spPr>
      </p:pic>
      <p:pic>
        <p:nvPicPr>
          <p:cNvPr id="587" name="Picture 10" descr="http://www.zigbee.org/DesktopModules/zigbeecertifiedproducts/ProductImages/1556036127SingleLuxBulb.JPG"/>
          <p:cNvPicPr/>
          <p:nvPr/>
        </p:nvPicPr>
        <p:blipFill>
          <a:blip r:embed="rId9"/>
          <a:stretch/>
        </p:blipFill>
        <p:spPr>
          <a:xfrm>
            <a:off x="3032280" y="1693080"/>
            <a:ext cx="686520" cy="1134000"/>
          </a:xfrm>
          <a:prstGeom prst="rect">
            <a:avLst/>
          </a:prstGeom>
          <a:ln w="0">
            <a:noFill/>
          </a:ln>
        </p:spPr>
      </p:pic>
      <p:pic>
        <p:nvPicPr>
          <p:cNvPr id="588" name="Picture 10" descr="http://www.zigbee.org/DesktopModules/zigbeecertifiedproducts/ProductImages/1556036127SingleLuxBulb.JPG"/>
          <p:cNvPicPr/>
          <p:nvPr/>
        </p:nvPicPr>
        <p:blipFill>
          <a:blip r:embed="rId10"/>
          <a:stretch/>
        </p:blipFill>
        <p:spPr>
          <a:xfrm>
            <a:off x="2602800" y="3371400"/>
            <a:ext cx="686520" cy="1134000"/>
          </a:xfrm>
          <a:prstGeom prst="rect">
            <a:avLst/>
          </a:prstGeom>
          <a:ln w="0">
            <a:noFill/>
          </a:ln>
        </p:spPr>
      </p:pic>
      <p:pic>
        <p:nvPicPr>
          <p:cNvPr id="589" name="Picture 2" descr="http://media.idownloadblog.com/wp-content/uploads/2014/03/hue_tap.jpg"/>
          <p:cNvPicPr/>
          <p:nvPr/>
        </p:nvPicPr>
        <p:blipFill>
          <a:blip r:embed="rId11"/>
          <a:stretch/>
        </p:blipFill>
        <p:spPr>
          <a:xfrm>
            <a:off x="9338040" y="5338080"/>
            <a:ext cx="1234440" cy="11984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0" name="Picture 18" descr="http://www.zigbee.org/DesktopModules/zigbeecertifiedproducts/ProductImages/1989876285ecobee_SmartSi.jpg"/>
          <p:cNvPicPr/>
          <p:nvPr/>
        </p:nvPicPr>
        <p:blipFill>
          <a:blip r:embed="rId1"/>
          <a:stretch/>
        </p:blipFill>
        <p:spPr>
          <a:xfrm>
            <a:off x="8850600" y="3137760"/>
            <a:ext cx="1149120" cy="690120"/>
          </a:xfrm>
          <a:prstGeom prst="rect">
            <a:avLst/>
          </a:prstGeom>
          <a:ln w="0">
            <a:noFill/>
          </a:ln>
        </p:spPr>
      </p:pic>
      <p:sp>
        <p:nvSpPr>
          <p:cNvPr id="591" name="Title 2"/>
          <p:cNvSpPr txBox="1"/>
          <p:nvPr/>
        </p:nvSpPr>
        <p:spPr>
          <a:xfrm>
            <a:off x="838080" y="365040"/>
            <a:ext cx="10515240" cy="1325160"/>
          </a:xfrm>
          <a:prstGeom prst="rect">
            <a:avLst/>
          </a:prstGeom>
          <a:noFill/>
          <a:ln w="0">
            <a:noFill/>
          </a:ln>
        </p:spPr>
        <p:txBody>
          <a:bodyPr anchor="ctr">
            <a:noAutofit/>
          </a:bodyPr>
          <a:p>
            <a:pPr>
              <a:lnSpc>
                <a:spcPct val="90000"/>
              </a:lnSpc>
            </a:pPr>
            <a:r>
              <a:rPr b="1" lang="en-US" sz="4000" spc="-1" strike="noStrike">
                <a:solidFill>
                  <a:srgbClr val="000000"/>
                </a:solidFill>
                <a:latin typeface="Montserrat"/>
                <a:ea typeface="Montserrat"/>
              </a:rPr>
              <a:t>The Power of the Mesh: Self Healing</a:t>
            </a:r>
            <a:endParaRPr b="0" lang="en-US" sz="4000" spc="-1" strike="noStrike">
              <a:solidFill>
                <a:srgbClr val="000000"/>
              </a:solidFill>
              <a:latin typeface="Calibri"/>
            </a:endParaRPr>
          </a:p>
        </p:txBody>
      </p:sp>
      <p:sp>
        <p:nvSpPr>
          <p:cNvPr id="592" name="Content Placeholder 1"/>
          <p:cNvSpPr txBox="1"/>
          <p:nvPr/>
        </p:nvSpPr>
        <p:spPr>
          <a:xfrm>
            <a:off x="838080" y="1825560"/>
            <a:ext cx="10515240" cy="4350960"/>
          </a:xfrm>
          <a:prstGeom prst="rect">
            <a:avLst/>
          </a:prstGeom>
          <a:noFill/>
          <a:ln w="0">
            <a:noFill/>
          </a:ln>
        </p:spPr>
        <p:txBody>
          <a:bodyPr>
            <a:noAutofit/>
          </a:bodyPr>
          <a:p>
            <a:endParaRPr b="1" lang="en-US" sz="2800" spc="-1" strike="noStrike">
              <a:solidFill>
                <a:srgbClr val="000000"/>
              </a:solidFill>
              <a:latin typeface="Hind"/>
            </a:endParaRPr>
          </a:p>
        </p:txBody>
      </p:sp>
      <p:sp>
        <p:nvSpPr>
          <p:cNvPr id="593" name="Slide Number Placeholder 3"/>
          <p:cNvSpPr txBox="1"/>
          <p:nvPr/>
        </p:nvSpPr>
        <p:spPr>
          <a:xfrm>
            <a:off x="11646000" y="6637320"/>
            <a:ext cx="545760" cy="180720"/>
          </a:xfrm>
          <a:prstGeom prst="rect">
            <a:avLst/>
          </a:prstGeom>
          <a:noFill/>
          <a:ln w="0">
            <a:noFill/>
          </a:ln>
        </p:spPr>
        <p:txBody>
          <a:bodyPr lIns="90000" rIns="90000" tIns="45000" bIns="45000">
            <a:noAutofit/>
          </a:bodyPr>
          <a:p>
            <a:pPr>
              <a:lnSpc>
                <a:spcPct val="100000"/>
              </a:lnSpc>
            </a:pPr>
            <a:fld id="{22D13CA6-D933-4B63-9255-EF0381459C5E}" type="slidenum">
              <a:rPr b="0" lang="en-US" sz="1800" spc="-1" strike="noStrike">
                <a:solidFill>
                  <a:srgbClr val="000000"/>
                </a:solidFill>
                <a:latin typeface="Calibri"/>
              </a:rPr>
              <a:t>21</a:t>
            </a:fld>
            <a:endParaRPr b="0" lang="en-US" sz="1800" spc="-1" strike="noStrike">
              <a:latin typeface="Times New Roman"/>
            </a:endParaRPr>
          </a:p>
        </p:txBody>
      </p:sp>
      <p:pic>
        <p:nvPicPr>
          <p:cNvPr id="594" name="Picture 5" descr=""/>
          <p:cNvPicPr/>
          <p:nvPr/>
        </p:nvPicPr>
        <p:blipFill>
          <a:blip r:embed="rId2"/>
          <a:stretch/>
        </p:blipFill>
        <p:spPr>
          <a:xfrm>
            <a:off x="5679000" y="4805280"/>
            <a:ext cx="707760" cy="1064880"/>
          </a:xfrm>
          <a:prstGeom prst="rect">
            <a:avLst/>
          </a:prstGeom>
          <a:ln w="0">
            <a:noFill/>
          </a:ln>
        </p:spPr>
      </p:pic>
      <p:sp>
        <p:nvSpPr>
          <p:cNvPr id="595" name="Left-Right Arrow 7"/>
          <p:cNvSpPr/>
          <p:nvPr/>
        </p:nvSpPr>
        <p:spPr>
          <a:xfrm>
            <a:off x="7922880" y="3337560"/>
            <a:ext cx="741240" cy="290520"/>
          </a:xfrm>
          <a:prstGeom prst="leftRightArrow">
            <a:avLst>
              <a:gd name="adj1" fmla="val 50000"/>
              <a:gd name="adj2" fmla="val 50000"/>
            </a:avLst>
          </a:prstGeom>
          <a:solidFill>
            <a:srgbClr val="ff0000"/>
          </a:solidFill>
          <a:ln>
            <a:solidFill>
              <a:srgbClr val="5b9bd5"/>
            </a:solidFill>
          </a:ln>
        </p:spPr>
        <p:style>
          <a:lnRef idx="1">
            <a:schemeClr val="accent1"/>
          </a:lnRef>
          <a:fillRef idx="3">
            <a:schemeClr val="accent1"/>
          </a:fillRef>
          <a:effectRef idx="2">
            <a:schemeClr val="accent1"/>
          </a:effectRef>
          <a:fontRef idx="minor"/>
        </p:style>
      </p:sp>
      <p:sp>
        <p:nvSpPr>
          <p:cNvPr id="596" name="Left-Right Arrow 9"/>
          <p:cNvSpPr/>
          <p:nvPr/>
        </p:nvSpPr>
        <p:spPr>
          <a:xfrm rot="1137000">
            <a:off x="5514480" y="2711880"/>
            <a:ext cx="1767240" cy="290520"/>
          </a:xfrm>
          <a:prstGeom prst="leftRightArrow">
            <a:avLst>
              <a:gd name="adj1" fmla="val 50000"/>
              <a:gd name="adj2" fmla="val 50000"/>
            </a:avLst>
          </a:prstGeom>
          <a:gradFill rotWithShape="0">
            <a:gsLst>
              <a:gs pos="0">
                <a:srgbClr val="499be6"/>
              </a:gs>
              <a:gs pos="100000">
                <a:srgbClr val="b0d0ff"/>
              </a:gs>
            </a:gsLst>
            <a:lin ang="17334000"/>
          </a:gradFill>
          <a:ln>
            <a:solidFill>
              <a:srgbClr val="5b9bd5"/>
            </a:solidFill>
          </a:ln>
        </p:spPr>
        <p:style>
          <a:lnRef idx="1">
            <a:schemeClr val="accent1"/>
          </a:lnRef>
          <a:fillRef idx="3">
            <a:schemeClr val="accent1"/>
          </a:fillRef>
          <a:effectRef idx="2">
            <a:schemeClr val="accent1"/>
          </a:effectRef>
          <a:fontRef idx="minor"/>
        </p:style>
      </p:sp>
      <p:pic>
        <p:nvPicPr>
          <p:cNvPr id="597" name="Picture 9" descr=""/>
          <p:cNvPicPr/>
          <p:nvPr/>
        </p:nvPicPr>
        <p:blipFill>
          <a:blip r:embed="rId3"/>
          <a:stretch/>
        </p:blipFill>
        <p:spPr>
          <a:xfrm>
            <a:off x="7176240" y="2860200"/>
            <a:ext cx="684000" cy="904680"/>
          </a:xfrm>
          <a:prstGeom prst="rect">
            <a:avLst/>
          </a:prstGeom>
          <a:ln w="0">
            <a:noFill/>
          </a:ln>
        </p:spPr>
      </p:pic>
      <p:pic>
        <p:nvPicPr>
          <p:cNvPr id="598" name="Picture 9" descr=""/>
          <p:cNvPicPr/>
          <p:nvPr/>
        </p:nvPicPr>
        <p:blipFill>
          <a:blip r:embed="rId4"/>
          <a:stretch/>
        </p:blipFill>
        <p:spPr>
          <a:xfrm>
            <a:off x="7460280" y="4757400"/>
            <a:ext cx="684000" cy="904680"/>
          </a:xfrm>
          <a:prstGeom prst="rect">
            <a:avLst/>
          </a:prstGeom>
          <a:ln w="0">
            <a:noFill/>
          </a:ln>
        </p:spPr>
      </p:pic>
      <p:pic>
        <p:nvPicPr>
          <p:cNvPr id="599" name="Picture 9" descr=""/>
          <p:cNvPicPr/>
          <p:nvPr/>
        </p:nvPicPr>
        <p:blipFill>
          <a:blip r:embed="rId5"/>
          <a:stretch/>
        </p:blipFill>
        <p:spPr>
          <a:xfrm>
            <a:off x="5337000" y="3293640"/>
            <a:ext cx="684000" cy="904680"/>
          </a:xfrm>
          <a:prstGeom prst="rect">
            <a:avLst/>
          </a:prstGeom>
          <a:ln w="0">
            <a:noFill/>
          </a:ln>
        </p:spPr>
      </p:pic>
      <p:pic>
        <p:nvPicPr>
          <p:cNvPr id="600" name="Picture 3" descr=""/>
          <p:cNvPicPr/>
          <p:nvPr/>
        </p:nvPicPr>
        <p:blipFill>
          <a:blip r:embed="rId6"/>
          <a:stretch/>
        </p:blipFill>
        <p:spPr>
          <a:xfrm>
            <a:off x="3882240" y="5013360"/>
            <a:ext cx="841320" cy="1253880"/>
          </a:xfrm>
          <a:prstGeom prst="rect">
            <a:avLst/>
          </a:prstGeom>
          <a:ln w="0">
            <a:noFill/>
          </a:ln>
        </p:spPr>
      </p:pic>
      <p:pic>
        <p:nvPicPr>
          <p:cNvPr id="601" name="Picture 4" descr=""/>
          <p:cNvPicPr/>
          <p:nvPr/>
        </p:nvPicPr>
        <p:blipFill>
          <a:blip r:embed="rId7"/>
          <a:stretch/>
        </p:blipFill>
        <p:spPr>
          <a:xfrm>
            <a:off x="4622400" y="1772280"/>
            <a:ext cx="952200" cy="1028520"/>
          </a:xfrm>
          <a:prstGeom prst="rect">
            <a:avLst/>
          </a:prstGeom>
          <a:ln w="0">
            <a:noFill/>
          </a:ln>
        </p:spPr>
      </p:pic>
      <p:sp>
        <p:nvSpPr>
          <p:cNvPr id="602" name="Left-Right Arrow 32"/>
          <p:cNvSpPr/>
          <p:nvPr/>
        </p:nvSpPr>
        <p:spPr>
          <a:xfrm rot="1710600">
            <a:off x="3795480" y="3220920"/>
            <a:ext cx="1586520" cy="290520"/>
          </a:xfrm>
          <a:prstGeom prst="leftRightArrow">
            <a:avLst>
              <a:gd name="adj1" fmla="val 50000"/>
              <a:gd name="adj2" fmla="val 50000"/>
            </a:avLst>
          </a:prstGeom>
          <a:solidFill>
            <a:srgbClr val="ff0000"/>
          </a:solidFill>
          <a:ln>
            <a:solidFill>
              <a:srgbClr val="5b9bd5"/>
            </a:solidFill>
          </a:ln>
        </p:spPr>
        <p:style>
          <a:lnRef idx="1">
            <a:schemeClr val="accent1"/>
          </a:lnRef>
          <a:fillRef idx="3">
            <a:schemeClr val="accent1"/>
          </a:fillRef>
          <a:effectRef idx="2">
            <a:schemeClr val="accent1"/>
          </a:effectRef>
          <a:fontRef idx="minor"/>
        </p:style>
      </p:sp>
      <p:sp>
        <p:nvSpPr>
          <p:cNvPr id="603" name="Left-Right Arrow 36"/>
          <p:cNvSpPr/>
          <p:nvPr/>
        </p:nvSpPr>
        <p:spPr>
          <a:xfrm>
            <a:off x="5625720" y="2023560"/>
            <a:ext cx="1892160" cy="290520"/>
          </a:xfrm>
          <a:prstGeom prst="leftRightArrow">
            <a:avLst>
              <a:gd name="adj1" fmla="val 50000"/>
              <a:gd name="adj2" fmla="val 50000"/>
            </a:avLst>
          </a:prstGeom>
          <a:gradFill rotWithShape="0">
            <a:gsLst>
              <a:gs pos="0">
                <a:srgbClr val="499be6"/>
              </a:gs>
              <a:gs pos="100000">
                <a:srgbClr val="b0d0ff"/>
              </a:gs>
            </a:gsLst>
            <a:lin ang="16200000"/>
          </a:gradFill>
          <a:ln>
            <a:solidFill>
              <a:srgbClr val="5b9bd5"/>
            </a:solidFill>
          </a:ln>
        </p:spPr>
        <p:style>
          <a:lnRef idx="1">
            <a:schemeClr val="accent1"/>
          </a:lnRef>
          <a:fillRef idx="3">
            <a:schemeClr val="accent1"/>
          </a:fillRef>
          <a:effectRef idx="2">
            <a:schemeClr val="accent1"/>
          </a:effectRef>
          <a:fontRef idx="minor"/>
        </p:style>
      </p:sp>
      <p:sp>
        <p:nvSpPr>
          <p:cNvPr id="604" name="Left-Right Arrow 37"/>
          <p:cNvSpPr/>
          <p:nvPr/>
        </p:nvSpPr>
        <p:spPr>
          <a:xfrm rot="18004200">
            <a:off x="7714800" y="2563560"/>
            <a:ext cx="556560" cy="290520"/>
          </a:xfrm>
          <a:prstGeom prst="leftRightArrow">
            <a:avLst>
              <a:gd name="adj1" fmla="val 50000"/>
              <a:gd name="adj2" fmla="val 50000"/>
            </a:avLst>
          </a:prstGeom>
          <a:gradFill rotWithShape="0">
            <a:gsLst>
              <a:gs pos="0">
                <a:srgbClr val="499be6"/>
              </a:gs>
              <a:gs pos="100000">
                <a:srgbClr val="b0d0ff"/>
              </a:gs>
            </a:gsLst>
            <a:lin ang="12600000"/>
          </a:gradFill>
          <a:ln>
            <a:solidFill>
              <a:srgbClr val="5b9bd5"/>
            </a:solidFill>
          </a:ln>
        </p:spPr>
        <p:style>
          <a:lnRef idx="1">
            <a:schemeClr val="accent1"/>
          </a:lnRef>
          <a:fillRef idx="3">
            <a:schemeClr val="accent1"/>
          </a:fillRef>
          <a:effectRef idx="2">
            <a:schemeClr val="accent1"/>
          </a:effectRef>
          <a:fontRef idx="minor"/>
        </p:style>
      </p:sp>
      <p:sp>
        <p:nvSpPr>
          <p:cNvPr id="605" name="Left-Right Arrow 38"/>
          <p:cNvSpPr/>
          <p:nvPr/>
        </p:nvSpPr>
        <p:spPr>
          <a:xfrm rot="3376200">
            <a:off x="8194680" y="2626920"/>
            <a:ext cx="955440" cy="290520"/>
          </a:xfrm>
          <a:prstGeom prst="leftRightArrow">
            <a:avLst>
              <a:gd name="adj1" fmla="val 50000"/>
              <a:gd name="adj2" fmla="val 50000"/>
            </a:avLst>
          </a:prstGeom>
          <a:gradFill rotWithShape="0">
            <a:gsLst>
              <a:gs pos="0">
                <a:srgbClr val="499be6"/>
              </a:gs>
              <a:gs pos="100000">
                <a:srgbClr val="b0d0ff"/>
              </a:gs>
            </a:gsLst>
            <a:lin ang="19572000"/>
          </a:gradFill>
          <a:ln>
            <a:solidFill>
              <a:srgbClr val="5b9bd5"/>
            </a:solidFill>
          </a:ln>
        </p:spPr>
        <p:style>
          <a:lnRef idx="1">
            <a:schemeClr val="accent1"/>
          </a:lnRef>
          <a:fillRef idx="3">
            <a:schemeClr val="accent1"/>
          </a:fillRef>
          <a:effectRef idx="2">
            <a:schemeClr val="accent1"/>
          </a:effectRef>
          <a:fontRef idx="minor"/>
        </p:style>
      </p:sp>
      <p:sp>
        <p:nvSpPr>
          <p:cNvPr id="606" name="Left-Right Arrow 40"/>
          <p:cNvSpPr/>
          <p:nvPr/>
        </p:nvSpPr>
        <p:spPr>
          <a:xfrm>
            <a:off x="3414960" y="3873240"/>
            <a:ext cx="1892160" cy="290520"/>
          </a:xfrm>
          <a:prstGeom prst="leftRightArrow">
            <a:avLst>
              <a:gd name="adj1" fmla="val 50000"/>
              <a:gd name="adj2" fmla="val 50000"/>
            </a:avLst>
          </a:prstGeom>
          <a:gradFill rotWithShape="0">
            <a:gsLst>
              <a:gs pos="0">
                <a:srgbClr val="499be6"/>
              </a:gs>
              <a:gs pos="100000">
                <a:srgbClr val="b0d0ff"/>
              </a:gs>
            </a:gsLst>
            <a:lin ang="16200000"/>
          </a:gradFill>
          <a:ln>
            <a:solidFill>
              <a:srgbClr val="5b9bd5"/>
            </a:solidFill>
          </a:ln>
        </p:spPr>
        <p:style>
          <a:lnRef idx="1">
            <a:schemeClr val="accent1"/>
          </a:lnRef>
          <a:fillRef idx="3">
            <a:schemeClr val="accent1"/>
          </a:fillRef>
          <a:effectRef idx="2">
            <a:schemeClr val="accent1"/>
          </a:effectRef>
          <a:fontRef idx="minor"/>
        </p:style>
      </p:sp>
      <p:sp>
        <p:nvSpPr>
          <p:cNvPr id="607" name="Left-Right Arrow 41"/>
          <p:cNvSpPr/>
          <p:nvPr/>
        </p:nvSpPr>
        <p:spPr>
          <a:xfrm rot="18883200">
            <a:off x="4397400" y="4492800"/>
            <a:ext cx="1319760" cy="290520"/>
          </a:xfrm>
          <a:prstGeom prst="leftRightArrow">
            <a:avLst>
              <a:gd name="adj1" fmla="val 50000"/>
              <a:gd name="adj2" fmla="val 50000"/>
            </a:avLst>
          </a:prstGeom>
          <a:gradFill rotWithShape="0">
            <a:gsLst>
              <a:gs pos="0">
                <a:srgbClr val="499be6"/>
              </a:gs>
              <a:gs pos="100000">
                <a:srgbClr val="b0d0ff"/>
              </a:gs>
            </a:gsLst>
            <a:lin ang="13482000"/>
          </a:gradFill>
          <a:ln>
            <a:solidFill>
              <a:srgbClr val="5b9bd5"/>
            </a:solidFill>
          </a:ln>
        </p:spPr>
        <p:style>
          <a:lnRef idx="1">
            <a:schemeClr val="accent1"/>
          </a:lnRef>
          <a:fillRef idx="3">
            <a:schemeClr val="accent1"/>
          </a:fillRef>
          <a:effectRef idx="2">
            <a:schemeClr val="accent1"/>
          </a:effectRef>
          <a:fontRef idx="minor"/>
        </p:style>
      </p:sp>
      <p:sp>
        <p:nvSpPr>
          <p:cNvPr id="608" name="Left-Right Arrow 42"/>
          <p:cNvSpPr/>
          <p:nvPr/>
        </p:nvSpPr>
        <p:spPr>
          <a:xfrm rot="15308400">
            <a:off x="5577480" y="4330080"/>
            <a:ext cx="556560" cy="290520"/>
          </a:xfrm>
          <a:prstGeom prst="leftRightArrow">
            <a:avLst>
              <a:gd name="adj1" fmla="val 50000"/>
              <a:gd name="adj2" fmla="val 50000"/>
            </a:avLst>
          </a:prstGeom>
          <a:gradFill rotWithShape="0">
            <a:gsLst>
              <a:gs pos="0">
                <a:srgbClr val="499be6"/>
              </a:gs>
              <a:gs pos="100000">
                <a:srgbClr val="b0d0ff"/>
              </a:gs>
            </a:gsLst>
            <a:lin ang="9906000"/>
          </a:gradFill>
          <a:ln>
            <a:solidFill>
              <a:srgbClr val="5b9bd5"/>
            </a:solidFill>
          </a:ln>
        </p:spPr>
        <p:style>
          <a:lnRef idx="1">
            <a:schemeClr val="accent1"/>
          </a:lnRef>
          <a:fillRef idx="3">
            <a:schemeClr val="accent1"/>
          </a:fillRef>
          <a:effectRef idx="2">
            <a:schemeClr val="accent1"/>
          </a:effectRef>
          <a:fontRef idx="minor"/>
        </p:style>
      </p:sp>
      <p:sp>
        <p:nvSpPr>
          <p:cNvPr id="609" name="Left-Right Arrow 43"/>
          <p:cNvSpPr/>
          <p:nvPr/>
        </p:nvSpPr>
        <p:spPr>
          <a:xfrm>
            <a:off x="3903120" y="2221920"/>
            <a:ext cx="741240" cy="290520"/>
          </a:xfrm>
          <a:prstGeom prst="leftRightArrow">
            <a:avLst>
              <a:gd name="adj1" fmla="val 50000"/>
              <a:gd name="adj2" fmla="val 50000"/>
            </a:avLst>
          </a:prstGeom>
          <a:gradFill rotWithShape="0">
            <a:gsLst>
              <a:gs pos="0">
                <a:srgbClr val="499be6"/>
              </a:gs>
              <a:gs pos="100000">
                <a:srgbClr val="b0d0ff"/>
              </a:gs>
            </a:gsLst>
            <a:lin ang="16200000"/>
          </a:gradFill>
          <a:ln>
            <a:solidFill>
              <a:srgbClr val="5b9bd5"/>
            </a:solidFill>
          </a:ln>
        </p:spPr>
        <p:style>
          <a:lnRef idx="1">
            <a:schemeClr val="accent1"/>
          </a:lnRef>
          <a:fillRef idx="3">
            <a:schemeClr val="accent1"/>
          </a:fillRef>
          <a:effectRef idx="2">
            <a:schemeClr val="accent1"/>
          </a:effectRef>
          <a:fontRef idx="minor"/>
        </p:style>
      </p:sp>
      <p:sp>
        <p:nvSpPr>
          <p:cNvPr id="610" name="Left-Right Arrow 45"/>
          <p:cNvSpPr/>
          <p:nvPr/>
        </p:nvSpPr>
        <p:spPr>
          <a:xfrm>
            <a:off x="6033240" y="3567240"/>
            <a:ext cx="1285200" cy="290520"/>
          </a:xfrm>
          <a:prstGeom prst="leftRightArrow">
            <a:avLst>
              <a:gd name="adj1" fmla="val 50000"/>
              <a:gd name="adj2" fmla="val 50000"/>
            </a:avLst>
          </a:prstGeom>
          <a:solidFill>
            <a:srgbClr val="ff0000"/>
          </a:solidFill>
          <a:ln>
            <a:solidFill>
              <a:srgbClr val="5b9bd5"/>
            </a:solidFill>
          </a:ln>
        </p:spPr>
        <p:style>
          <a:lnRef idx="1">
            <a:schemeClr val="accent1"/>
          </a:lnRef>
          <a:fillRef idx="3">
            <a:schemeClr val="accent1"/>
          </a:fillRef>
          <a:effectRef idx="2">
            <a:schemeClr val="accent1"/>
          </a:effectRef>
          <a:fontRef idx="minor"/>
        </p:style>
      </p:sp>
      <p:sp>
        <p:nvSpPr>
          <p:cNvPr id="611" name="Left-Right Arrow 46"/>
          <p:cNvSpPr/>
          <p:nvPr/>
        </p:nvSpPr>
        <p:spPr>
          <a:xfrm rot="15308400">
            <a:off x="5153400" y="2859480"/>
            <a:ext cx="556560" cy="290520"/>
          </a:xfrm>
          <a:prstGeom prst="leftRightArrow">
            <a:avLst>
              <a:gd name="adj1" fmla="val 50000"/>
              <a:gd name="adj2" fmla="val 50000"/>
            </a:avLst>
          </a:prstGeom>
          <a:gradFill rotWithShape="0">
            <a:gsLst>
              <a:gs pos="0">
                <a:srgbClr val="499be6"/>
              </a:gs>
              <a:gs pos="100000">
                <a:srgbClr val="b0d0ff"/>
              </a:gs>
            </a:gsLst>
            <a:lin ang="9906000"/>
          </a:gradFill>
          <a:ln>
            <a:solidFill>
              <a:srgbClr val="5b9bd5"/>
            </a:solidFill>
          </a:ln>
        </p:spPr>
        <p:style>
          <a:lnRef idx="1">
            <a:schemeClr val="accent1"/>
          </a:lnRef>
          <a:fillRef idx="3">
            <a:schemeClr val="accent1"/>
          </a:fillRef>
          <a:effectRef idx="2">
            <a:schemeClr val="accent1"/>
          </a:effectRef>
          <a:fontRef idx="minor"/>
        </p:style>
      </p:sp>
      <p:grpSp>
        <p:nvGrpSpPr>
          <p:cNvPr id="612" name="Group 48"/>
          <p:cNvGrpSpPr/>
          <p:nvPr/>
        </p:nvGrpSpPr>
        <p:grpSpPr>
          <a:xfrm>
            <a:off x="7098480" y="4444560"/>
            <a:ext cx="1452600" cy="1452600"/>
            <a:chOff x="7098480" y="4444560"/>
            <a:chExt cx="1452600" cy="1452600"/>
          </a:xfrm>
        </p:grpSpPr>
        <p:sp>
          <p:nvSpPr>
            <p:cNvPr id="613" name="Oval 49"/>
            <p:cNvSpPr/>
            <p:nvPr/>
          </p:nvSpPr>
          <p:spPr>
            <a:xfrm>
              <a:off x="7098480" y="4444560"/>
              <a:ext cx="1452600" cy="1452600"/>
            </a:xfrm>
            <a:prstGeom prst="ellipse">
              <a:avLst/>
            </a:prstGeom>
            <a:noFill/>
            <a:ln w="63500">
              <a:solidFill>
                <a:srgbClr val="ff0000"/>
              </a:solidFill>
            </a:ln>
          </p:spPr>
          <p:style>
            <a:lnRef idx="1">
              <a:schemeClr val="accent1"/>
            </a:lnRef>
            <a:fillRef idx="3">
              <a:schemeClr val="accent1"/>
            </a:fillRef>
            <a:effectRef idx="2">
              <a:schemeClr val="accent1"/>
            </a:effectRef>
            <a:fontRef idx="minor"/>
          </p:style>
        </p:sp>
        <p:sp>
          <p:nvSpPr>
            <p:cNvPr id="614" name="Straight Connector 50"/>
            <p:cNvSpPr/>
            <p:nvPr/>
          </p:nvSpPr>
          <p:spPr>
            <a:xfrm flipV="1">
              <a:off x="7403040" y="4596840"/>
              <a:ext cx="833040" cy="1178640"/>
            </a:xfrm>
            <a:prstGeom prst="line">
              <a:avLst/>
            </a:prstGeom>
            <a:ln w="63500">
              <a:solidFill>
                <a:srgbClr val="ff0000"/>
              </a:solidFill>
            </a:ln>
          </p:spPr>
          <p:style>
            <a:lnRef idx="2">
              <a:schemeClr val="accent1"/>
            </a:lnRef>
            <a:fillRef idx="0">
              <a:schemeClr val="accent1"/>
            </a:fillRef>
            <a:effectRef idx="1">
              <a:schemeClr val="accent1"/>
            </a:effectRef>
            <a:fontRef idx="minor"/>
          </p:style>
        </p:sp>
      </p:grpSp>
      <p:sp>
        <p:nvSpPr>
          <p:cNvPr id="615" name="Left-Right Arrow 51"/>
          <p:cNvSpPr/>
          <p:nvPr/>
        </p:nvSpPr>
        <p:spPr>
          <a:xfrm rot="4413600">
            <a:off x="8504640" y="4413240"/>
            <a:ext cx="1586520" cy="290520"/>
          </a:xfrm>
          <a:prstGeom prst="leftRightArrow">
            <a:avLst>
              <a:gd name="adj1" fmla="val 50000"/>
              <a:gd name="adj2" fmla="val 50000"/>
            </a:avLst>
          </a:prstGeom>
          <a:solidFill>
            <a:srgbClr val="ff0000"/>
          </a:solidFill>
          <a:ln>
            <a:solidFill>
              <a:srgbClr val="5b9bd5"/>
            </a:solidFill>
          </a:ln>
        </p:spPr>
        <p:style>
          <a:lnRef idx="1">
            <a:schemeClr val="accent1"/>
          </a:lnRef>
          <a:fillRef idx="3">
            <a:schemeClr val="accent1"/>
          </a:fillRef>
          <a:effectRef idx="2">
            <a:schemeClr val="accent1"/>
          </a:effectRef>
          <a:fontRef idx="minor"/>
        </p:style>
      </p:sp>
      <p:pic>
        <p:nvPicPr>
          <p:cNvPr id="616" name="Picture 10" descr="http://www.zigbee.org/DesktopModules/zigbeecertifiedproducts/ProductImages/1556036127SingleLuxBulb.JPG"/>
          <p:cNvPicPr/>
          <p:nvPr/>
        </p:nvPicPr>
        <p:blipFill>
          <a:blip r:embed="rId8"/>
          <a:stretch/>
        </p:blipFill>
        <p:spPr>
          <a:xfrm>
            <a:off x="7650000" y="1298160"/>
            <a:ext cx="686520" cy="1134000"/>
          </a:xfrm>
          <a:prstGeom prst="rect">
            <a:avLst/>
          </a:prstGeom>
          <a:ln w="0">
            <a:noFill/>
          </a:ln>
        </p:spPr>
      </p:pic>
      <p:pic>
        <p:nvPicPr>
          <p:cNvPr id="617" name="Picture 10" descr="http://www.zigbee.org/DesktopModules/zigbeecertifiedproducts/ProductImages/1556036127SingleLuxBulb.JPG"/>
          <p:cNvPicPr/>
          <p:nvPr/>
        </p:nvPicPr>
        <p:blipFill>
          <a:blip r:embed="rId9"/>
          <a:stretch/>
        </p:blipFill>
        <p:spPr>
          <a:xfrm>
            <a:off x="3096360" y="1747440"/>
            <a:ext cx="686520" cy="1134000"/>
          </a:xfrm>
          <a:prstGeom prst="rect">
            <a:avLst/>
          </a:prstGeom>
          <a:ln w="0">
            <a:noFill/>
          </a:ln>
        </p:spPr>
      </p:pic>
      <p:pic>
        <p:nvPicPr>
          <p:cNvPr id="618" name="Picture 10" descr="http://www.zigbee.org/DesktopModules/zigbeecertifiedproducts/ProductImages/1556036127SingleLuxBulb.JPG"/>
          <p:cNvPicPr/>
          <p:nvPr/>
        </p:nvPicPr>
        <p:blipFill>
          <a:blip r:embed="rId10"/>
          <a:stretch/>
        </p:blipFill>
        <p:spPr>
          <a:xfrm>
            <a:off x="2673720" y="3424320"/>
            <a:ext cx="686520" cy="1134000"/>
          </a:xfrm>
          <a:prstGeom prst="rect">
            <a:avLst/>
          </a:prstGeom>
          <a:ln w="0">
            <a:noFill/>
          </a:ln>
        </p:spPr>
      </p:pic>
      <p:pic>
        <p:nvPicPr>
          <p:cNvPr id="619" name="Picture 2" descr="http://media.idownloadblog.com/wp-content/uploads/2014/03/hue_tap.jpg"/>
          <p:cNvPicPr/>
          <p:nvPr/>
        </p:nvPicPr>
        <p:blipFill>
          <a:blip r:embed="rId11"/>
          <a:stretch/>
        </p:blipFill>
        <p:spPr>
          <a:xfrm>
            <a:off x="9338040" y="5338080"/>
            <a:ext cx="1234440" cy="11984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0" name="Picture 18" descr="http://www.zigbee.org/DesktopModules/zigbeecertifiedproducts/ProductImages/1989876285ecobee_SmartSi.jpg"/>
          <p:cNvPicPr/>
          <p:nvPr/>
        </p:nvPicPr>
        <p:blipFill>
          <a:blip r:embed="rId1"/>
          <a:stretch/>
        </p:blipFill>
        <p:spPr>
          <a:xfrm>
            <a:off x="8850600" y="3137760"/>
            <a:ext cx="1149120" cy="690120"/>
          </a:xfrm>
          <a:prstGeom prst="rect">
            <a:avLst/>
          </a:prstGeom>
          <a:ln w="0">
            <a:noFill/>
          </a:ln>
        </p:spPr>
      </p:pic>
      <p:sp>
        <p:nvSpPr>
          <p:cNvPr id="621" name="Title 2"/>
          <p:cNvSpPr txBox="1"/>
          <p:nvPr/>
        </p:nvSpPr>
        <p:spPr>
          <a:xfrm>
            <a:off x="838080" y="365040"/>
            <a:ext cx="10515240" cy="1325160"/>
          </a:xfrm>
          <a:prstGeom prst="rect">
            <a:avLst/>
          </a:prstGeom>
          <a:noFill/>
          <a:ln w="0">
            <a:noFill/>
          </a:ln>
        </p:spPr>
        <p:txBody>
          <a:bodyPr anchor="ctr">
            <a:noAutofit/>
          </a:bodyPr>
          <a:p>
            <a:pPr>
              <a:lnSpc>
                <a:spcPct val="90000"/>
              </a:lnSpc>
            </a:pPr>
            <a:r>
              <a:rPr b="1" lang="en-US" sz="4000" spc="-1" strike="noStrike">
                <a:solidFill>
                  <a:srgbClr val="000000"/>
                </a:solidFill>
                <a:latin typeface="Montserrat"/>
                <a:ea typeface="Montserrat"/>
              </a:rPr>
              <a:t>The Power of the Mesh: Self Healing</a:t>
            </a:r>
            <a:endParaRPr b="0" lang="en-US" sz="4000" spc="-1" strike="noStrike">
              <a:solidFill>
                <a:srgbClr val="000000"/>
              </a:solidFill>
              <a:latin typeface="Calibri"/>
            </a:endParaRPr>
          </a:p>
        </p:txBody>
      </p:sp>
      <p:sp>
        <p:nvSpPr>
          <p:cNvPr id="622" name="Content Placeholder 1"/>
          <p:cNvSpPr txBox="1"/>
          <p:nvPr/>
        </p:nvSpPr>
        <p:spPr>
          <a:xfrm>
            <a:off x="838080" y="1825560"/>
            <a:ext cx="10515240" cy="4350960"/>
          </a:xfrm>
          <a:prstGeom prst="rect">
            <a:avLst/>
          </a:prstGeom>
          <a:noFill/>
          <a:ln w="0">
            <a:noFill/>
          </a:ln>
        </p:spPr>
        <p:txBody>
          <a:bodyPr>
            <a:noAutofit/>
          </a:bodyPr>
          <a:p>
            <a:endParaRPr b="1" lang="en-US" sz="2800" spc="-1" strike="noStrike">
              <a:solidFill>
                <a:srgbClr val="000000"/>
              </a:solidFill>
              <a:latin typeface="Hind"/>
            </a:endParaRPr>
          </a:p>
        </p:txBody>
      </p:sp>
      <p:sp>
        <p:nvSpPr>
          <p:cNvPr id="623" name="Slide Number Placeholder 3"/>
          <p:cNvSpPr txBox="1"/>
          <p:nvPr/>
        </p:nvSpPr>
        <p:spPr>
          <a:xfrm>
            <a:off x="11646000" y="6637320"/>
            <a:ext cx="545760" cy="180720"/>
          </a:xfrm>
          <a:prstGeom prst="rect">
            <a:avLst/>
          </a:prstGeom>
          <a:noFill/>
          <a:ln w="0">
            <a:noFill/>
          </a:ln>
        </p:spPr>
        <p:txBody>
          <a:bodyPr lIns="90000" rIns="90000" tIns="45000" bIns="45000">
            <a:noAutofit/>
          </a:bodyPr>
          <a:p>
            <a:pPr>
              <a:lnSpc>
                <a:spcPct val="100000"/>
              </a:lnSpc>
            </a:pPr>
            <a:fld id="{754AE587-0A61-48EC-8BDA-DFE0FF76549B}" type="slidenum">
              <a:rPr b="0" lang="en-US" sz="1800" spc="-1" strike="noStrike">
                <a:solidFill>
                  <a:srgbClr val="000000"/>
                </a:solidFill>
                <a:latin typeface="Calibri"/>
              </a:rPr>
              <a:t>21</a:t>
            </a:fld>
            <a:endParaRPr b="0" lang="en-US" sz="1800" spc="-1" strike="noStrike">
              <a:latin typeface="Times New Roman"/>
            </a:endParaRPr>
          </a:p>
        </p:txBody>
      </p:sp>
      <p:pic>
        <p:nvPicPr>
          <p:cNvPr id="624" name="Picture 5" descr=""/>
          <p:cNvPicPr/>
          <p:nvPr/>
        </p:nvPicPr>
        <p:blipFill>
          <a:blip r:embed="rId2"/>
          <a:stretch/>
        </p:blipFill>
        <p:spPr>
          <a:xfrm>
            <a:off x="5679000" y="4805280"/>
            <a:ext cx="707760" cy="1064880"/>
          </a:xfrm>
          <a:prstGeom prst="rect">
            <a:avLst/>
          </a:prstGeom>
          <a:ln w="0">
            <a:noFill/>
          </a:ln>
        </p:spPr>
      </p:pic>
      <p:pic>
        <p:nvPicPr>
          <p:cNvPr id="625" name="Picture 9" descr=""/>
          <p:cNvPicPr/>
          <p:nvPr/>
        </p:nvPicPr>
        <p:blipFill>
          <a:blip r:embed="rId3"/>
          <a:stretch/>
        </p:blipFill>
        <p:spPr>
          <a:xfrm>
            <a:off x="7176240" y="2860200"/>
            <a:ext cx="684000" cy="904680"/>
          </a:xfrm>
          <a:prstGeom prst="rect">
            <a:avLst/>
          </a:prstGeom>
          <a:ln w="0">
            <a:noFill/>
          </a:ln>
        </p:spPr>
      </p:pic>
      <p:pic>
        <p:nvPicPr>
          <p:cNvPr id="626" name="Picture 9" descr=""/>
          <p:cNvPicPr/>
          <p:nvPr/>
        </p:nvPicPr>
        <p:blipFill>
          <a:blip r:embed="rId4"/>
          <a:stretch/>
        </p:blipFill>
        <p:spPr>
          <a:xfrm>
            <a:off x="7460280" y="4757400"/>
            <a:ext cx="684000" cy="904680"/>
          </a:xfrm>
          <a:prstGeom prst="rect">
            <a:avLst/>
          </a:prstGeom>
          <a:ln w="0">
            <a:noFill/>
          </a:ln>
        </p:spPr>
      </p:pic>
      <p:pic>
        <p:nvPicPr>
          <p:cNvPr id="627" name="Picture 9" descr=""/>
          <p:cNvPicPr/>
          <p:nvPr/>
        </p:nvPicPr>
        <p:blipFill>
          <a:blip r:embed="rId5"/>
          <a:stretch/>
        </p:blipFill>
        <p:spPr>
          <a:xfrm>
            <a:off x="5337000" y="3293640"/>
            <a:ext cx="684000" cy="904680"/>
          </a:xfrm>
          <a:prstGeom prst="rect">
            <a:avLst/>
          </a:prstGeom>
          <a:ln w="0">
            <a:noFill/>
          </a:ln>
        </p:spPr>
      </p:pic>
      <p:pic>
        <p:nvPicPr>
          <p:cNvPr id="628" name="Picture 3" descr=""/>
          <p:cNvPicPr/>
          <p:nvPr/>
        </p:nvPicPr>
        <p:blipFill>
          <a:blip r:embed="rId6"/>
          <a:stretch/>
        </p:blipFill>
        <p:spPr>
          <a:xfrm>
            <a:off x="3882240" y="5013360"/>
            <a:ext cx="841320" cy="1253880"/>
          </a:xfrm>
          <a:prstGeom prst="rect">
            <a:avLst/>
          </a:prstGeom>
          <a:ln w="0">
            <a:noFill/>
          </a:ln>
        </p:spPr>
      </p:pic>
      <p:pic>
        <p:nvPicPr>
          <p:cNvPr id="629" name="Picture 4" descr=""/>
          <p:cNvPicPr/>
          <p:nvPr/>
        </p:nvPicPr>
        <p:blipFill>
          <a:blip r:embed="rId7"/>
          <a:stretch/>
        </p:blipFill>
        <p:spPr>
          <a:xfrm>
            <a:off x="4622400" y="1772280"/>
            <a:ext cx="952200" cy="1028520"/>
          </a:xfrm>
          <a:prstGeom prst="rect">
            <a:avLst/>
          </a:prstGeom>
          <a:ln w="0">
            <a:noFill/>
          </a:ln>
        </p:spPr>
      </p:pic>
      <p:sp>
        <p:nvSpPr>
          <p:cNvPr id="630" name="Left-Right Arrow 32"/>
          <p:cNvSpPr/>
          <p:nvPr/>
        </p:nvSpPr>
        <p:spPr>
          <a:xfrm rot="1710600">
            <a:off x="3795480" y="3220920"/>
            <a:ext cx="1586520" cy="290520"/>
          </a:xfrm>
          <a:prstGeom prst="leftRightArrow">
            <a:avLst>
              <a:gd name="adj1" fmla="val 50000"/>
              <a:gd name="adj2" fmla="val 50000"/>
            </a:avLst>
          </a:prstGeom>
          <a:gradFill rotWithShape="0">
            <a:gsLst>
              <a:gs pos="0">
                <a:srgbClr val="499be6"/>
              </a:gs>
              <a:gs pos="100000">
                <a:srgbClr val="b0d0ff"/>
              </a:gs>
            </a:gsLst>
            <a:lin ang="17910000"/>
          </a:gradFill>
          <a:ln>
            <a:solidFill>
              <a:srgbClr val="5b9bd5"/>
            </a:solidFill>
          </a:ln>
        </p:spPr>
        <p:style>
          <a:lnRef idx="1">
            <a:schemeClr val="accent1"/>
          </a:lnRef>
          <a:fillRef idx="3">
            <a:schemeClr val="accent1"/>
          </a:fillRef>
          <a:effectRef idx="2">
            <a:schemeClr val="accent1"/>
          </a:effectRef>
          <a:fontRef idx="minor"/>
        </p:style>
      </p:sp>
      <p:sp>
        <p:nvSpPr>
          <p:cNvPr id="631" name="Left-Right Arrow 36"/>
          <p:cNvSpPr/>
          <p:nvPr/>
        </p:nvSpPr>
        <p:spPr>
          <a:xfrm>
            <a:off x="5625720" y="2023560"/>
            <a:ext cx="1892160" cy="290520"/>
          </a:xfrm>
          <a:prstGeom prst="leftRightArrow">
            <a:avLst>
              <a:gd name="adj1" fmla="val 50000"/>
              <a:gd name="adj2" fmla="val 50000"/>
            </a:avLst>
          </a:prstGeom>
          <a:solidFill>
            <a:srgbClr val="ff0000"/>
          </a:solidFill>
          <a:ln>
            <a:solidFill>
              <a:srgbClr val="5b9bd5"/>
            </a:solidFill>
          </a:ln>
        </p:spPr>
        <p:style>
          <a:lnRef idx="1">
            <a:schemeClr val="accent1"/>
          </a:lnRef>
          <a:fillRef idx="3">
            <a:schemeClr val="accent1"/>
          </a:fillRef>
          <a:effectRef idx="2">
            <a:schemeClr val="accent1"/>
          </a:effectRef>
          <a:fontRef idx="minor"/>
        </p:style>
      </p:sp>
      <p:sp>
        <p:nvSpPr>
          <p:cNvPr id="632" name="Left-Right Arrow 38"/>
          <p:cNvSpPr/>
          <p:nvPr/>
        </p:nvSpPr>
        <p:spPr>
          <a:xfrm rot="3376200">
            <a:off x="8194680" y="2626920"/>
            <a:ext cx="955440" cy="290520"/>
          </a:xfrm>
          <a:prstGeom prst="leftRightArrow">
            <a:avLst>
              <a:gd name="adj1" fmla="val 50000"/>
              <a:gd name="adj2" fmla="val 50000"/>
            </a:avLst>
          </a:prstGeom>
          <a:solidFill>
            <a:srgbClr val="ff0000"/>
          </a:solidFill>
          <a:ln>
            <a:solidFill>
              <a:srgbClr val="5b9bd5"/>
            </a:solidFill>
          </a:ln>
        </p:spPr>
        <p:style>
          <a:lnRef idx="1">
            <a:schemeClr val="accent1"/>
          </a:lnRef>
          <a:fillRef idx="3">
            <a:schemeClr val="accent1"/>
          </a:fillRef>
          <a:effectRef idx="2">
            <a:schemeClr val="accent1"/>
          </a:effectRef>
          <a:fontRef idx="minor"/>
        </p:style>
      </p:sp>
      <p:sp>
        <p:nvSpPr>
          <p:cNvPr id="633" name="Left-Right Arrow 40"/>
          <p:cNvSpPr/>
          <p:nvPr/>
        </p:nvSpPr>
        <p:spPr>
          <a:xfrm>
            <a:off x="3414960" y="3873240"/>
            <a:ext cx="1892160" cy="290520"/>
          </a:xfrm>
          <a:prstGeom prst="leftRightArrow">
            <a:avLst>
              <a:gd name="adj1" fmla="val 50000"/>
              <a:gd name="adj2" fmla="val 50000"/>
            </a:avLst>
          </a:prstGeom>
          <a:gradFill rotWithShape="0">
            <a:gsLst>
              <a:gs pos="0">
                <a:srgbClr val="499be6"/>
              </a:gs>
              <a:gs pos="100000">
                <a:srgbClr val="b0d0ff"/>
              </a:gs>
            </a:gsLst>
            <a:lin ang="16200000"/>
          </a:gradFill>
          <a:ln>
            <a:solidFill>
              <a:srgbClr val="5b9bd5"/>
            </a:solidFill>
          </a:ln>
        </p:spPr>
        <p:style>
          <a:lnRef idx="1">
            <a:schemeClr val="accent1"/>
          </a:lnRef>
          <a:fillRef idx="3">
            <a:schemeClr val="accent1"/>
          </a:fillRef>
          <a:effectRef idx="2">
            <a:schemeClr val="accent1"/>
          </a:effectRef>
          <a:fontRef idx="minor"/>
        </p:style>
      </p:sp>
      <p:sp>
        <p:nvSpPr>
          <p:cNvPr id="634" name="Left-Right Arrow 41"/>
          <p:cNvSpPr/>
          <p:nvPr/>
        </p:nvSpPr>
        <p:spPr>
          <a:xfrm rot="18883200">
            <a:off x="4397400" y="4492800"/>
            <a:ext cx="1319760" cy="290520"/>
          </a:xfrm>
          <a:prstGeom prst="leftRightArrow">
            <a:avLst>
              <a:gd name="adj1" fmla="val 50000"/>
              <a:gd name="adj2" fmla="val 50000"/>
            </a:avLst>
          </a:prstGeom>
          <a:gradFill rotWithShape="0">
            <a:gsLst>
              <a:gs pos="0">
                <a:srgbClr val="499be6"/>
              </a:gs>
              <a:gs pos="100000">
                <a:srgbClr val="b0d0ff"/>
              </a:gs>
            </a:gsLst>
            <a:lin ang="13482000"/>
          </a:gradFill>
          <a:ln>
            <a:solidFill>
              <a:srgbClr val="5b9bd5"/>
            </a:solidFill>
          </a:ln>
        </p:spPr>
        <p:style>
          <a:lnRef idx="1">
            <a:schemeClr val="accent1"/>
          </a:lnRef>
          <a:fillRef idx="3">
            <a:schemeClr val="accent1"/>
          </a:fillRef>
          <a:effectRef idx="2">
            <a:schemeClr val="accent1"/>
          </a:effectRef>
          <a:fontRef idx="minor"/>
        </p:style>
      </p:sp>
      <p:sp>
        <p:nvSpPr>
          <p:cNvPr id="635" name="Left-Right Arrow 42"/>
          <p:cNvSpPr/>
          <p:nvPr/>
        </p:nvSpPr>
        <p:spPr>
          <a:xfrm rot="15308400">
            <a:off x="5577480" y="4330080"/>
            <a:ext cx="556560" cy="290520"/>
          </a:xfrm>
          <a:prstGeom prst="leftRightArrow">
            <a:avLst>
              <a:gd name="adj1" fmla="val 50000"/>
              <a:gd name="adj2" fmla="val 50000"/>
            </a:avLst>
          </a:prstGeom>
          <a:gradFill rotWithShape="0">
            <a:gsLst>
              <a:gs pos="0">
                <a:srgbClr val="499be6"/>
              </a:gs>
              <a:gs pos="100000">
                <a:srgbClr val="b0d0ff"/>
              </a:gs>
            </a:gsLst>
            <a:lin ang="9906000"/>
          </a:gradFill>
          <a:ln>
            <a:solidFill>
              <a:srgbClr val="5b9bd5"/>
            </a:solidFill>
          </a:ln>
        </p:spPr>
        <p:style>
          <a:lnRef idx="1">
            <a:schemeClr val="accent1"/>
          </a:lnRef>
          <a:fillRef idx="3">
            <a:schemeClr val="accent1"/>
          </a:fillRef>
          <a:effectRef idx="2">
            <a:schemeClr val="accent1"/>
          </a:effectRef>
          <a:fontRef idx="minor"/>
        </p:style>
      </p:sp>
      <p:sp>
        <p:nvSpPr>
          <p:cNvPr id="636" name="Left-Right Arrow 43"/>
          <p:cNvSpPr/>
          <p:nvPr/>
        </p:nvSpPr>
        <p:spPr>
          <a:xfrm>
            <a:off x="3903120" y="2221920"/>
            <a:ext cx="741240" cy="290520"/>
          </a:xfrm>
          <a:prstGeom prst="leftRightArrow">
            <a:avLst>
              <a:gd name="adj1" fmla="val 50000"/>
              <a:gd name="adj2" fmla="val 50000"/>
            </a:avLst>
          </a:prstGeom>
          <a:solidFill>
            <a:srgbClr val="ff0000"/>
          </a:solidFill>
          <a:ln>
            <a:solidFill>
              <a:srgbClr val="5b9bd5"/>
            </a:solidFill>
          </a:ln>
        </p:spPr>
        <p:style>
          <a:lnRef idx="1">
            <a:schemeClr val="accent1"/>
          </a:lnRef>
          <a:fillRef idx="3">
            <a:schemeClr val="accent1"/>
          </a:fillRef>
          <a:effectRef idx="2">
            <a:schemeClr val="accent1"/>
          </a:effectRef>
          <a:fontRef idx="minor"/>
        </p:style>
      </p:sp>
      <p:sp>
        <p:nvSpPr>
          <p:cNvPr id="637" name="Left-Right Arrow 46"/>
          <p:cNvSpPr/>
          <p:nvPr/>
        </p:nvSpPr>
        <p:spPr>
          <a:xfrm rot="15308400">
            <a:off x="5153400" y="2859480"/>
            <a:ext cx="556560" cy="290520"/>
          </a:xfrm>
          <a:prstGeom prst="leftRightArrow">
            <a:avLst>
              <a:gd name="adj1" fmla="val 50000"/>
              <a:gd name="adj2" fmla="val 50000"/>
            </a:avLst>
          </a:prstGeom>
          <a:gradFill rotWithShape="0">
            <a:gsLst>
              <a:gs pos="0">
                <a:srgbClr val="499be6"/>
              </a:gs>
              <a:gs pos="100000">
                <a:srgbClr val="b0d0ff"/>
              </a:gs>
            </a:gsLst>
            <a:lin ang="9906000"/>
          </a:gradFill>
          <a:ln>
            <a:solidFill>
              <a:srgbClr val="5b9bd5"/>
            </a:solidFill>
          </a:ln>
        </p:spPr>
        <p:style>
          <a:lnRef idx="1">
            <a:schemeClr val="accent1"/>
          </a:lnRef>
          <a:fillRef idx="3">
            <a:schemeClr val="accent1"/>
          </a:fillRef>
          <a:effectRef idx="2">
            <a:schemeClr val="accent1"/>
          </a:effectRef>
          <a:fontRef idx="minor"/>
        </p:style>
      </p:sp>
      <p:grpSp>
        <p:nvGrpSpPr>
          <p:cNvPr id="638" name="Group 48"/>
          <p:cNvGrpSpPr/>
          <p:nvPr/>
        </p:nvGrpSpPr>
        <p:grpSpPr>
          <a:xfrm>
            <a:off x="7098480" y="4444560"/>
            <a:ext cx="1452600" cy="1452600"/>
            <a:chOff x="7098480" y="4444560"/>
            <a:chExt cx="1452600" cy="1452600"/>
          </a:xfrm>
        </p:grpSpPr>
        <p:sp>
          <p:nvSpPr>
            <p:cNvPr id="639" name="Oval 49"/>
            <p:cNvSpPr/>
            <p:nvPr/>
          </p:nvSpPr>
          <p:spPr>
            <a:xfrm>
              <a:off x="7098480" y="4444560"/>
              <a:ext cx="1452600" cy="1452600"/>
            </a:xfrm>
            <a:prstGeom prst="ellipse">
              <a:avLst/>
            </a:prstGeom>
            <a:noFill/>
            <a:ln w="63500">
              <a:solidFill>
                <a:srgbClr val="ff0000"/>
              </a:solidFill>
            </a:ln>
          </p:spPr>
          <p:style>
            <a:lnRef idx="1">
              <a:schemeClr val="accent1"/>
            </a:lnRef>
            <a:fillRef idx="3">
              <a:schemeClr val="accent1"/>
            </a:fillRef>
            <a:effectRef idx="2">
              <a:schemeClr val="accent1"/>
            </a:effectRef>
            <a:fontRef idx="minor"/>
          </p:style>
        </p:sp>
        <p:sp>
          <p:nvSpPr>
            <p:cNvPr id="640" name="Straight Connector 50"/>
            <p:cNvSpPr/>
            <p:nvPr/>
          </p:nvSpPr>
          <p:spPr>
            <a:xfrm flipV="1">
              <a:off x="7403040" y="4596840"/>
              <a:ext cx="833040" cy="1178640"/>
            </a:xfrm>
            <a:prstGeom prst="line">
              <a:avLst/>
            </a:prstGeom>
            <a:ln w="63500">
              <a:solidFill>
                <a:srgbClr val="ff0000"/>
              </a:solidFill>
            </a:ln>
          </p:spPr>
          <p:style>
            <a:lnRef idx="2">
              <a:schemeClr val="accent1"/>
            </a:lnRef>
            <a:fillRef idx="0">
              <a:schemeClr val="accent1"/>
            </a:fillRef>
            <a:effectRef idx="1">
              <a:schemeClr val="accent1"/>
            </a:effectRef>
            <a:fontRef idx="minor"/>
          </p:style>
        </p:sp>
      </p:grpSp>
      <p:sp>
        <p:nvSpPr>
          <p:cNvPr id="641" name="Left-Right Arrow 51"/>
          <p:cNvSpPr/>
          <p:nvPr/>
        </p:nvSpPr>
        <p:spPr>
          <a:xfrm rot="4413600">
            <a:off x="8504640" y="4413240"/>
            <a:ext cx="1586520" cy="290520"/>
          </a:xfrm>
          <a:prstGeom prst="leftRightArrow">
            <a:avLst>
              <a:gd name="adj1" fmla="val 50000"/>
              <a:gd name="adj2" fmla="val 50000"/>
            </a:avLst>
          </a:prstGeom>
          <a:solidFill>
            <a:srgbClr val="ff0000"/>
          </a:solidFill>
          <a:ln>
            <a:solidFill>
              <a:srgbClr val="5b9bd5"/>
            </a:solidFill>
          </a:ln>
        </p:spPr>
        <p:style>
          <a:lnRef idx="1">
            <a:schemeClr val="accent1"/>
          </a:lnRef>
          <a:fillRef idx="3">
            <a:schemeClr val="accent1"/>
          </a:fillRef>
          <a:effectRef idx="2">
            <a:schemeClr val="accent1"/>
          </a:effectRef>
          <a:fontRef idx="minor"/>
        </p:style>
      </p:sp>
      <p:grpSp>
        <p:nvGrpSpPr>
          <p:cNvPr id="642" name="Group 39"/>
          <p:cNvGrpSpPr/>
          <p:nvPr/>
        </p:nvGrpSpPr>
        <p:grpSpPr>
          <a:xfrm>
            <a:off x="6827040" y="2640240"/>
            <a:ext cx="1452600" cy="1452600"/>
            <a:chOff x="6827040" y="2640240"/>
            <a:chExt cx="1452600" cy="1452600"/>
          </a:xfrm>
        </p:grpSpPr>
        <p:sp>
          <p:nvSpPr>
            <p:cNvPr id="643" name="Oval 44"/>
            <p:cNvSpPr/>
            <p:nvPr/>
          </p:nvSpPr>
          <p:spPr>
            <a:xfrm>
              <a:off x="6827040" y="2640240"/>
              <a:ext cx="1452600" cy="1452600"/>
            </a:xfrm>
            <a:prstGeom prst="ellipse">
              <a:avLst/>
            </a:prstGeom>
            <a:noFill/>
            <a:ln w="63500">
              <a:solidFill>
                <a:srgbClr val="ff0000"/>
              </a:solidFill>
            </a:ln>
          </p:spPr>
          <p:style>
            <a:lnRef idx="1">
              <a:schemeClr val="accent1"/>
            </a:lnRef>
            <a:fillRef idx="3">
              <a:schemeClr val="accent1"/>
            </a:fillRef>
            <a:effectRef idx="2">
              <a:schemeClr val="accent1"/>
            </a:effectRef>
            <a:fontRef idx="minor"/>
          </p:style>
        </p:sp>
        <p:sp>
          <p:nvSpPr>
            <p:cNvPr id="644" name="Straight Connector 47"/>
            <p:cNvSpPr/>
            <p:nvPr/>
          </p:nvSpPr>
          <p:spPr>
            <a:xfrm flipV="1">
              <a:off x="7131960" y="2792520"/>
              <a:ext cx="833040" cy="1178640"/>
            </a:xfrm>
            <a:prstGeom prst="line">
              <a:avLst/>
            </a:prstGeom>
            <a:ln w="63500">
              <a:solidFill>
                <a:srgbClr val="ff0000"/>
              </a:solidFill>
            </a:ln>
          </p:spPr>
          <p:style>
            <a:lnRef idx="2">
              <a:schemeClr val="accent1"/>
            </a:lnRef>
            <a:fillRef idx="0">
              <a:schemeClr val="accent1"/>
            </a:fillRef>
            <a:effectRef idx="1">
              <a:schemeClr val="accent1"/>
            </a:effectRef>
            <a:fontRef idx="minor"/>
          </p:style>
        </p:sp>
      </p:grpSp>
      <p:pic>
        <p:nvPicPr>
          <p:cNvPr id="645" name="Picture 10" descr="http://www.zigbee.org/DesktopModules/zigbeecertifiedproducts/ProductImages/1556036127SingleLuxBulb.JPG"/>
          <p:cNvPicPr/>
          <p:nvPr/>
        </p:nvPicPr>
        <p:blipFill>
          <a:blip r:embed="rId8"/>
          <a:stretch/>
        </p:blipFill>
        <p:spPr>
          <a:xfrm>
            <a:off x="7728120" y="1421640"/>
            <a:ext cx="686520" cy="1134000"/>
          </a:xfrm>
          <a:prstGeom prst="rect">
            <a:avLst/>
          </a:prstGeom>
          <a:ln w="0">
            <a:noFill/>
          </a:ln>
        </p:spPr>
      </p:pic>
      <p:pic>
        <p:nvPicPr>
          <p:cNvPr id="646" name="Picture 10" descr="http://www.zigbee.org/DesktopModules/zigbeecertifiedproducts/ProductImages/1556036127SingleLuxBulb.JPG"/>
          <p:cNvPicPr/>
          <p:nvPr/>
        </p:nvPicPr>
        <p:blipFill>
          <a:blip r:embed="rId9"/>
          <a:stretch/>
        </p:blipFill>
        <p:spPr>
          <a:xfrm>
            <a:off x="2991240" y="1719360"/>
            <a:ext cx="686520" cy="1134000"/>
          </a:xfrm>
          <a:prstGeom prst="rect">
            <a:avLst/>
          </a:prstGeom>
          <a:ln w="0">
            <a:noFill/>
          </a:ln>
        </p:spPr>
      </p:pic>
      <p:pic>
        <p:nvPicPr>
          <p:cNvPr id="647" name="Picture 10" descr="http://www.zigbee.org/DesktopModules/zigbeecertifiedproducts/ProductImages/1556036127SingleLuxBulb.JPG"/>
          <p:cNvPicPr/>
          <p:nvPr/>
        </p:nvPicPr>
        <p:blipFill>
          <a:blip r:embed="rId10"/>
          <a:stretch/>
        </p:blipFill>
        <p:spPr>
          <a:xfrm>
            <a:off x="2588400" y="3526200"/>
            <a:ext cx="686520" cy="1134000"/>
          </a:xfrm>
          <a:prstGeom prst="rect">
            <a:avLst/>
          </a:prstGeom>
          <a:ln w="0">
            <a:noFill/>
          </a:ln>
        </p:spPr>
      </p:pic>
      <p:pic>
        <p:nvPicPr>
          <p:cNvPr id="648" name="Picture 2" descr="http://media.idownloadblog.com/wp-content/uploads/2014/03/hue_tap.jpg"/>
          <p:cNvPicPr/>
          <p:nvPr/>
        </p:nvPicPr>
        <p:blipFill>
          <a:blip r:embed="rId11"/>
          <a:stretch/>
        </p:blipFill>
        <p:spPr>
          <a:xfrm>
            <a:off x="9338040" y="5338080"/>
            <a:ext cx="1234440" cy="11984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Rectangle 4"/>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 </a:t>
            </a:r>
            <a:r>
              <a:rPr b="1" lang="en-US" sz="4400" spc="-1" strike="noStrike">
                <a:solidFill>
                  <a:srgbClr val="000000"/>
                </a:solidFill>
                <a:latin typeface="Montserrat"/>
                <a:ea typeface="Montserrat"/>
              </a:rPr>
              <a:t>Zigbee Wireless Networking Basics</a:t>
            </a:r>
            <a:endParaRPr b="0" lang="en-US" sz="4400" spc="-1" strike="noStrike">
              <a:solidFill>
                <a:srgbClr val="000000"/>
              </a:solidFill>
              <a:latin typeface="Calibri"/>
            </a:endParaRPr>
          </a:p>
        </p:txBody>
      </p:sp>
      <p:sp>
        <p:nvSpPr>
          <p:cNvPr id="650" name="Rectangle 5"/>
          <p:cNvSpPr txBox="1"/>
          <p:nvPr/>
        </p:nvSpPr>
        <p:spPr>
          <a:xfrm>
            <a:off x="838080" y="1825560"/>
            <a:ext cx="10515240" cy="4350960"/>
          </a:xfrm>
          <a:prstGeom prst="rect">
            <a:avLst/>
          </a:prstGeom>
          <a:noFill/>
          <a:ln w="0">
            <a:noFill/>
          </a:ln>
        </p:spPr>
        <p:txBody>
          <a:bodyPr>
            <a:normAutofit fontScale="54000"/>
          </a:bodyPr>
          <a:p>
            <a:pPr>
              <a:lnSpc>
                <a:spcPct val="100000"/>
              </a:lnSpc>
              <a:spcBef>
                <a:spcPts val="1001"/>
              </a:spcBef>
              <a:tabLst>
                <a:tab algn="l" pos="0"/>
              </a:tabLst>
            </a:pPr>
            <a:r>
              <a:rPr b="1" lang="en-US" sz="2400" spc="-1" strike="noStrike">
                <a:solidFill>
                  <a:srgbClr val="000000"/>
                </a:solidFill>
                <a:latin typeface="Hind"/>
                <a:ea typeface="Hind"/>
              </a:rPr>
              <a:t>Network Scan</a:t>
            </a:r>
            <a:endParaRPr b="1" lang="en-US" sz="24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Device scans the available 16 2.4 GHz channels to determine the best channel to occupy</a:t>
            </a:r>
            <a:endParaRPr b="0" lang="en-US" sz="2000" spc="-1" strike="noStrike">
              <a:solidFill>
                <a:srgbClr val="000000"/>
              </a:solidFill>
              <a:latin typeface="Hind Light"/>
            </a:endParaRPr>
          </a:p>
          <a:p>
            <a:pPr marL="457200">
              <a:lnSpc>
                <a:spcPct val="100000"/>
              </a:lnSpc>
              <a:spcBef>
                <a:spcPts val="499"/>
              </a:spcBef>
              <a:tabLst>
                <a:tab algn="l" pos="0"/>
              </a:tabLst>
            </a:pPr>
            <a:endParaRPr b="1" lang="en-US" sz="2000" spc="-1" strike="noStrike">
              <a:solidFill>
                <a:srgbClr val="000000"/>
              </a:solidFill>
              <a:latin typeface="Hind"/>
            </a:endParaRPr>
          </a:p>
          <a:p>
            <a:pPr>
              <a:lnSpc>
                <a:spcPct val="100000"/>
              </a:lnSpc>
              <a:spcBef>
                <a:spcPts val="1001"/>
              </a:spcBef>
              <a:tabLst>
                <a:tab algn="l" pos="0"/>
              </a:tabLst>
            </a:pPr>
            <a:r>
              <a:rPr b="1" lang="en-US" sz="2400" spc="-1" strike="noStrike">
                <a:solidFill>
                  <a:srgbClr val="000000"/>
                </a:solidFill>
                <a:latin typeface="Hind"/>
                <a:ea typeface="Hind"/>
              </a:rPr>
              <a:t>Creating/Joining a PAN</a:t>
            </a:r>
            <a:endParaRPr b="1" lang="en-US" sz="24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Device can create a network (coordinator) on a free channel or join an existing network</a:t>
            </a:r>
            <a:endParaRPr b="0" lang="en-US" sz="2000" spc="-1" strike="noStrike">
              <a:solidFill>
                <a:srgbClr val="000000"/>
              </a:solidFill>
              <a:latin typeface="Hind Light"/>
            </a:endParaRPr>
          </a:p>
          <a:p>
            <a:pPr marL="457200">
              <a:lnSpc>
                <a:spcPct val="100000"/>
              </a:lnSpc>
              <a:spcBef>
                <a:spcPts val="499"/>
              </a:spcBef>
              <a:tabLst>
                <a:tab algn="l" pos="0"/>
              </a:tabLst>
            </a:pPr>
            <a:endParaRPr b="1" lang="en-US" sz="2000" spc="-1" strike="noStrike">
              <a:solidFill>
                <a:srgbClr val="000000"/>
              </a:solidFill>
              <a:latin typeface="Hind"/>
            </a:endParaRPr>
          </a:p>
          <a:p>
            <a:pPr>
              <a:lnSpc>
                <a:spcPct val="100000"/>
              </a:lnSpc>
              <a:spcBef>
                <a:spcPts val="1001"/>
              </a:spcBef>
              <a:tabLst>
                <a:tab algn="l" pos="0"/>
              </a:tabLst>
            </a:pPr>
            <a:r>
              <a:rPr b="1" lang="en-US" sz="2400" spc="-1" strike="noStrike">
                <a:solidFill>
                  <a:srgbClr val="000000"/>
                </a:solidFill>
                <a:latin typeface="Hind"/>
                <a:ea typeface="Hind"/>
              </a:rPr>
              <a:t>Device Discovery</a:t>
            </a:r>
            <a:endParaRPr b="1" lang="en-US" sz="24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Device queries the network to discover the identity of devices</a:t>
            </a:r>
            <a:endParaRPr b="0" lang="en-US" sz="2000" spc="-1" strike="noStrike">
              <a:solidFill>
                <a:srgbClr val="000000"/>
              </a:solidFill>
              <a:latin typeface="Hind Light"/>
            </a:endParaRPr>
          </a:p>
          <a:p>
            <a:pPr marL="457200">
              <a:lnSpc>
                <a:spcPct val="100000"/>
              </a:lnSpc>
              <a:spcBef>
                <a:spcPts val="499"/>
              </a:spcBef>
              <a:tabLst>
                <a:tab algn="l" pos="0"/>
              </a:tabLst>
            </a:pPr>
            <a:endParaRPr b="1" lang="en-US" sz="2000" spc="-1" strike="noStrike">
              <a:solidFill>
                <a:srgbClr val="000000"/>
              </a:solidFill>
              <a:latin typeface="Hind"/>
            </a:endParaRPr>
          </a:p>
          <a:p>
            <a:pPr>
              <a:lnSpc>
                <a:spcPct val="100000"/>
              </a:lnSpc>
              <a:spcBef>
                <a:spcPts val="1001"/>
              </a:spcBef>
              <a:tabLst>
                <a:tab algn="l" pos="0"/>
              </a:tabLst>
            </a:pPr>
            <a:r>
              <a:rPr b="1" lang="en-US" sz="2400" spc="-1" strike="noStrike">
                <a:solidFill>
                  <a:srgbClr val="000000"/>
                </a:solidFill>
                <a:latin typeface="Hind"/>
                <a:ea typeface="Hind"/>
              </a:rPr>
              <a:t>Service Discovery</a:t>
            </a:r>
            <a:endParaRPr b="1" lang="en-US" sz="24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Device scans for supported services on devices within the network</a:t>
            </a:r>
            <a:endParaRPr b="0" lang="en-US" sz="2000" spc="-1" strike="noStrike">
              <a:solidFill>
                <a:srgbClr val="000000"/>
              </a:solidFill>
              <a:latin typeface="Hind Light"/>
            </a:endParaRPr>
          </a:p>
          <a:p>
            <a:pPr marL="457200">
              <a:lnSpc>
                <a:spcPct val="100000"/>
              </a:lnSpc>
              <a:spcBef>
                <a:spcPts val="499"/>
              </a:spcBef>
              <a:tabLst>
                <a:tab algn="l" pos="0"/>
              </a:tabLst>
            </a:pPr>
            <a:endParaRPr b="1" lang="en-US" sz="2000" spc="-1" strike="noStrike">
              <a:solidFill>
                <a:srgbClr val="000000"/>
              </a:solidFill>
              <a:latin typeface="Hind"/>
            </a:endParaRPr>
          </a:p>
          <a:p>
            <a:pPr>
              <a:lnSpc>
                <a:spcPct val="100000"/>
              </a:lnSpc>
              <a:spcBef>
                <a:spcPts val="1001"/>
              </a:spcBef>
              <a:tabLst>
                <a:tab algn="l" pos="0"/>
              </a:tabLst>
            </a:pPr>
            <a:r>
              <a:rPr b="1" lang="en-US" sz="2400" spc="-1" strike="noStrike">
                <a:solidFill>
                  <a:srgbClr val="000000"/>
                </a:solidFill>
                <a:latin typeface="Hind"/>
                <a:ea typeface="Hind"/>
              </a:rPr>
              <a:t>Binding</a:t>
            </a:r>
            <a:endParaRPr b="1" lang="en-US" sz="24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Devices communicate via command/control messaging</a:t>
            </a:r>
            <a:endParaRPr b="0" lang="en-US" sz="2000" spc="-1" strike="noStrike">
              <a:solidFill>
                <a:srgbClr val="000000"/>
              </a:solidFill>
              <a:latin typeface="Hind Light"/>
            </a:endParaRPr>
          </a:p>
        </p:txBody>
      </p:sp>
      <p:sp>
        <p:nvSpPr>
          <p:cNvPr id="651" name="Slide Number Placeholder 3"/>
          <p:cNvSpPr txBox="1"/>
          <p:nvPr/>
        </p:nvSpPr>
        <p:spPr>
          <a:xfrm>
            <a:off x="11696760" y="6586560"/>
            <a:ext cx="495000" cy="231480"/>
          </a:xfrm>
          <a:prstGeom prst="rect">
            <a:avLst/>
          </a:prstGeom>
          <a:noFill/>
          <a:ln w="0">
            <a:noFill/>
          </a:ln>
        </p:spPr>
        <p:txBody>
          <a:bodyPr lIns="90000" rIns="90000" tIns="45000" bIns="45000">
            <a:noAutofit/>
          </a:bodyPr>
          <a:p>
            <a:pPr>
              <a:lnSpc>
                <a:spcPct val="100000"/>
              </a:lnSpc>
            </a:pPr>
            <a:fld id="{0A9C12F4-F35B-44F9-917C-EC3515E96905}" type="slidenum">
              <a:rPr b="0" lang="en-US" sz="1200" spc="-1" strike="noStrike">
                <a:solidFill>
                  <a:srgbClr val="000000"/>
                </a:solidFill>
                <a:latin typeface="Arial Rounded MT Bold"/>
                <a:ea typeface="MS PGothic"/>
              </a:rPr>
              <a:t>25</a:t>
            </a:fld>
            <a:endParaRPr b="0" lang="en-US" sz="1200" spc="-1" strike="noStrike">
              <a:latin typeface="Times New Roman"/>
            </a:endParaRPr>
          </a:p>
        </p:txBody>
      </p:sp>
    </p:spTree>
  </p:cSld>
  <mc:AlternateContent>
    <mc:Choice Requires="p14">
      <p:transition spd="med" p14:dur="700">
        <p:fade/>
      </p:transition>
    </mc:Choice>
    <mc:Fallback>
      <p:transition spd="med">
        <p:fade/>
      </p:transition>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Title 1"/>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Zigbee Stack Architecture Basics</a:t>
            </a:r>
            <a:endParaRPr b="0" lang="en-US" sz="4400" spc="-1" strike="noStrike">
              <a:solidFill>
                <a:srgbClr val="000000"/>
              </a:solidFill>
              <a:latin typeface="Calibri"/>
            </a:endParaRPr>
          </a:p>
        </p:txBody>
      </p:sp>
      <p:sp>
        <p:nvSpPr>
          <p:cNvPr id="653" name="Text Placeholder 2"/>
          <p:cNvSpPr txBox="1"/>
          <p:nvPr/>
        </p:nvSpPr>
        <p:spPr>
          <a:xfrm>
            <a:off x="838080" y="1825560"/>
            <a:ext cx="10515240" cy="4350960"/>
          </a:xfrm>
          <a:prstGeom prst="rect">
            <a:avLst/>
          </a:prstGeom>
          <a:noFill/>
          <a:ln w="0">
            <a:noFill/>
          </a:ln>
        </p:spPr>
        <p:txBody>
          <a:bodyPr>
            <a:normAutofit fontScale="91000"/>
          </a:bodyPr>
          <a:p>
            <a:pPr>
              <a:lnSpc>
                <a:spcPct val="100000"/>
              </a:lnSpc>
              <a:spcBef>
                <a:spcPts val="1001"/>
              </a:spcBef>
              <a:tabLst>
                <a:tab algn="l" pos="0"/>
              </a:tabLst>
            </a:pPr>
            <a:r>
              <a:rPr b="1" lang="en-US" sz="2800" spc="-1" strike="noStrike">
                <a:solidFill>
                  <a:srgbClr val="000000"/>
                </a:solidFill>
                <a:latin typeface="Hind"/>
                <a:ea typeface="Hind"/>
              </a:rPr>
              <a:t>Addressing</a:t>
            </a:r>
            <a:endParaRPr b="1" lang="en-US" sz="2800" spc="-1" strike="noStrike">
              <a:solidFill>
                <a:srgbClr val="000000"/>
              </a:solidFill>
              <a:latin typeface="Hind"/>
            </a:endParaRPr>
          </a:p>
          <a:p>
            <a:pPr lvl="1" marL="685800" indent="-228240">
              <a:lnSpc>
                <a:spcPct val="15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Every device has a unique 64 bit MAC address</a:t>
            </a:r>
            <a:endParaRPr b="0" lang="en-US" sz="2400" spc="-1" strike="noStrike">
              <a:solidFill>
                <a:srgbClr val="000000"/>
              </a:solidFill>
              <a:latin typeface="Hind Light"/>
            </a:endParaRPr>
          </a:p>
          <a:p>
            <a:pPr lvl="1" marL="685800" indent="-228240">
              <a:lnSpc>
                <a:spcPct val="15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Upon association, every device receives a unique 16 bit network address</a:t>
            </a:r>
            <a:endParaRPr b="0" lang="en-US" sz="2400" spc="-1" strike="noStrike">
              <a:solidFill>
                <a:srgbClr val="000000"/>
              </a:solidFill>
              <a:latin typeface="Hind Light"/>
            </a:endParaRPr>
          </a:p>
          <a:p>
            <a:pPr lvl="1" marL="685800" indent="-228240">
              <a:lnSpc>
                <a:spcPct val="15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Only the 16 bit network address is used to route packets within the network</a:t>
            </a:r>
            <a:endParaRPr b="0" lang="en-US" sz="2400" spc="-1" strike="noStrike">
              <a:solidFill>
                <a:srgbClr val="000000"/>
              </a:solidFill>
              <a:latin typeface="Hind Light"/>
            </a:endParaRPr>
          </a:p>
          <a:p>
            <a:pPr lvl="1" marL="685800" indent="-228240">
              <a:lnSpc>
                <a:spcPct val="15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Devices retain their 16 bit address if they disconnect from the network. However, if they LEAVE the network, the 16 bit address is re-assigned.</a:t>
            </a:r>
            <a:endParaRPr b="0" lang="en-US" sz="2400" spc="-1" strike="noStrike">
              <a:solidFill>
                <a:srgbClr val="000000"/>
              </a:solidFill>
              <a:latin typeface="Hind Light"/>
            </a:endParaRPr>
          </a:p>
          <a:p>
            <a:pPr lvl="1" marL="685800" indent="-228240">
              <a:lnSpc>
                <a:spcPct val="15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NWK broadcast implemented above the MAC</a:t>
            </a:r>
            <a:endParaRPr b="0" lang="en-US" sz="2400" spc="-1" strike="noStrike">
              <a:solidFill>
                <a:srgbClr val="000000"/>
              </a:solidFill>
              <a:latin typeface="Hind Light"/>
            </a:endParaRPr>
          </a:p>
          <a:p>
            <a:pPr>
              <a:lnSpc>
                <a:spcPct val="100000"/>
              </a:lnSpc>
              <a:spcBef>
                <a:spcPts val="1001"/>
              </a:spcBef>
              <a:tabLst>
                <a:tab algn="l" pos="0"/>
              </a:tabLst>
            </a:pPr>
            <a:endParaRPr b="1" lang="en-US" sz="2400" spc="-1" strike="noStrike">
              <a:solidFill>
                <a:srgbClr val="000000"/>
              </a:solidFill>
              <a:latin typeface="Hind"/>
            </a:endParaRPr>
          </a:p>
        </p:txBody>
      </p:sp>
      <p:sp>
        <p:nvSpPr>
          <p:cNvPr id="654" name="Slide Number Placeholder 3"/>
          <p:cNvSpPr txBox="1"/>
          <p:nvPr/>
        </p:nvSpPr>
        <p:spPr>
          <a:xfrm>
            <a:off x="11696760" y="6586560"/>
            <a:ext cx="495000" cy="231480"/>
          </a:xfrm>
          <a:prstGeom prst="rect">
            <a:avLst/>
          </a:prstGeom>
          <a:noFill/>
          <a:ln w="0">
            <a:noFill/>
          </a:ln>
        </p:spPr>
        <p:txBody>
          <a:bodyPr lIns="90000" rIns="90000" tIns="45000" bIns="45000">
            <a:noAutofit/>
          </a:bodyPr>
          <a:p>
            <a:pPr>
              <a:lnSpc>
                <a:spcPct val="100000"/>
              </a:lnSpc>
            </a:pPr>
            <a:fld id="{EA7F65EB-BC89-40FC-9F70-C6DB8E2B2D03}" type="slidenum">
              <a:rPr b="0" lang="en-US" sz="1200" spc="-1" strike="noStrike">
                <a:solidFill>
                  <a:srgbClr val="000000"/>
                </a:solidFill>
                <a:latin typeface="Arial Rounded MT Bold"/>
                <a:ea typeface="MS PGothic"/>
              </a:rPr>
              <a:t>26</a:t>
            </a:fld>
            <a:endParaRPr b="0" lang="en-US" sz="1200" spc="-1" strike="noStrike">
              <a:latin typeface="Times New Roman"/>
            </a:endParaRPr>
          </a:p>
        </p:txBody>
      </p:sp>
    </p:spTree>
  </p:cSld>
  <mc:AlternateContent>
    <mc:Choice Requires="p14">
      <p:transition spd="med" p14:dur="700">
        <p:fade/>
      </p:transition>
    </mc:Choice>
    <mc:Fallback>
      <p:transition spd="med">
        <p:fade/>
      </p:transition>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Rectangle 24"/>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Zigbee Stack Architecture Basics</a:t>
            </a:r>
            <a:endParaRPr b="0" lang="en-US" sz="4400" spc="-1" strike="noStrike">
              <a:solidFill>
                <a:srgbClr val="000000"/>
              </a:solidFill>
              <a:latin typeface="Calibri"/>
            </a:endParaRPr>
          </a:p>
        </p:txBody>
      </p:sp>
      <p:sp>
        <p:nvSpPr>
          <p:cNvPr id="656" name="Rectangle 25"/>
          <p:cNvSpPr txBox="1"/>
          <p:nvPr/>
        </p:nvSpPr>
        <p:spPr>
          <a:xfrm>
            <a:off x="838080" y="1825560"/>
            <a:ext cx="10515240" cy="4350960"/>
          </a:xfrm>
          <a:prstGeom prst="rect">
            <a:avLst/>
          </a:prstGeom>
          <a:noFill/>
          <a:ln w="0">
            <a:noFill/>
          </a:ln>
        </p:spPr>
        <p:txBody>
          <a:bodyPr>
            <a:normAutofit fontScale="87000"/>
          </a:bodyPr>
          <a:p>
            <a:pPr>
              <a:lnSpc>
                <a:spcPct val="100000"/>
              </a:lnSpc>
              <a:spcBef>
                <a:spcPts val="1001"/>
              </a:spcBef>
              <a:tabLst>
                <a:tab algn="l" pos="0"/>
              </a:tabLst>
            </a:pPr>
            <a:r>
              <a:rPr b="1" lang="en-US" sz="2800" spc="-1" strike="noStrike">
                <a:solidFill>
                  <a:srgbClr val="000000"/>
                </a:solidFill>
                <a:latin typeface="Hind"/>
                <a:ea typeface="Hind"/>
              </a:rPr>
              <a:t>Devices</a:t>
            </a:r>
            <a:endParaRPr b="1" lang="en-US" sz="28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Pre-programmed for their network function</a:t>
            </a:r>
            <a:endParaRPr b="0" lang="en-US" sz="24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Coordinator</a:t>
            </a:r>
            <a:endParaRPr b="0" lang="en-US" sz="2000" spc="-1" strike="noStrike">
              <a:solidFill>
                <a:srgbClr val="000000"/>
              </a:solidFill>
              <a:latin typeface="Hind Light"/>
            </a:endParaRPr>
          </a:p>
          <a:p>
            <a:pPr lvl="3" marL="1600200" indent="-228240">
              <a:lnSpc>
                <a:spcPct val="100000"/>
              </a:lnSpc>
              <a:spcBef>
                <a:spcPts val="499"/>
              </a:spcBef>
              <a:buClr>
                <a:srgbClr val="000000"/>
              </a:buClr>
              <a:buFont typeface="Arial"/>
              <a:buChar char="•"/>
              <a:tabLst>
                <a:tab algn="l" pos="0"/>
              </a:tabLst>
            </a:pPr>
            <a:r>
              <a:rPr b="0" lang="en-US" sz="1800" spc="-1" strike="noStrike">
                <a:solidFill>
                  <a:srgbClr val="000000"/>
                </a:solidFill>
                <a:latin typeface="Hind Light"/>
                <a:ea typeface="Hind Light"/>
              </a:rPr>
              <a:t>Scans to find an unused channel to start a network</a:t>
            </a:r>
            <a:endParaRPr b="0" lang="en-US" sz="18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Router (mesh device within a network)</a:t>
            </a:r>
            <a:endParaRPr b="0" lang="en-US" sz="2000" spc="-1" strike="noStrike">
              <a:solidFill>
                <a:srgbClr val="000000"/>
              </a:solidFill>
              <a:latin typeface="Hind Light"/>
            </a:endParaRPr>
          </a:p>
          <a:p>
            <a:pPr lvl="3" marL="1600200" indent="-228240">
              <a:lnSpc>
                <a:spcPct val="100000"/>
              </a:lnSpc>
              <a:spcBef>
                <a:spcPts val="499"/>
              </a:spcBef>
              <a:buClr>
                <a:srgbClr val="000000"/>
              </a:buClr>
              <a:buFont typeface="Arial"/>
              <a:buChar char="•"/>
              <a:tabLst>
                <a:tab algn="l" pos="0"/>
              </a:tabLst>
            </a:pPr>
            <a:r>
              <a:rPr b="0" lang="en-US" sz="1800" spc="-1" strike="noStrike">
                <a:solidFill>
                  <a:srgbClr val="000000"/>
                </a:solidFill>
                <a:latin typeface="Hind Light"/>
                <a:ea typeface="Hind Light"/>
              </a:rPr>
              <a:t>Scans to find an active network to join, then permits other devices to join</a:t>
            </a:r>
            <a:endParaRPr b="0" lang="en-US" sz="18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End Device</a:t>
            </a:r>
            <a:endParaRPr b="0" lang="en-US" sz="2000" spc="-1" strike="noStrike">
              <a:solidFill>
                <a:srgbClr val="000000"/>
              </a:solidFill>
              <a:latin typeface="Hind Light"/>
            </a:endParaRPr>
          </a:p>
          <a:p>
            <a:pPr lvl="3" marL="1600200" indent="-228240">
              <a:lnSpc>
                <a:spcPct val="100000"/>
              </a:lnSpc>
              <a:spcBef>
                <a:spcPts val="499"/>
              </a:spcBef>
              <a:buClr>
                <a:srgbClr val="000000"/>
              </a:buClr>
              <a:buFont typeface="Arial"/>
              <a:buChar char="•"/>
              <a:tabLst>
                <a:tab algn="l" pos="0"/>
              </a:tabLst>
            </a:pPr>
            <a:r>
              <a:rPr b="0" lang="en-US" sz="1800" spc="-1" strike="noStrike">
                <a:solidFill>
                  <a:srgbClr val="000000"/>
                </a:solidFill>
                <a:latin typeface="Hind Light"/>
                <a:ea typeface="Hind Light"/>
              </a:rPr>
              <a:t>Always tries to join an existing network</a:t>
            </a:r>
            <a:endParaRPr b="0" lang="en-US" sz="18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Discover other devices in the network providing complementary services</a:t>
            </a:r>
            <a:endParaRPr b="0" lang="en-US" sz="24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Service Discovery can be initiated from any device within the network</a:t>
            </a:r>
            <a:endParaRPr b="0" lang="en-US" sz="20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Can be bound to other devices offering complementary services</a:t>
            </a:r>
            <a:endParaRPr b="0" lang="en-US" sz="24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Binding provides a command and control feature for specially identified sets of devices</a:t>
            </a:r>
            <a:endParaRPr b="0" lang="en-US" sz="2000" spc="-1" strike="noStrike">
              <a:solidFill>
                <a:srgbClr val="000000"/>
              </a:solidFill>
              <a:latin typeface="Hind Light"/>
            </a:endParaRPr>
          </a:p>
        </p:txBody>
      </p:sp>
      <p:sp>
        <p:nvSpPr>
          <p:cNvPr id="657" name="Slide Number Placeholder 3"/>
          <p:cNvSpPr txBox="1"/>
          <p:nvPr/>
        </p:nvSpPr>
        <p:spPr>
          <a:xfrm>
            <a:off x="11696760" y="6575400"/>
            <a:ext cx="495000" cy="232920"/>
          </a:xfrm>
          <a:prstGeom prst="rect">
            <a:avLst/>
          </a:prstGeom>
          <a:noFill/>
          <a:ln w="0">
            <a:noFill/>
          </a:ln>
        </p:spPr>
        <p:txBody>
          <a:bodyPr lIns="90000" rIns="90000" tIns="45000" bIns="45000">
            <a:noAutofit/>
          </a:bodyPr>
          <a:p>
            <a:pPr>
              <a:lnSpc>
                <a:spcPct val="100000"/>
              </a:lnSpc>
            </a:pPr>
            <a:fld id="{9A3DBF51-8B07-4549-9BB7-2D6FCDEAC054}" type="slidenum">
              <a:rPr b="0" lang="en-US" sz="1200" spc="-1" strike="noStrike">
                <a:solidFill>
                  <a:srgbClr val="000000"/>
                </a:solidFill>
                <a:latin typeface="Arial Rounded MT Bold"/>
                <a:ea typeface="MS PGothic"/>
              </a:rPr>
              <a:t>27</a:t>
            </a:fld>
            <a:endParaRPr b="0" lang="en-US" sz="1200" spc="-1" strike="noStrike">
              <a:latin typeface="Times New Roman"/>
            </a:endParaRPr>
          </a:p>
        </p:txBody>
      </p:sp>
    </p:spTree>
  </p:cSld>
  <mc:AlternateContent>
    <mc:Choice Requires="p14">
      <p:transition spd="med" p14:dur="700">
        <p:fade/>
      </p:transition>
    </mc:Choice>
    <mc:Fallback>
      <p:transition spd="med">
        <p:fade/>
      </p:transition>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8" name="Picture 66" descr=""/>
          <p:cNvPicPr/>
          <p:nvPr/>
        </p:nvPicPr>
        <p:blipFill>
          <a:blip r:embed="rId1"/>
          <a:stretch/>
        </p:blipFill>
        <p:spPr>
          <a:xfrm>
            <a:off x="2057400" y="1371960"/>
            <a:ext cx="8076960" cy="2447280"/>
          </a:xfrm>
          <a:prstGeom prst="rect">
            <a:avLst/>
          </a:prstGeom>
          <a:ln w="0">
            <a:noFill/>
          </a:ln>
        </p:spPr>
      </p:pic>
      <p:sp>
        <p:nvSpPr>
          <p:cNvPr id="659" name="Title 1"/>
          <p:cNvSpPr txBox="1"/>
          <p:nvPr/>
        </p:nvSpPr>
        <p:spPr>
          <a:xfrm>
            <a:off x="838080" y="2732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Zigbee PRO Communications Model</a:t>
            </a:r>
            <a:endParaRPr b="0" lang="en-US" sz="4400" spc="-1" strike="noStrike">
              <a:solidFill>
                <a:srgbClr val="000000"/>
              </a:solidFill>
              <a:latin typeface="Calibri"/>
            </a:endParaRPr>
          </a:p>
        </p:txBody>
      </p:sp>
      <p:sp>
        <p:nvSpPr>
          <p:cNvPr id="660" name="Content Placeholder 2"/>
          <p:cNvSpPr txBox="1"/>
          <p:nvPr/>
        </p:nvSpPr>
        <p:spPr>
          <a:xfrm>
            <a:off x="838080" y="1825560"/>
            <a:ext cx="10515240" cy="4350960"/>
          </a:xfrm>
          <a:prstGeom prst="rect">
            <a:avLst/>
          </a:prstGeom>
          <a:noFill/>
          <a:ln w="0">
            <a:noFill/>
          </a:ln>
        </p:spPr>
        <p:txBody>
          <a:bodyPr>
            <a:normAutofit fontScale="44000"/>
          </a:bodyPr>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r>
              <a:rPr b="0" lang="en-US" sz="2800" spc="-1" strike="noStrike">
                <a:solidFill>
                  <a:srgbClr val="000000"/>
                </a:solidFill>
                <a:latin typeface="Hind"/>
                <a:ea typeface="Hind"/>
              </a:rPr>
              <a:t>Standard Frame Format builds on the 802.15.4 format to add network and application specific commands/responses as part of the 802.15.4 payload</a:t>
            </a: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r>
              <a:rPr b="0" lang="en-US" sz="2800" spc="-1" strike="noStrike">
                <a:solidFill>
                  <a:srgbClr val="000000"/>
                </a:solidFill>
                <a:latin typeface="Hind"/>
                <a:ea typeface="Hind"/>
              </a:rPr>
              <a:t>Secure (AES-128 encryption) at network level for all nodes </a:t>
            </a:r>
            <a:endParaRPr b="1" lang="en-US" sz="2800" spc="-1" strike="noStrike">
              <a:solidFill>
                <a:srgbClr val="000000"/>
              </a:solidFill>
              <a:latin typeface="Hind"/>
            </a:endParaRPr>
          </a:p>
          <a:p>
            <a:pPr>
              <a:lnSpc>
                <a:spcPct val="100000"/>
              </a:lnSpc>
              <a:spcBef>
                <a:spcPts val="1001"/>
              </a:spcBef>
              <a:tabLst>
                <a:tab algn="l" pos="0"/>
              </a:tabLst>
            </a:pPr>
            <a:r>
              <a:rPr b="0" lang="en-US" sz="2800" spc="-1" strike="noStrike">
                <a:solidFill>
                  <a:srgbClr val="000000"/>
                </a:solidFill>
                <a:latin typeface="Hind"/>
                <a:ea typeface="Hind"/>
              </a:rPr>
              <a:t>Additional application layer security available with a single key for every node pair</a:t>
            </a:r>
            <a:endParaRPr b="1" lang="en-US" sz="2800" spc="-1" strike="noStrike">
              <a:solidFill>
                <a:srgbClr val="000000"/>
              </a:solidFill>
              <a:latin typeface="Hind"/>
            </a:endParaRPr>
          </a:p>
        </p:txBody>
      </p:sp>
      <p:sp>
        <p:nvSpPr>
          <p:cNvPr id="661" name="Slide Number Placeholder 3"/>
          <p:cNvSpPr txBox="1"/>
          <p:nvPr/>
        </p:nvSpPr>
        <p:spPr>
          <a:xfrm>
            <a:off x="11696760" y="6586560"/>
            <a:ext cx="495000" cy="231480"/>
          </a:xfrm>
          <a:prstGeom prst="rect">
            <a:avLst/>
          </a:prstGeom>
          <a:noFill/>
          <a:ln w="0">
            <a:noFill/>
          </a:ln>
        </p:spPr>
        <p:txBody>
          <a:bodyPr lIns="90000" rIns="90000" tIns="45000" bIns="45000">
            <a:noAutofit/>
          </a:bodyPr>
          <a:p>
            <a:pPr>
              <a:lnSpc>
                <a:spcPct val="100000"/>
              </a:lnSpc>
            </a:pPr>
            <a:fld id="{5494506E-75D1-4A94-AAE1-C01C981A7DB7}" type="slidenum">
              <a:rPr b="0" lang="en-US" sz="1200" spc="-1" strike="noStrike">
                <a:solidFill>
                  <a:srgbClr val="000000"/>
                </a:solidFill>
                <a:latin typeface="Arial Rounded MT Bold"/>
                <a:ea typeface="MS PGothic"/>
              </a:rPr>
              <a:t>28</a:t>
            </a:fld>
            <a:endParaRPr b="0" lang="en-US" sz="1200" spc="-1" strike="noStrike">
              <a:latin typeface="Times New Roman"/>
            </a:endParaRPr>
          </a:p>
        </p:txBody>
      </p:sp>
    </p:spTree>
  </p:cSld>
  <mc:AlternateContent>
    <mc:Choice Requires="p14">
      <p:transition spd="med" p14:dur="700">
        <p:fade/>
      </p:transition>
    </mc:Choice>
    <mc:Fallback>
      <p:transition spd="med">
        <p:fade/>
      </p:transition>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TextBox 5"/>
          <p:cNvSpPr/>
          <p:nvPr/>
        </p:nvSpPr>
        <p:spPr>
          <a:xfrm>
            <a:off x="487800" y="5205240"/>
            <a:ext cx="3813480" cy="13694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800" spc="-1" strike="noStrike">
                <a:solidFill>
                  <a:srgbClr val="000000"/>
                </a:solidFill>
                <a:latin typeface="Hind"/>
              </a:rPr>
              <a:t>Flexible </a:t>
            </a:r>
            <a:br/>
            <a:r>
              <a:rPr b="1" lang="en-US" sz="2800" spc="-1" strike="noStrike">
                <a:solidFill>
                  <a:srgbClr val="000000"/>
                </a:solidFill>
                <a:latin typeface="Hind"/>
              </a:rPr>
              <a:t>self-organizing mesh </a:t>
            </a:r>
            <a:endParaRPr b="0" lang="en-US" sz="2800" spc="-1" strike="noStrike">
              <a:latin typeface="Arial"/>
            </a:endParaRPr>
          </a:p>
        </p:txBody>
      </p:sp>
      <p:sp>
        <p:nvSpPr>
          <p:cNvPr id="663" name="TextBox 6"/>
          <p:cNvSpPr/>
          <p:nvPr/>
        </p:nvSpPr>
        <p:spPr>
          <a:xfrm>
            <a:off x="4740840" y="5205240"/>
            <a:ext cx="3047760" cy="94356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800" spc="-1" strike="noStrike">
                <a:solidFill>
                  <a:srgbClr val="000000"/>
                </a:solidFill>
                <a:latin typeface="Hind"/>
              </a:rPr>
              <a:t>Ultra </a:t>
            </a:r>
            <a:br/>
            <a:r>
              <a:rPr b="1" lang="en-US" sz="2800" spc="-1" strike="noStrike">
                <a:solidFill>
                  <a:srgbClr val="000000"/>
                </a:solidFill>
                <a:latin typeface="Hind"/>
              </a:rPr>
              <a:t>low-power</a:t>
            </a:r>
            <a:endParaRPr b="0" lang="en-US" sz="2800" spc="-1" strike="noStrike">
              <a:latin typeface="Arial"/>
            </a:endParaRPr>
          </a:p>
        </p:txBody>
      </p:sp>
      <p:sp>
        <p:nvSpPr>
          <p:cNvPr id="664" name="TextBox 7"/>
          <p:cNvSpPr/>
          <p:nvPr/>
        </p:nvSpPr>
        <p:spPr>
          <a:xfrm>
            <a:off x="8263440" y="5205240"/>
            <a:ext cx="3813480" cy="94356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800" spc="-1" strike="noStrike">
                <a:solidFill>
                  <a:srgbClr val="000000"/>
                </a:solidFill>
                <a:latin typeface="Hind"/>
              </a:rPr>
              <a:t>Library of </a:t>
            </a:r>
            <a:br/>
            <a:r>
              <a:rPr b="1" lang="en-US" sz="2800" spc="-1" strike="noStrike">
                <a:solidFill>
                  <a:srgbClr val="000000"/>
                </a:solidFill>
                <a:latin typeface="Hind"/>
              </a:rPr>
              <a:t>applications</a:t>
            </a:r>
            <a:endParaRPr b="0" lang="en-US" sz="2800" spc="-1" strike="noStrike">
              <a:latin typeface="Arial"/>
            </a:endParaRPr>
          </a:p>
        </p:txBody>
      </p:sp>
      <p:sp>
        <p:nvSpPr>
          <p:cNvPr id="665" name="TextBox 8"/>
          <p:cNvSpPr/>
          <p:nvPr/>
        </p:nvSpPr>
        <p:spPr>
          <a:xfrm>
            <a:off x="4366440" y="5420880"/>
            <a:ext cx="33768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800" spc="-1" strike="noStrike">
                <a:solidFill>
                  <a:srgbClr val="000000"/>
                </a:solidFill>
                <a:latin typeface="Hind"/>
              </a:rPr>
              <a:t>+</a:t>
            </a:r>
            <a:endParaRPr b="0" lang="en-US" sz="2800" spc="-1" strike="noStrike">
              <a:latin typeface="Arial"/>
            </a:endParaRPr>
          </a:p>
        </p:txBody>
      </p:sp>
      <p:sp>
        <p:nvSpPr>
          <p:cNvPr id="666" name="TextBox 9"/>
          <p:cNvSpPr/>
          <p:nvPr/>
        </p:nvSpPr>
        <p:spPr>
          <a:xfrm>
            <a:off x="7830360" y="5420880"/>
            <a:ext cx="54612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800" spc="-1" strike="noStrike">
                <a:solidFill>
                  <a:srgbClr val="000000"/>
                </a:solidFill>
                <a:latin typeface="Hind"/>
              </a:rPr>
              <a:t>+</a:t>
            </a:r>
            <a:endParaRPr b="0" lang="en-US" sz="2800" spc="-1" strike="noStrike">
              <a:latin typeface="Arial"/>
            </a:endParaRPr>
          </a:p>
        </p:txBody>
      </p:sp>
      <p:pic>
        <p:nvPicPr>
          <p:cNvPr id="667" name="Picture 5" descr=""/>
          <p:cNvPicPr/>
          <p:nvPr/>
        </p:nvPicPr>
        <p:blipFill>
          <a:blip r:embed="rId1"/>
          <a:srcRect l="0" t="0" r="-846" b="38075"/>
          <a:stretch/>
        </p:blipFill>
        <p:spPr>
          <a:xfrm>
            <a:off x="1084680" y="789840"/>
            <a:ext cx="3983040" cy="1038600"/>
          </a:xfrm>
          <a:prstGeom prst="rect">
            <a:avLst/>
          </a:prstGeom>
          <a:ln w="0">
            <a:noFill/>
          </a:ln>
        </p:spPr>
      </p:pic>
      <p:pic>
        <p:nvPicPr>
          <p:cNvPr id="668" name="Picture 10" descr=""/>
          <p:cNvPicPr/>
          <p:nvPr/>
        </p:nvPicPr>
        <p:blipFill>
          <a:blip r:embed="rId2"/>
          <a:stretch/>
        </p:blipFill>
        <p:spPr>
          <a:xfrm rot="5400000">
            <a:off x="5742720" y="2803680"/>
            <a:ext cx="1044360" cy="1707840"/>
          </a:xfrm>
          <a:prstGeom prst="rect">
            <a:avLst/>
          </a:prstGeom>
          <a:ln w="0">
            <a:noFill/>
          </a:ln>
        </p:spPr>
      </p:pic>
      <p:pic>
        <p:nvPicPr>
          <p:cNvPr id="669" name="Picture 25" descr=""/>
          <p:cNvPicPr/>
          <p:nvPr/>
        </p:nvPicPr>
        <p:blipFill>
          <a:blip r:embed="rId3"/>
          <a:stretch/>
        </p:blipFill>
        <p:spPr>
          <a:xfrm>
            <a:off x="9171360" y="2982600"/>
            <a:ext cx="1997640" cy="1619280"/>
          </a:xfrm>
          <a:prstGeom prst="rect">
            <a:avLst/>
          </a:prstGeom>
          <a:ln w="0">
            <a:noFill/>
          </a:ln>
        </p:spPr>
      </p:pic>
      <p:sp>
        <p:nvSpPr>
          <p:cNvPr id="670" name="TextBox 29"/>
          <p:cNvSpPr/>
          <p:nvPr/>
        </p:nvSpPr>
        <p:spPr>
          <a:xfrm>
            <a:off x="9317160" y="625320"/>
            <a:ext cx="1705680" cy="1914840"/>
          </a:xfrm>
          <a:prstGeom prst="rect">
            <a:avLst/>
          </a:prstGeom>
          <a:solidFill>
            <a:schemeClr val="bg1">
              <a:lumMod val="95000"/>
            </a:schemeClr>
          </a:solidFill>
          <a:ln w="0">
            <a:noFill/>
          </a:ln>
        </p:spPr>
        <p:style>
          <a:lnRef idx="0"/>
          <a:fillRef idx="0"/>
          <a:effectRef idx="0"/>
          <a:fontRef idx="minor"/>
        </p:style>
        <p:txBody>
          <a:bodyPr lIns="90000" rIns="90000" tIns="45000" bIns="45000">
            <a:spAutoFit/>
          </a:bodyPr>
          <a:p>
            <a:pPr>
              <a:lnSpc>
                <a:spcPct val="100000"/>
              </a:lnSpc>
            </a:pPr>
            <a:r>
              <a:rPr b="1" lang="en-US" sz="1200" spc="-1" strike="noStrike">
                <a:solidFill>
                  <a:srgbClr val="ed0544"/>
                </a:solidFill>
                <a:latin typeface="Hind"/>
              </a:rPr>
              <a:t>Security &amp; Safety</a:t>
            </a:r>
            <a:endParaRPr b="0" lang="en-US" sz="1200" spc="-1" strike="noStrike">
              <a:latin typeface="Arial"/>
            </a:endParaRPr>
          </a:p>
          <a:p>
            <a:pPr>
              <a:lnSpc>
                <a:spcPct val="100000"/>
              </a:lnSpc>
            </a:pPr>
            <a:r>
              <a:rPr b="1" lang="en-US" sz="1200" spc="-1" strike="noStrike">
                <a:solidFill>
                  <a:srgbClr val="ed0544"/>
                </a:solidFill>
                <a:latin typeface="Hind"/>
              </a:rPr>
              <a:t>HVAC</a:t>
            </a:r>
            <a:endParaRPr b="0" lang="en-US" sz="1200" spc="-1" strike="noStrike">
              <a:latin typeface="Arial"/>
            </a:endParaRPr>
          </a:p>
          <a:p>
            <a:pPr>
              <a:lnSpc>
                <a:spcPct val="100000"/>
              </a:lnSpc>
            </a:pPr>
            <a:r>
              <a:rPr b="1" lang="en-US" sz="1200" spc="-1" strike="noStrike">
                <a:solidFill>
                  <a:srgbClr val="ed0544"/>
                </a:solidFill>
                <a:latin typeface="Hind"/>
              </a:rPr>
              <a:t>Lighting</a:t>
            </a:r>
            <a:endParaRPr b="0" lang="en-US" sz="1200" spc="-1" strike="noStrike">
              <a:latin typeface="Arial"/>
            </a:endParaRPr>
          </a:p>
          <a:p>
            <a:pPr>
              <a:lnSpc>
                <a:spcPct val="100000"/>
              </a:lnSpc>
            </a:pPr>
            <a:r>
              <a:rPr b="1" lang="en-US" sz="1200" spc="-1" strike="noStrike">
                <a:solidFill>
                  <a:srgbClr val="ed0544"/>
                </a:solidFill>
                <a:latin typeface="Hind"/>
              </a:rPr>
              <a:t>Retail</a:t>
            </a:r>
            <a:endParaRPr b="0" lang="en-US" sz="1200" spc="-1" strike="noStrike">
              <a:latin typeface="Arial"/>
            </a:endParaRPr>
          </a:p>
          <a:p>
            <a:pPr>
              <a:lnSpc>
                <a:spcPct val="100000"/>
              </a:lnSpc>
            </a:pPr>
            <a:r>
              <a:rPr b="1" lang="en-US" sz="1200" spc="-1" strike="noStrike">
                <a:solidFill>
                  <a:srgbClr val="ed0544"/>
                </a:solidFill>
                <a:latin typeface="Hind"/>
              </a:rPr>
              <a:t>Sensing</a:t>
            </a:r>
            <a:endParaRPr b="0" lang="en-US" sz="1200" spc="-1" strike="noStrike">
              <a:latin typeface="Arial"/>
            </a:endParaRPr>
          </a:p>
          <a:p>
            <a:pPr>
              <a:lnSpc>
                <a:spcPct val="100000"/>
              </a:lnSpc>
            </a:pPr>
            <a:r>
              <a:rPr b="1" lang="en-US" sz="1200" spc="-1" strike="noStrike">
                <a:solidFill>
                  <a:srgbClr val="ed0544"/>
                </a:solidFill>
                <a:latin typeface="Hind"/>
              </a:rPr>
              <a:t>Commissioning</a:t>
            </a:r>
            <a:endParaRPr b="0" lang="en-US" sz="1200" spc="-1" strike="noStrike">
              <a:latin typeface="Arial"/>
            </a:endParaRPr>
          </a:p>
          <a:p>
            <a:pPr>
              <a:lnSpc>
                <a:spcPct val="100000"/>
              </a:lnSpc>
            </a:pPr>
            <a:r>
              <a:rPr b="1" lang="en-US" sz="1200" spc="-1" strike="noStrike">
                <a:solidFill>
                  <a:srgbClr val="ed0544"/>
                </a:solidFill>
                <a:latin typeface="Hind"/>
              </a:rPr>
              <a:t>Energy metering</a:t>
            </a:r>
            <a:br/>
            <a:r>
              <a:rPr b="1" lang="en-US" sz="1200" spc="-1" strike="noStrike">
                <a:solidFill>
                  <a:srgbClr val="ed0544"/>
                </a:solidFill>
                <a:latin typeface="Hind"/>
              </a:rPr>
              <a:t>Appliances</a:t>
            </a:r>
            <a:endParaRPr b="0" lang="en-US" sz="1200" spc="-1" strike="noStrike">
              <a:latin typeface="Arial"/>
            </a:endParaRPr>
          </a:p>
          <a:p>
            <a:pPr>
              <a:lnSpc>
                <a:spcPct val="100000"/>
              </a:lnSpc>
            </a:pPr>
            <a:r>
              <a:rPr b="1" lang="en-US" sz="1200" spc="-1" strike="noStrike">
                <a:solidFill>
                  <a:srgbClr val="ed0544"/>
                </a:solidFill>
                <a:latin typeface="Hind"/>
              </a:rPr>
              <a:t>Telecommunication</a:t>
            </a:r>
            <a:endParaRPr b="0" lang="en-US" sz="1200" spc="-1" strike="noStrike">
              <a:latin typeface="Arial"/>
            </a:endParaRPr>
          </a:p>
        </p:txBody>
      </p:sp>
      <p:pic>
        <p:nvPicPr>
          <p:cNvPr id="671" name="Picture 90" descr=""/>
          <p:cNvPicPr/>
          <p:nvPr/>
        </p:nvPicPr>
        <p:blipFill>
          <a:blip r:embed="rId4"/>
          <a:stretch/>
        </p:blipFill>
        <p:spPr>
          <a:xfrm>
            <a:off x="1395720" y="2644200"/>
            <a:ext cx="2398680" cy="2286720"/>
          </a:xfrm>
          <a:prstGeom prst="rect">
            <a:avLst/>
          </a:prstGeom>
          <a:ln w="0">
            <a:noFill/>
          </a:ln>
        </p:spPr>
      </p:pic>
      <p:sp>
        <p:nvSpPr>
          <p:cNvPr id="672" name="Straight Connector 4"/>
          <p:cNvSpPr/>
          <p:nvPr/>
        </p:nvSpPr>
        <p:spPr>
          <a:xfrm flipV="1">
            <a:off x="10170000" y="2379600"/>
            <a:ext cx="0" cy="603000"/>
          </a:xfrm>
          <a:prstGeom prst="line">
            <a:avLst/>
          </a:prstGeom>
          <a:ln>
            <a:solidFill>
              <a:srgbClr val="ed0544"/>
            </a:solidFill>
          </a:ln>
        </p:spPr>
        <p:style>
          <a:lnRef idx="1">
            <a:schemeClr val="accent1"/>
          </a:lnRef>
          <a:fillRef idx="0">
            <a:schemeClr val="accent1"/>
          </a:fillRef>
          <a:effectRef idx="0">
            <a:schemeClr val="accent1"/>
          </a:effectRef>
          <a:fontRef idx="minor"/>
        </p:style>
      </p:sp>
    </p:spTree>
  </p:cSld>
  <mc:AlternateContent>
    <mc:Choice Requires="p14">
      <p:transition spd="med" p14:dur="700">
        <p:fade/>
      </p:transition>
    </mc:Choice>
    <mc:Fallback>
      <p:transition spd="med">
        <p:fad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ontent Placeholder 2"/>
          <p:cNvSpPr txBox="1"/>
          <p:nvPr/>
        </p:nvSpPr>
        <p:spPr>
          <a:xfrm>
            <a:off x="838080" y="1913040"/>
            <a:ext cx="4362120" cy="3363480"/>
          </a:xfrm>
          <a:prstGeom prst="rect">
            <a:avLst/>
          </a:prstGeom>
          <a:noFill/>
          <a:ln w="0">
            <a:noFill/>
          </a:ln>
        </p:spPr>
        <p:txBody>
          <a:bodyPr>
            <a:noAutofit/>
          </a:bodyPr>
          <a:p>
            <a:pPr>
              <a:lnSpc>
                <a:spcPct val="90000"/>
              </a:lnSpc>
              <a:spcBef>
                <a:spcPts val="1001"/>
              </a:spcBef>
              <a:tabLst>
                <a:tab algn="l" pos="0"/>
              </a:tabLst>
            </a:pPr>
            <a:r>
              <a:rPr b="0" lang="en-US" sz="2000" spc="-1" strike="noStrike">
                <a:solidFill>
                  <a:srgbClr val="000000"/>
                </a:solidFill>
                <a:latin typeface="Hind Light"/>
                <a:ea typeface="Hind Light"/>
              </a:rPr>
              <a:t>Established in 2002, our wide-ranging global membership collaborates to create and evolve universal open standards for the smart networks in our homes, businesses, and neighborhoods.</a:t>
            </a:r>
            <a:endParaRPr b="1" lang="en-US" sz="2000" spc="-1" strike="noStrike">
              <a:solidFill>
                <a:srgbClr val="000000"/>
              </a:solidFill>
              <a:latin typeface="Hind"/>
            </a:endParaRPr>
          </a:p>
          <a:p>
            <a:pPr>
              <a:lnSpc>
                <a:spcPct val="90000"/>
              </a:lnSpc>
              <a:spcBef>
                <a:spcPts val="1001"/>
              </a:spcBef>
              <a:tabLst>
                <a:tab algn="l" pos="0"/>
              </a:tabLst>
            </a:pPr>
            <a:endParaRPr b="1" lang="en-US" sz="2000" spc="-1" strike="noStrike">
              <a:solidFill>
                <a:srgbClr val="000000"/>
              </a:solidFill>
              <a:latin typeface="Hind"/>
            </a:endParaRPr>
          </a:p>
          <a:p>
            <a:pPr>
              <a:lnSpc>
                <a:spcPct val="90000"/>
              </a:lnSpc>
              <a:spcBef>
                <a:spcPts val="1001"/>
              </a:spcBef>
              <a:tabLst>
                <a:tab algn="l" pos="0"/>
              </a:tabLst>
            </a:pPr>
            <a:r>
              <a:rPr b="0" lang="en-US" sz="2000" spc="-1" strike="noStrike">
                <a:solidFill>
                  <a:srgbClr val="000000"/>
                </a:solidFill>
                <a:latin typeface="Hind Light"/>
                <a:ea typeface="Hind Light"/>
              </a:rPr>
              <a:t>Our standards are the only complete IoT solution – from mesh network to the universal language that allows smart objects to work together.</a:t>
            </a:r>
            <a:endParaRPr b="1" lang="en-US" sz="2000" spc="-1" strike="noStrike">
              <a:solidFill>
                <a:srgbClr val="000000"/>
              </a:solidFill>
              <a:latin typeface="Hind"/>
            </a:endParaRPr>
          </a:p>
          <a:p>
            <a:pPr>
              <a:lnSpc>
                <a:spcPct val="90000"/>
              </a:lnSpc>
              <a:spcBef>
                <a:spcPts val="1001"/>
              </a:spcBef>
              <a:tabLst>
                <a:tab algn="l" pos="0"/>
              </a:tabLst>
            </a:pPr>
            <a:endParaRPr b="1" lang="en-US" sz="2000" spc="-1" strike="noStrike">
              <a:solidFill>
                <a:srgbClr val="000000"/>
              </a:solidFill>
              <a:latin typeface="Hind"/>
            </a:endParaRPr>
          </a:p>
        </p:txBody>
      </p:sp>
      <p:sp>
        <p:nvSpPr>
          <p:cNvPr id="140" name="Title 1"/>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We are the standard bearer of the open IoT</a:t>
            </a:r>
            <a:endParaRPr b="0" lang="en-US" sz="4400" spc="-1" strike="noStrike">
              <a:solidFill>
                <a:srgbClr val="000000"/>
              </a:solidFill>
              <a:latin typeface="Calibri"/>
            </a:endParaRPr>
          </a:p>
        </p:txBody>
      </p:sp>
      <p:pic>
        <p:nvPicPr>
          <p:cNvPr id="141" name="Picture 4" descr=""/>
          <p:cNvPicPr/>
          <p:nvPr/>
        </p:nvPicPr>
        <p:blipFill>
          <a:blip r:embed="rId1"/>
          <a:srcRect l="26640" t="0" r="0" b="0"/>
          <a:stretch/>
        </p:blipFill>
        <p:spPr>
          <a:xfrm>
            <a:off x="5022720" y="1958400"/>
            <a:ext cx="6238800" cy="4146480"/>
          </a:xfrm>
          <a:prstGeom prst="rect">
            <a:avLst/>
          </a:prstGeom>
          <a:ln w="0">
            <a:noFill/>
          </a:ln>
        </p:spPr>
      </p:pic>
      <p:sp>
        <p:nvSpPr>
          <p:cNvPr id="142" name="Rectangle 5"/>
          <p:cNvSpPr/>
          <p:nvPr/>
        </p:nvSpPr>
        <p:spPr>
          <a:xfrm>
            <a:off x="7130520" y="5560200"/>
            <a:ext cx="3029040" cy="3045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med" p14:dur="700">
        <p:fade/>
      </p:transition>
    </mc:Choice>
    <mc:Fallback>
      <p:transition spd="med">
        <p:fade/>
      </p:transition>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Title 1"/>
          <p:cNvSpPr txBox="1"/>
          <p:nvPr/>
        </p:nvSpPr>
        <p:spPr>
          <a:xfrm>
            <a:off x="1030320" y="268200"/>
            <a:ext cx="9289080" cy="1248480"/>
          </a:xfrm>
          <a:prstGeom prst="rect">
            <a:avLst/>
          </a:prstGeom>
          <a:noFill/>
          <a:ln w="0">
            <a:noFill/>
          </a:ln>
        </p:spPr>
        <p:txBody>
          <a:bodyPr anchor="ctr">
            <a:normAutofit fontScale="73000"/>
          </a:bodyPr>
          <a:p>
            <a:pPr>
              <a:lnSpc>
                <a:spcPct val="90000"/>
              </a:lnSpc>
            </a:pPr>
            <a:r>
              <a:rPr b="1" lang="en-US" sz="4400" spc="-1" strike="noStrike">
                <a:solidFill>
                  <a:srgbClr val="000000"/>
                </a:solidFill>
                <a:latin typeface="Montserrat"/>
                <a:ea typeface="Montserrat"/>
              </a:rPr>
              <a:t>Incorporation of legacy profiles</a:t>
            </a:r>
            <a:endParaRPr b="0" lang="en-US" sz="4400" spc="-1" strike="noStrike">
              <a:solidFill>
                <a:srgbClr val="000000"/>
              </a:solidFill>
              <a:latin typeface="Calibri"/>
            </a:endParaRPr>
          </a:p>
        </p:txBody>
      </p:sp>
      <p:sp>
        <p:nvSpPr>
          <p:cNvPr id="674" name="TextBox 13"/>
          <p:cNvSpPr/>
          <p:nvPr/>
        </p:nvSpPr>
        <p:spPr>
          <a:xfrm>
            <a:off x="3238920" y="4784760"/>
            <a:ext cx="5720040" cy="821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ed0544"/>
                </a:solidFill>
                <a:latin typeface="Calibri"/>
              </a:rPr>
              <a:t>One device = one specification</a:t>
            </a:r>
            <a:endParaRPr b="0" lang="en-US" sz="2400" spc="-1" strike="noStrike">
              <a:latin typeface="Arial"/>
            </a:endParaRPr>
          </a:p>
          <a:p>
            <a:pPr>
              <a:lnSpc>
                <a:spcPct val="100000"/>
              </a:lnSpc>
            </a:pPr>
            <a:r>
              <a:rPr b="1" lang="en-US" sz="2400" spc="-1" strike="noStrike">
                <a:solidFill>
                  <a:srgbClr val="ed0544"/>
                </a:solidFill>
                <a:latin typeface="Calibri"/>
              </a:rPr>
              <a:t>Backward-compatible</a:t>
            </a:r>
            <a:endParaRPr b="0" lang="en-US" sz="2400" spc="-1" strike="noStrike">
              <a:latin typeface="Arial"/>
            </a:endParaRPr>
          </a:p>
        </p:txBody>
      </p:sp>
      <p:sp>
        <p:nvSpPr>
          <p:cNvPr id="675" name="Right Brace 14"/>
          <p:cNvSpPr/>
          <p:nvPr/>
        </p:nvSpPr>
        <p:spPr>
          <a:xfrm>
            <a:off x="2896200" y="1636920"/>
            <a:ext cx="342360" cy="3858840"/>
          </a:xfrm>
          <a:prstGeom prst="rightBrace">
            <a:avLst>
              <a:gd name="adj1" fmla="val 35069"/>
              <a:gd name="adj2" fmla="val 50000"/>
            </a:avLst>
          </a:prstGeom>
          <a:noFill/>
          <a:ln w="57150">
            <a:solidFill>
              <a:srgbClr val="b9b9b9"/>
            </a:solidFill>
          </a:ln>
        </p:spPr>
        <p:style>
          <a:lnRef idx="1">
            <a:schemeClr val="accent1"/>
          </a:lnRef>
          <a:fillRef idx="0">
            <a:schemeClr val="accent1"/>
          </a:fillRef>
          <a:effectRef idx="0">
            <a:schemeClr val="accent1"/>
          </a:effectRef>
          <a:fontRef idx="minor"/>
        </p:style>
      </p:sp>
      <p:pic>
        <p:nvPicPr>
          <p:cNvPr id="676" name="Picture 9" descr=""/>
          <p:cNvPicPr/>
          <p:nvPr/>
        </p:nvPicPr>
        <p:blipFill>
          <a:blip r:embed="rId1"/>
          <a:stretch/>
        </p:blipFill>
        <p:spPr>
          <a:xfrm>
            <a:off x="1100880" y="1636920"/>
            <a:ext cx="919080" cy="919080"/>
          </a:xfrm>
          <a:prstGeom prst="rect">
            <a:avLst/>
          </a:prstGeom>
          <a:ln w="0">
            <a:noFill/>
          </a:ln>
        </p:spPr>
      </p:pic>
      <p:pic>
        <p:nvPicPr>
          <p:cNvPr id="677" name="Picture 10" descr=""/>
          <p:cNvPicPr/>
          <p:nvPr/>
        </p:nvPicPr>
        <p:blipFill>
          <a:blip r:embed="rId2"/>
          <a:stretch/>
        </p:blipFill>
        <p:spPr>
          <a:xfrm>
            <a:off x="1100880" y="2581920"/>
            <a:ext cx="918720" cy="918720"/>
          </a:xfrm>
          <a:prstGeom prst="rect">
            <a:avLst/>
          </a:prstGeom>
          <a:ln w="0">
            <a:noFill/>
          </a:ln>
        </p:spPr>
      </p:pic>
      <p:pic>
        <p:nvPicPr>
          <p:cNvPr id="678" name="Picture 12" descr=""/>
          <p:cNvPicPr/>
          <p:nvPr/>
        </p:nvPicPr>
        <p:blipFill>
          <a:blip r:embed="rId3"/>
          <a:stretch/>
        </p:blipFill>
        <p:spPr>
          <a:xfrm>
            <a:off x="1100880" y="3526200"/>
            <a:ext cx="919080" cy="919080"/>
          </a:xfrm>
          <a:prstGeom prst="rect">
            <a:avLst/>
          </a:prstGeom>
          <a:ln w="0">
            <a:noFill/>
          </a:ln>
        </p:spPr>
      </p:pic>
      <p:pic>
        <p:nvPicPr>
          <p:cNvPr id="679" name="Picture 9" descr=""/>
          <p:cNvPicPr/>
          <p:nvPr/>
        </p:nvPicPr>
        <p:blipFill>
          <a:blip r:embed="rId4"/>
          <a:stretch/>
        </p:blipFill>
        <p:spPr>
          <a:xfrm>
            <a:off x="1063800" y="4539600"/>
            <a:ext cx="956160" cy="956160"/>
          </a:xfrm>
          <a:prstGeom prst="rect">
            <a:avLst/>
          </a:prstGeom>
          <a:ln w="9525">
            <a:noFill/>
          </a:ln>
        </p:spPr>
      </p:pic>
      <p:pic>
        <p:nvPicPr>
          <p:cNvPr id="680" name="Picture 5" descr=""/>
          <p:cNvPicPr/>
          <p:nvPr/>
        </p:nvPicPr>
        <p:blipFill>
          <a:blip r:embed="rId5"/>
          <a:stretch/>
        </p:blipFill>
        <p:spPr>
          <a:xfrm>
            <a:off x="3484440" y="3204360"/>
            <a:ext cx="2504520" cy="1063440"/>
          </a:xfrm>
          <a:prstGeom prst="rect">
            <a:avLst/>
          </a:prstGeom>
          <a:ln w="0">
            <a:noFill/>
          </a:ln>
        </p:spPr>
      </p:pic>
      <p:pic>
        <p:nvPicPr>
          <p:cNvPr id="681" name="Picture 26" descr=""/>
          <p:cNvPicPr/>
          <p:nvPr/>
        </p:nvPicPr>
        <p:blipFill>
          <a:blip r:embed="rId6"/>
          <a:stretch/>
        </p:blipFill>
        <p:spPr>
          <a:xfrm>
            <a:off x="5806440" y="1472760"/>
            <a:ext cx="5859360" cy="4539240"/>
          </a:xfrm>
          <a:prstGeom prst="rect">
            <a:avLst/>
          </a:prstGeom>
          <a:ln w="0">
            <a:noFill/>
          </a:ln>
        </p:spPr>
      </p:pic>
    </p:spTree>
  </p:cSld>
  <mc:AlternateContent>
    <mc:Choice Requires="p14">
      <p:transition spd="med" p14:dur="700">
        <p:fade/>
      </p:transition>
    </mc:Choice>
    <mc:Fallback>
      <p:transition spd="med">
        <p:fade/>
      </p:transition>
    </mc:Fallback>
  </mc:AlternateContent>
  <p:timing>
    <p:tnLst>
      <p:par>
        <p:cTn id="8" dur="indefinite" restart="never" nodeType="tmRoot">
          <p:childTnLst>
            <p:seq>
              <p:cTn id="9" dur="indefinite" nodeType="mainSeq">
                <p:childTnLst>
                  <p:par>
                    <p:cTn id="10" fill="hold">
                      <p:stCondLst>
                        <p:cond delay="indefinite"/>
                      </p:stCondLst>
                      <p:childTnLst>
                        <p:par>
                          <p:cTn id="11" fill="hold">
                            <p:stCondLst>
                              <p:cond delay="0"/>
                            </p:stCondLst>
                            <p:childTnLst>
                              <p:par>
                                <p:cTn id="12" nodeType="clickEffect" fill="hold" presetClass="entr" presetID="1">
                                  <p:stCondLst>
                                    <p:cond delay="0"/>
                                  </p:stCondLst>
                                  <p:childTnLst>
                                    <p:set>
                                      <p:cBhvr>
                                        <p:cTn id="13" dur="1" fill="hold">
                                          <p:stCondLst>
                                            <p:cond delay="0"/>
                                          </p:stCondLst>
                                        </p:cTn>
                                        <p:tgtEl>
                                          <p:spTgt spid="676"/>
                                        </p:tgtEl>
                                        <p:attrNameLst>
                                          <p:attrName>style.visibility</p:attrName>
                                        </p:attrNameLst>
                                      </p:cBhvr>
                                      <p:to>
                                        <p:strVal val="visible"/>
                                      </p:to>
                                    </p:set>
                                  </p:childTnLst>
                                </p:cTn>
                              </p:par>
                              <p:par>
                                <p:cTn id="14" nodeType="withEffect" fill="hold" presetClass="entr" presetID="1">
                                  <p:stCondLst>
                                    <p:cond delay="0"/>
                                  </p:stCondLst>
                                  <p:childTnLst>
                                    <p:set>
                                      <p:cBhvr>
                                        <p:cTn id="15" dur="1" fill="hold">
                                          <p:stCondLst>
                                            <p:cond delay="0"/>
                                          </p:stCondLst>
                                        </p:cTn>
                                        <p:tgtEl>
                                          <p:spTgt spid="677"/>
                                        </p:tgtEl>
                                        <p:attrNameLst>
                                          <p:attrName>style.visibility</p:attrName>
                                        </p:attrNameLst>
                                      </p:cBhvr>
                                      <p:to>
                                        <p:strVal val="visible"/>
                                      </p:to>
                                    </p:set>
                                  </p:childTnLst>
                                </p:cTn>
                              </p:par>
                              <p:par>
                                <p:cTn id="16" nodeType="withEffect" fill="hold" presetClass="entr" presetID="1">
                                  <p:stCondLst>
                                    <p:cond delay="0"/>
                                  </p:stCondLst>
                                  <p:childTnLst>
                                    <p:set>
                                      <p:cBhvr>
                                        <p:cTn id="17" dur="1" fill="hold">
                                          <p:stCondLst>
                                            <p:cond delay="0"/>
                                          </p:stCondLst>
                                        </p:cTn>
                                        <p:tgtEl>
                                          <p:spTgt spid="678"/>
                                        </p:tgtEl>
                                        <p:attrNameLst>
                                          <p:attrName>style.visibility</p:attrName>
                                        </p:attrNameLst>
                                      </p:cBhvr>
                                      <p:to>
                                        <p:strVal val="visible"/>
                                      </p:to>
                                    </p:set>
                                  </p:childTnLst>
                                </p:cTn>
                              </p:par>
                              <p:par>
                                <p:cTn id="18" nodeType="withEffect" fill="hold" presetClass="entr" presetID="1">
                                  <p:stCondLst>
                                    <p:cond delay="0"/>
                                  </p:stCondLst>
                                  <p:childTnLst>
                                    <p:set>
                                      <p:cBhvr>
                                        <p:cTn id="19" dur="1" fill="hold">
                                          <p:stCondLst>
                                            <p:cond delay="0"/>
                                          </p:stCondLst>
                                        </p:cTn>
                                        <p:tgtEl>
                                          <p:spTgt spid="67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nodeType="clickEffect" fill="hold" presetClass="entr" presetID="1">
                                  <p:stCondLst>
                                    <p:cond delay="0"/>
                                  </p:stCondLst>
                                  <p:childTnLst>
                                    <p:set>
                                      <p:cBhvr>
                                        <p:cTn id="23" dur="1" fill="hold">
                                          <p:stCondLst>
                                            <p:cond delay="0"/>
                                          </p:stCondLst>
                                        </p:cTn>
                                        <p:tgtEl>
                                          <p:spTgt spid="675"/>
                                        </p:tgtEl>
                                        <p:attrNameLst>
                                          <p:attrName>style.visibility</p:attrName>
                                        </p:attrNameLst>
                                      </p:cBhvr>
                                      <p:to>
                                        <p:strVal val="visible"/>
                                      </p:to>
                                    </p:set>
                                  </p:childTnLst>
                                </p:cTn>
                              </p:par>
                              <p:par>
                                <p:cTn id="24" nodeType="withEffect" fill="hold" presetClass="entr" presetID="1">
                                  <p:stCondLst>
                                    <p:cond delay="0"/>
                                  </p:stCondLst>
                                  <p:childTnLst>
                                    <p:set>
                                      <p:cBhvr>
                                        <p:cTn id="25" dur="1" fill="hold">
                                          <p:stCondLst>
                                            <p:cond delay="0"/>
                                          </p:stCondLst>
                                        </p:cTn>
                                        <p:tgtEl>
                                          <p:spTgt spid="6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Title 1"/>
          <p:cNvSpPr txBox="1"/>
          <p:nvPr/>
        </p:nvSpPr>
        <p:spPr>
          <a:xfrm>
            <a:off x="838080" y="365040"/>
            <a:ext cx="11353320" cy="1325160"/>
          </a:xfrm>
          <a:prstGeom prst="rect">
            <a:avLst/>
          </a:prstGeom>
          <a:noFill/>
          <a:ln w="0">
            <a:noFill/>
          </a:ln>
        </p:spPr>
        <p:txBody>
          <a:bodyPr anchor="ctr">
            <a:normAutofit fontScale="50000"/>
          </a:bodyPr>
          <a:p>
            <a:pPr>
              <a:lnSpc>
                <a:spcPct val="90000"/>
              </a:lnSpc>
            </a:pPr>
            <a:r>
              <a:rPr b="1" lang="en-US" sz="4000" spc="-1" strike="noStrike">
                <a:solidFill>
                  <a:srgbClr val="000000"/>
                </a:solidFill>
                <a:latin typeface="Montserrat"/>
              </a:rPr>
              <a:t>Zigbee Base Device Behavior: </a:t>
            </a:r>
            <a:br/>
            <a:r>
              <a:rPr b="1" lang="en-US" sz="4000" spc="-1" strike="noStrike">
                <a:solidFill>
                  <a:srgbClr val="000000"/>
                </a:solidFill>
                <a:latin typeface="Montserrat"/>
              </a:rPr>
              <a:t>Uniform mandatory commissioning method</a:t>
            </a:r>
            <a:endParaRPr b="0" lang="en-US" sz="4000" spc="-1" strike="noStrike">
              <a:solidFill>
                <a:srgbClr val="000000"/>
              </a:solidFill>
              <a:latin typeface="Calibri"/>
            </a:endParaRPr>
          </a:p>
        </p:txBody>
      </p:sp>
      <p:sp>
        <p:nvSpPr>
          <p:cNvPr id="683" name="Content Placeholder 2"/>
          <p:cNvSpPr txBox="1"/>
          <p:nvPr/>
        </p:nvSpPr>
        <p:spPr>
          <a:xfrm>
            <a:off x="838080" y="1865160"/>
            <a:ext cx="10693440" cy="4350960"/>
          </a:xfrm>
          <a:prstGeom prst="rect">
            <a:avLst/>
          </a:prstGeom>
          <a:noFill/>
          <a:ln w="0">
            <a:noFill/>
          </a:ln>
        </p:spPr>
        <p:txBody>
          <a:bodyPr>
            <a:noAutofit/>
          </a:bodyPr>
          <a:p>
            <a:pPr>
              <a:lnSpc>
                <a:spcPct val="100000"/>
              </a:lnSpc>
              <a:spcBef>
                <a:spcPts val="1001"/>
              </a:spcBef>
              <a:tabLst>
                <a:tab algn="l" pos="0"/>
              </a:tabLst>
            </a:pPr>
            <a:r>
              <a:rPr b="0" lang="en-US" sz="2800" spc="-1" strike="noStrike">
                <a:solidFill>
                  <a:srgbClr val="000000"/>
                </a:solidFill>
                <a:latin typeface="Hind Light"/>
                <a:ea typeface="Hind"/>
              </a:rPr>
              <a:t>Covers the aspects of:</a:t>
            </a:r>
            <a:endParaRPr b="1" lang="en-US" sz="2800" spc="-1" strike="noStrike">
              <a:solidFill>
                <a:srgbClr val="000000"/>
              </a:solidFill>
              <a:latin typeface="Hind"/>
            </a:endParaRPr>
          </a:p>
          <a:p>
            <a:pPr>
              <a:lnSpc>
                <a:spcPct val="100000"/>
              </a:lnSpc>
              <a:spcBef>
                <a:spcPts val="1001"/>
              </a:spcBef>
              <a:tabLst>
                <a:tab algn="l" pos="0"/>
              </a:tabLst>
            </a:pPr>
            <a:r>
              <a:rPr b="0" lang="en-US" sz="2800" spc="-1" strike="noStrike">
                <a:solidFill>
                  <a:srgbClr val="000000"/>
                </a:solidFill>
                <a:latin typeface="Hind Light"/>
                <a:ea typeface="Hind"/>
              </a:rPr>
              <a:t>Network formation </a:t>
            </a:r>
            <a:endParaRPr b="1" lang="en-US" sz="2800" spc="-1" strike="noStrike">
              <a:solidFill>
                <a:srgbClr val="000000"/>
              </a:solidFill>
              <a:latin typeface="Hind"/>
            </a:endParaRPr>
          </a:p>
          <a:p>
            <a:pPr>
              <a:lnSpc>
                <a:spcPct val="100000"/>
              </a:lnSpc>
              <a:spcBef>
                <a:spcPts val="1001"/>
              </a:spcBef>
              <a:tabLst>
                <a:tab algn="l" pos="0"/>
              </a:tabLst>
            </a:pPr>
            <a:r>
              <a:rPr b="0" lang="en-US" sz="2800" spc="-1" strike="noStrike">
                <a:solidFill>
                  <a:srgbClr val="000000"/>
                </a:solidFill>
                <a:latin typeface="Hind Light"/>
                <a:ea typeface="Hind"/>
              </a:rPr>
              <a:t>Network joining (steering) </a:t>
            </a:r>
            <a:endParaRPr b="1" lang="en-US" sz="2800" spc="-1" strike="noStrike">
              <a:solidFill>
                <a:srgbClr val="000000"/>
              </a:solidFill>
              <a:latin typeface="Hind"/>
            </a:endParaRPr>
          </a:p>
          <a:p>
            <a:pPr>
              <a:lnSpc>
                <a:spcPct val="100000"/>
              </a:lnSpc>
              <a:spcBef>
                <a:spcPts val="1001"/>
              </a:spcBef>
              <a:tabLst>
                <a:tab algn="l" pos="0"/>
              </a:tabLst>
            </a:pPr>
            <a:r>
              <a:rPr b="0" lang="en-US" sz="2800" spc="-1" strike="noStrike">
                <a:solidFill>
                  <a:srgbClr val="000000"/>
                </a:solidFill>
                <a:latin typeface="Hind Light"/>
                <a:ea typeface="Hind"/>
              </a:rPr>
              <a:t>Network security</a:t>
            </a:r>
            <a:endParaRPr b="1" lang="en-US" sz="2800" spc="-1" strike="noStrike">
              <a:solidFill>
                <a:srgbClr val="000000"/>
              </a:solidFill>
              <a:latin typeface="Hind"/>
            </a:endParaRPr>
          </a:p>
          <a:p>
            <a:pPr>
              <a:lnSpc>
                <a:spcPct val="100000"/>
              </a:lnSpc>
              <a:spcBef>
                <a:spcPts val="1001"/>
              </a:spcBef>
              <a:tabLst>
                <a:tab algn="l" pos="0"/>
              </a:tabLst>
            </a:pPr>
            <a:r>
              <a:rPr b="0" lang="en-US" sz="2800" spc="-1" strike="noStrike">
                <a:solidFill>
                  <a:srgbClr val="000000"/>
                </a:solidFill>
                <a:latin typeface="Hind Light"/>
                <a:ea typeface="Hind"/>
              </a:rPr>
              <a:t>Establishment of application layer control </a:t>
            </a:r>
            <a:br/>
            <a:r>
              <a:rPr b="0" lang="en-US" sz="2800" spc="-1" strike="noStrike">
                <a:solidFill>
                  <a:srgbClr val="000000"/>
                </a:solidFill>
                <a:latin typeface="Hind Light"/>
                <a:ea typeface="Hind"/>
              </a:rPr>
              <a:t>relationships (finding &amp; binding)</a:t>
            </a:r>
            <a:endParaRPr b="1" lang="en-US" sz="2800" spc="-1" strike="noStrike">
              <a:solidFill>
                <a:srgbClr val="000000"/>
              </a:solidFill>
              <a:latin typeface="Hind"/>
            </a:endParaRPr>
          </a:p>
          <a:p>
            <a:pPr>
              <a:lnSpc>
                <a:spcPct val="100000"/>
              </a:lnSpc>
              <a:spcBef>
                <a:spcPts val="1001"/>
              </a:spcBef>
              <a:tabLst>
                <a:tab algn="l" pos="0"/>
              </a:tabLst>
            </a:pPr>
            <a:r>
              <a:rPr b="0" lang="en-US" sz="2800" spc="-1" strike="noStrike">
                <a:solidFill>
                  <a:srgbClr val="000000"/>
                </a:solidFill>
                <a:latin typeface="Hind Light"/>
                <a:ea typeface="Hind"/>
              </a:rPr>
              <a:t>Aligned operation</a:t>
            </a: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p:txBody>
      </p:sp>
      <p:sp>
        <p:nvSpPr>
          <p:cNvPr id="684" name="Oval 8"/>
          <p:cNvSpPr/>
          <p:nvPr/>
        </p:nvSpPr>
        <p:spPr>
          <a:xfrm>
            <a:off x="8241480" y="4379040"/>
            <a:ext cx="632160" cy="597960"/>
          </a:xfrm>
          <a:prstGeom prst="ellipse">
            <a:avLst/>
          </a:prstGeom>
          <a:solidFill>
            <a:srgbClr val="ed0544"/>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685" name="Oval 58"/>
          <p:cNvSpPr/>
          <p:nvPr/>
        </p:nvSpPr>
        <p:spPr>
          <a:xfrm>
            <a:off x="9117360" y="3767400"/>
            <a:ext cx="384120" cy="365400"/>
          </a:xfrm>
          <a:prstGeom prst="ellipse">
            <a:avLst/>
          </a:prstGeom>
          <a:solidFill>
            <a:schemeClr val="bg2">
              <a:lumMod val="7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686" name="Oval 59"/>
          <p:cNvSpPr/>
          <p:nvPr/>
        </p:nvSpPr>
        <p:spPr>
          <a:xfrm>
            <a:off x="8905680" y="5243040"/>
            <a:ext cx="204840" cy="198360"/>
          </a:xfrm>
          <a:prstGeom prst="ellipse">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687" name="Oval 60"/>
          <p:cNvSpPr/>
          <p:nvPr/>
        </p:nvSpPr>
        <p:spPr>
          <a:xfrm>
            <a:off x="7539120" y="4578840"/>
            <a:ext cx="204840" cy="198360"/>
          </a:xfrm>
          <a:prstGeom prst="ellipse">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688" name="Oval 61"/>
          <p:cNvSpPr/>
          <p:nvPr/>
        </p:nvSpPr>
        <p:spPr>
          <a:xfrm>
            <a:off x="7641720" y="5242320"/>
            <a:ext cx="384120" cy="365400"/>
          </a:xfrm>
          <a:prstGeom prst="ellipse">
            <a:avLst/>
          </a:prstGeom>
          <a:solidFill>
            <a:schemeClr val="bg2">
              <a:lumMod val="7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689" name="Oval 62"/>
          <p:cNvSpPr/>
          <p:nvPr/>
        </p:nvSpPr>
        <p:spPr>
          <a:xfrm>
            <a:off x="7855200" y="3535560"/>
            <a:ext cx="384120" cy="365400"/>
          </a:xfrm>
          <a:prstGeom prst="ellipse">
            <a:avLst/>
          </a:prstGeom>
          <a:solidFill>
            <a:schemeClr val="bg2">
              <a:lumMod val="7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690" name="Oval 54"/>
          <p:cNvSpPr/>
          <p:nvPr/>
        </p:nvSpPr>
        <p:spPr>
          <a:xfrm>
            <a:off x="9344880" y="2600640"/>
            <a:ext cx="384120" cy="365400"/>
          </a:xfrm>
          <a:prstGeom prst="ellipse">
            <a:avLst/>
          </a:prstGeom>
          <a:solidFill>
            <a:schemeClr val="bg2">
              <a:lumMod val="7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691" name="Oval 55"/>
          <p:cNvSpPr/>
          <p:nvPr/>
        </p:nvSpPr>
        <p:spPr>
          <a:xfrm>
            <a:off x="10532520" y="4587120"/>
            <a:ext cx="384120" cy="365400"/>
          </a:xfrm>
          <a:prstGeom prst="ellipse">
            <a:avLst/>
          </a:prstGeom>
          <a:solidFill>
            <a:schemeClr val="bg2">
              <a:lumMod val="7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692" name="Oval 56"/>
          <p:cNvSpPr/>
          <p:nvPr/>
        </p:nvSpPr>
        <p:spPr>
          <a:xfrm>
            <a:off x="7728480" y="2877840"/>
            <a:ext cx="204840" cy="198360"/>
          </a:xfrm>
          <a:prstGeom prst="ellipse">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693" name="Oval 57"/>
          <p:cNvSpPr/>
          <p:nvPr/>
        </p:nvSpPr>
        <p:spPr>
          <a:xfrm>
            <a:off x="9884880" y="3656520"/>
            <a:ext cx="204840" cy="198360"/>
          </a:xfrm>
          <a:prstGeom prst="ellipse">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694" name="Oval 49"/>
          <p:cNvSpPr/>
          <p:nvPr/>
        </p:nvSpPr>
        <p:spPr>
          <a:xfrm>
            <a:off x="10517040" y="2389680"/>
            <a:ext cx="384120" cy="365400"/>
          </a:xfrm>
          <a:prstGeom prst="ellipse">
            <a:avLst/>
          </a:prstGeom>
          <a:solidFill>
            <a:schemeClr val="bg2">
              <a:lumMod val="7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695" name="Oval 50"/>
          <p:cNvSpPr/>
          <p:nvPr/>
        </p:nvSpPr>
        <p:spPr>
          <a:xfrm>
            <a:off x="10337040" y="5316120"/>
            <a:ext cx="204840" cy="198360"/>
          </a:xfrm>
          <a:prstGeom prst="ellipse">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696" name="Oval 51"/>
          <p:cNvSpPr/>
          <p:nvPr/>
        </p:nvSpPr>
        <p:spPr>
          <a:xfrm>
            <a:off x="11530440" y="4773600"/>
            <a:ext cx="204840" cy="198360"/>
          </a:xfrm>
          <a:prstGeom prst="ellipse">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697" name="Oval 52"/>
          <p:cNvSpPr/>
          <p:nvPr/>
        </p:nvSpPr>
        <p:spPr>
          <a:xfrm>
            <a:off x="11145960" y="4115160"/>
            <a:ext cx="204840" cy="198360"/>
          </a:xfrm>
          <a:prstGeom prst="ellipse">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698" name="Oval 53"/>
          <p:cNvSpPr/>
          <p:nvPr/>
        </p:nvSpPr>
        <p:spPr>
          <a:xfrm>
            <a:off x="9242280" y="1943640"/>
            <a:ext cx="204840" cy="198360"/>
          </a:xfrm>
          <a:prstGeom prst="ellipse">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699" name="Oval 12"/>
          <p:cNvSpPr/>
          <p:nvPr/>
        </p:nvSpPr>
        <p:spPr>
          <a:xfrm>
            <a:off x="10551960" y="1736640"/>
            <a:ext cx="204840" cy="198360"/>
          </a:xfrm>
          <a:prstGeom prst="ellipse">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700" name="Straight Arrow Connector 26"/>
          <p:cNvSpPr/>
          <p:nvPr/>
        </p:nvSpPr>
        <p:spPr>
          <a:xfrm flipH="1" flipV="1">
            <a:off x="9456480" y="4041000"/>
            <a:ext cx="1109160" cy="626400"/>
          </a:xfrm>
          <a:custGeom>
            <a:avLst/>
            <a:gdLst/>
            <a:ahLst/>
            <a:rect l="l" t="t" r="r" b="b"/>
            <a:pathLst>
              <a:path w="21600" h="21600">
                <a:moveTo>
                  <a:pt x="0" y="0"/>
                </a:moveTo>
                <a:lnTo>
                  <a:pt x="21600" y="21600"/>
                </a:lnTo>
              </a:path>
            </a:pathLst>
          </a:custGeom>
          <a:noFill/>
          <a:ln w="31750">
            <a:solidFill>
              <a:srgbClr val="000000"/>
            </a:solidFill>
          </a:ln>
        </p:spPr>
        <p:style>
          <a:lnRef idx="1">
            <a:schemeClr val="accent1"/>
          </a:lnRef>
          <a:fillRef idx="0">
            <a:schemeClr val="accent1"/>
          </a:fillRef>
          <a:effectRef idx="0">
            <a:schemeClr val="accent1"/>
          </a:effectRef>
          <a:fontRef idx="minor"/>
        </p:style>
      </p:sp>
      <p:sp>
        <p:nvSpPr>
          <p:cNvPr id="701" name="Straight Arrow Connector 27"/>
          <p:cNvSpPr/>
          <p:nvPr/>
        </p:nvSpPr>
        <p:spPr>
          <a:xfrm>
            <a:off x="7836840" y="3059280"/>
            <a:ext cx="155520" cy="477000"/>
          </a:xfrm>
          <a:custGeom>
            <a:avLst/>
            <a:gdLst/>
            <a:ahLst/>
            <a:rect l="l" t="t" r="r" b="b"/>
            <a:pathLst>
              <a:path w="21600" h="21600">
                <a:moveTo>
                  <a:pt x="0" y="0"/>
                </a:moveTo>
                <a:lnTo>
                  <a:pt x="21600" y="21600"/>
                </a:lnTo>
              </a:path>
            </a:pathLst>
          </a:custGeom>
          <a:noFill/>
          <a:ln w="31750">
            <a:solidFill>
              <a:srgbClr val="000000"/>
            </a:solidFill>
          </a:ln>
        </p:spPr>
        <p:style>
          <a:lnRef idx="1">
            <a:schemeClr val="accent1"/>
          </a:lnRef>
          <a:fillRef idx="0">
            <a:schemeClr val="accent1"/>
          </a:fillRef>
          <a:effectRef idx="0">
            <a:schemeClr val="accent1"/>
          </a:effectRef>
          <a:fontRef idx="minor"/>
        </p:style>
      </p:sp>
      <p:sp>
        <p:nvSpPr>
          <p:cNvPr id="702" name="Straight Arrow Connector 28"/>
          <p:cNvSpPr/>
          <p:nvPr/>
        </p:nvSpPr>
        <p:spPr>
          <a:xfrm flipV="1">
            <a:off x="7948800" y="4889880"/>
            <a:ext cx="387000" cy="392040"/>
          </a:xfrm>
          <a:custGeom>
            <a:avLst/>
            <a:gdLst/>
            <a:ahLst/>
            <a:rect l="l" t="t" r="r" b="b"/>
            <a:pathLst>
              <a:path w="21600" h="21600">
                <a:moveTo>
                  <a:pt x="0" y="0"/>
                </a:moveTo>
                <a:lnTo>
                  <a:pt x="21600" y="21600"/>
                </a:lnTo>
              </a:path>
            </a:pathLst>
          </a:custGeom>
          <a:noFill/>
          <a:ln w="31750">
            <a:solidFill>
              <a:srgbClr val="000000"/>
            </a:solidFill>
          </a:ln>
        </p:spPr>
        <p:style>
          <a:lnRef idx="1">
            <a:schemeClr val="accent1"/>
          </a:lnRef>
          <a:fillRef idx="0">
            <a:schemeClr val="accent1"/>
          </a:fillRef>
          <a:effectRef idx="0">
            <a:schemeClr val="accent1"/>
          </a:effectRef>
          <a:fontRef idx="minor"/>
        </p:style>
      </p:sp>
      <p:sp>
        <p:nvSpPr>
          <p:cNvPr id="703" name="Straight Arrow Connector 29"/>
          <p:cNvSpPr/>
          <p:nvPr/>
        </p:nvSpPr>
        <p:spPr>
          <a:xfrm flipH="1">
            <a:off x="8777880" y="4091400"/>
            <a:ext cx="387720" cy="375840"/>
          </a:xfrm>
          <a:custGeom>
            <a:avLst/>
            <a:gdLst/>
            <a:ahLst/>
            <a:rect l="l" t="t" r="r" b="b"/>
            <a:pathLst>
              <a:path w="21600" h="21600">
                <a:moveTo>
                  <a:pt x="0" y="0"/>
                </a:moveTo>
                <a:lnTo>
                  <a:pt x="21600" y="21600"/>
                </a:lnTo>
              </a:path>
            </a:pathLst>
          </a:custGeom>
          <a:noFill/>
          <a:ln w="31750">
            <a:solidFill>
              <a:srgbClr val="000000"/>
            </a:solidFill>
          </a:ln>
        </p:spPr>
        <p:style>
          <a:lnRef idx="1">
            <a:schemeClr val="accent1"/>
          </a:lnRef>
          <a:fillRef idx="0">
            <a:schemeClr val="accent1"/>
          </a:fillRef>
          <a:effectRef idx="0">
            <a:schemeClr val="accent1"/>
          </a:effectRef>
          <a:fontRef idx="minor"/>
        </p:style>
      </p:sp>
      <p:sp>
        <p:nvSpPr>
          <p:cNvPr id="704" name="Straight Arrow Connector 30"/>
          <p:cNvSpPr/>
          <p:nvPr/>
        </p:nvSpPr>
        <p:spPr>
          <a:xfrm>
            <a:off x="8118720" y="3895920"/>
            <a:ext cx="320400" cy="497520"/>
          </a:xfrm>
          <a:custGeom>
            <a:avLst/>
            <a:gdLst/>
            <a:ahLst/>
            <a:rect l="l" t="t" r="r" b="b"/>
            <a:pathLst>
              <a:path w="21600" h="21600">
                <a:moveTo>
                  <a:pt x="0" y="0"/>
                </a:moveTo>
                <a:lnTo>
                  <a:pt x="21600" y="21600"/>
                </a:lnTo>
              </a:path>
            </a:pathLst>
          </a:custGeom>
          <a:noFill/>
          <a:ln w="31750">
            <a:solidFill>
              <a:srgbClr val="000000"/>
            </a:solidFill>
          </a:ln>
        </p:spPr>
        <p:style>
          <a:lnRef idx="1">
            <a:schemeClr val="accent1"/>
          </a:lnRef>
          <a:fillRef idx="0">
            <a:schemeClr val="accent1"/>
          </a:fillRef>
          <a:effectRef idx="0">
            <a:schemeClr val="accent1"/>
          </a:effectRef>
          <a:fontRef idx="minor"/>
        </p:style>
      </p:sp>
      <p:sp>
        <p:nvSpPr>
          <p:cNvPr id="705" name="Straight Arrow Connector 31"/>
          <p:cNvSpPr/>
          <p:nvPr/>
        </p:nvSpPr>
        <p:spPr>
          <a:xfrm flipH="1" flipV="1">
            <a:off x="10900440" y="4805280"/>
            <a:ext cx="627120" cy="72360"/>
          </a:xfrm>
          <a:custGeom>
            <a:avLst/>
            <a:gdLst/>
            <a:ahLst/>
            <a:rect l="l" t="t" r="r" b="b"/>
            <a:pathLst>
              <a:path w="21600" h="21600">
                <a:moveTo>
                  <a:pt x="0" y="0"/>
                </a:moveTo>
                <a:lnTo>
                  <a:pt x="21600" y="21600"/>
                </a:lnTo>
              </a:path>
            </a:pathLst>
          </a:custGeom>
          <a:noFill/>
          <a:ln w="31750">
            <a:solidFill>
              <a:srgbClr val="000000"/>
            </a:solidFill>
          </a:ln>
        </p:spPr>
        <p:style>
          <a:lnRef idx="1">
            <a:schemeClr val="accent1"/>
          </a:lnRef>
          <a:fillRef idx="0">
            <a:schemeClr val="accent1"/>
          </a:fillRef>
          <a:effectRef idx="0">
            <a:schemeClr val="accent1"/>
          </a:effectRef>
          <a:fontRef idx="minor"/>
        </p:style>
      </p:sp>
      <p:sp>
        <p:nvSpPr>
          <p:cNvPr id="706" name="Straight Arrow Connector 32"/>
          <p:cNvSpPr/>
          <p:nvPr/>
        </p:nvSpPr>
        <p:spPr>
          <a:xfrm>
            <a:off x="7741800" y="4688640"/>
            <a:ext cx="496800" cy="360"/>
          </a:xfrm>
          <a:custGeom>
            <a:avLst/>
            <a:gdLst/>
            <a:ahLst/>
            <a:rect l="l" t="t" r="r" b="b"/>
            <a:pathLst>
              <a:path w="21600" h="21600">
                <a:moveTo>
                  <a:pt x="0" y="0"/>
                </a:moveTo>
                <a:lnTo>
                  <a:pt x="21600" y="21600"/>
                </a:lnTo>
              </a:path>
            </a:pathLst>
          </a:custGeom>
          <a:noFill/>
          <a:ln w="31750">
            <a:solidFill>
              <a:srgbClr val="000000"/>
            </a:solidFill>
          </a:ln>
        </p:spPr>
        <p:style>
          <a:lnRef idx="1">
            <a:schemeClr val="accent1"/>
          </a:lnRef>
          <a:fillRef idx="0">
            <a:schemeClr val="accent1"/>
          </a:fillRef>
          <a:effectRef idx="0">
            <a:schemeClr val="accent1"/>
          </a:effectRef>
          <a:fontRef idx="minor"/>
        </p:style>
      </p:sp>
      <p:sp>
        <p:nvSpPr>
          <p:cNvPr id="707" name="Straight Arrow Connector 33"/>
          <p:cNvSpPr/>
          <p:nvPr/>
        </p:nvSpPr>
        <p:spPr>
          <a:xfrm flipH="1" flipV="1">
            <a:off x="8727120" y="4934880"/>
            <a:ext cx="215280" cy="318240"/>
          </a:xfrm>
          <a:custGeom>
            <a:avLst/>
            <a:gdLst/>
            <a:ahLst/>
            <a:rect l="l" t="t" r="r" b="b"/>
            <a:pathLst>
              <a:path w="21600" h="21600">
                <a:moveTo>
                  <a:pt x="0" y="0"/>
                </a:moveTo>
                <a:lnTo>
                  <a:pt x="21600" y="21600"/>
                </a:lnTo>
              </a:path>
            </a:pathLst>
          </a:custGeom>
          <a:noFill/>
          <a:ln w="31750">
            <a:solidFill>
              <a:srgbClr val="000000"/>
            </a:solidFill>
          </a:ln>
        </p:spPr>
        <p:style>
          <a:lnRef idx="1">
            <a:schemeClr val="accent1"/>
          </a:lnRef>
          <a:fillRef idx="0">
            <a:schemeClr val="accent1"/>
          </a:fillRef>
          <a:effectRef idx="0">
            <a:schemeClr val="accent1"/>
          </a:effectRef>
          <a:fontRef idx="minor"/>
        </p:style>
      </p:sp>
      <p:sp>
        <p:nvSpPr>
          <p:cNvPr id="708" name="Straight Arrow Connector 34"/>
          <p:cNvSpPr/>
          <p:nvPr/>
        </p:nvSpPr>
        <p:spPr>
          <a:xfrm flipH="1">
            <a:off x="9368640" y="2984760"/>
            <a:ext cx="134280" cy="788760"/>
          </a:xfrm>
          <a:custGeom>
            <a:avLst/>
            <a:gdLst/>
            <a:ahLst/>
            <a:rect l="l" t="t" r="r" b="b"/>
            <a:pathLst>
              <a:path w="21600" h="21600">
                <a:moveTo>
                  <a:pt x="0" y="0"/>
                </a:moveTo>
                <a:lnTo>
                  <a:pt x="21600" y="21600"/>
                </a:lnTo>
              </a:path>
            </a:pathLst>
          </a:custGeom>
          <a:noFill/>
          <a:ln w="31750">
            <a:solidFill>
              <a:srgbClr val="000000"/>
            </a:solidFill>
          </a:ln>
        </p:spPr>
        <p:style>
          <a:lnRef idx="1">
            <a:schemeClr val="accent1"/>
          </a:lnRef>
          <a:fillRef idx="0">
            <a:schemeClr val="accent1"/>
          </a:fillRef>
          <a:effectRef idx="0">
            <a:schemeClr val="accent1"/>
          </a:effectRef>
          <a:fontRef idx="minor"/>
        </p:style>
      </p:sp>
      <p:sp>
        <p:nvSpPr>
          <p:cNvPr id="709" name="Straight Arrow Connector 35"/>
          <p:cNvSpPr/>
          <p:nvPr/>
        </p:nvSpPr>
        <p:spPr>
          <a:xfrm flipH="1">
            <a:off x="9482400" y="3803760"/>
            <a:ext cx="400320" cy="81720"/>
          </a:xfrm>
          <a:custGeom>
            <a:avLst/>
            <a:gdLst/>
            <a:ahLst/>
            <a:rect l="l" t="t" r="r" b="b"/>
            <a:pathLst>
              <a:path w="21600" h="21600">
                <a:moveTo>
                  <a:pt x="0" y="0"/>
                </a:moveTo>
                <a:lnTo>
                  <a:pt x="21600" y="21600"/>
                </a:lnTo>
              </a:path>
            </a:pathLst>
          </a:custGeom>
          <a:noFill/>
          <a:ln w="31750">
            <a:solidFill>
              <a:srgbClr val="000000"/>
            </a:solidFill>
          </a:ln>
        </p:spPr>
        <p:style>
          <a:lnRef idx="1">
            <a:schemeClr val="accent1"/>
          </a:lnRef>
          <a:fillRef idx="0">
            <a:schemeClr val="accent1"/>
          </a:fillRef>
          <a:effectRef idx="0">
            <a:schemeClr val="accent1"/>
          </a:effectRef>
          <a:fontRef idx="minor"/>
        </p:style>
      </p:sp>
      <p:sp>
        <p:nvSpPr>
          <p:cNvPr id="710" name="Straight Arrow Connector 36"/>
          <p:cNvSpPr/>
          <p:nvPr/>
        </p:nvSpPr>
        <p:spPr>
          <a:xfrm>
            <a:off x="9384480" y="2143080"/>
            <a:ext cx="97560" cy="469080"/>
          </a:xfrm>
          <a:custGeom>
            <a:avLst/>
            <a:gdLst/>
            <a:ahLst/>
            <a:rect l="l" t="t" r="r" b="b"/>
            <a:pathLst>
              <a:path w="21600" h="21600">
                <a:moveTo>
                  <a:pt x="0" y="0"/>
                </a:moveTo>
                <a:lnTo>
                  <a:pt x="21600" y="21600"/>
                </a:lnTo>
              </a:path>
            </a:pathLst>
          </a:custGeom>
          <a:noFill/>
          <a:ln w="31750">
            <a:solidFill>
              <a:srgbClr val="000000"/>
            </a:solidFill>
          </a:ln>
        </p:spPr>
        <p:style>
          <a:lnRef idx="1">
            <a:schemeClr val="accent1"/>
          </a:lnRef>
          <a:fillRef idx="0">
            <a:schemeClr val="accent1"/>
          </a:fillRef>
          <a:effectRef idx="0">
            <a:schemeClr val="accent1"/>
          </a:effectRef>
          <a:fontRef idx="minor"/>
        </p:style>
      </p:sp>
      <p:sp>
        <p:nvSpPr>
          <p:cNvPr id="711" name="Straight Arrow Connector 37"/>
          <p:cNvSpPr/>
          <p:nvPr/>
        </p:nvSpPr>
        <p:spPr>
          <a:xfrm flipH="1">
            <a:off x="9707760" y="2612880"/>
            <a:ext cx="801000" cy="143640"/>
          </a:xfrm>
          <a:custGeom>
            <a:avLst/>
            <a:gdLst/>
            <a:ahLst/>
            <a:rect l="l" t="t" r="r" b="b"/>
            <a:pathLst>
              <a:path w="21600" h="21600">
                <a:moveTo>
                  <a:pt x="0" y="0"/>
                </a:moveTo>
                <a:lnTo>
                  <a:pt x="21600" y="21600"/>
                </a:lnTo>
              </a:path>
            </a:pathLst>
          </a:custGeom>
          <a:noFill/>
          <a:ln w="31750">
            <a:solidFill>
              <a:srgbClr val="000000"/>
            </a:solidFill>
          </a:ln>
        </p:spPr>
        <p:style>
          <a:lnRef idx="1">
            <a:schemeClr val="accent1"/>
          </a:lnRef>
          <a:fillRef idx="0">
            <a:schemeClr val="accent1"/>
          </a:fillRef>
          <a:effectRef idx="0">
            <a:schemeClr val="accent1"/>
          </a:effectRef>
          <a:fontRef idx="minor"/>
        </p:style>
      </p:sp>
      <p:sp>
        <p:nvSpPr>
          <p:cNvPr id="712" name="Straight Arrow Connector 38"/>
          <p:cNvSpPr/>
          <p:nvPr/>
        </p:nvSpPr>
        <p:spPr>
          <a:xfrm>
            <a:off x="10647000" y="1936080"/>
            <a:ext cx="21960" cy="450360"/>
          </a:xfrm>
          <a:custGeom>
            <a:avLst/>
            <a:gdLst/>
            <a:ahLst/>
            <a:rect l="l" t="t" r="r" b="b"/>
            <a:pathLst>
              <a:path w="21600" h="21600">
                <a:moveTo>
                  <a:pt x="0" y="0"/>
                </a:moveTo>
                <a:lnTo>
                  <a:pt x="21600" y="21600"/>
                </a:lnTo>
              </a:path>
            </a:pathLst>
          </a:custGeom>
          <a:noFill/>
          <a:ln w="31750">
            <a:solidFill>
              <a:srgbClr val="000000"/>
            </a:solidFill>
          </a:ln>
        </p:spPr>
        <p:style>
          <a:lnRef idx="1">
            <a:schemeClr val="accent1"/>
          </a:lnRef>
          <a:fillRef idx="0">
            <a:schemeClr val="accent1"/>
          </a:fillRef>
          <a:effectRef idx="0">
            <a:schemeClr val="accent1"/>
          </a:effectRef>
          <a:fontRef idx="minor"/>
        </p:style>
      </p:sp>
      <p:sp>
        <p:nvSpPr>
          <p:cNvPr id="713" name="Straight Arrow Connector 39"/>
          <p:cNvSpPr/>
          <p:nvPr/>
        </p:nvSpPr>
        <p:spPr>
          <a:xfrm flipV="1">
            <a:off x="10488600" y="4944240"/>
            <a:ext cx="153720" cy="369360"/>
          </a:xfrm>
          <a:custGeom>
            <a:avLst/>
            <a:gdLst/>
            <a:ahLst/>
            <a:rect l="l" t="t" r="r" b="b"/>
            <a:pathLst>
              <a:path w="21600" h="21600">
                <a:moveTo>
                  <a:pt x="0" y="0"/>
                </a:moveTo>
                <a:lnTo>
                  <a:pt x="21600" y="21600"/>
                </a:lnTo>
              </a:path>
            </a:pathLst>
          </a:custGeom>
          <a:noFill/>
          <a:ln w="31750">
            <a:solidFill>
              <a:srgbClr val="000000"/>
            </a:solidFill>
          </a:ln>
        </p:spPr>
        <p:style>
          <a:lnRef idx="1">
            <a:schemeClr val="accent1"/>
          </a:lnRef>
          <a:fillRef idx="0">
            <a:schemeClr val="accent1"/>
          </a:fillRef>
          <a:effectRef idx="0">
            <a:schemeClr val="accent1"/>
          </a:effectRef>
          <a:fontRef idx="minor"/>
        </p:style>
      </p:sp>
      <p:sp>
        <p:nvSpPr>
          <p:cNvPr id="714" name="Straight Arrow Connector 40"/>
          <p:cNvSpPr/>
          <p:nvPr/>
        </p:nvSpPr>
        <p:spPr>
          <a:xfrm flipH="1">
            <a:off x="10852920" y="4285800"/>
            <a:ext cx="324360" cy="330120"/>
          </a:xfrm>
          <a:custGeom>
            <a:avLst/>
            <a:gdLst/>
            <a:ahLst/>
            <a:rect l="l" t="t" r="r" b="b"/>
            <a:pathLst>
              <a:path w="21600" h="21600">
                <a:moveTo>
                  <a:pt x="0" y="0"/>
                </a:moveTo>
                <a:lnTo>
                  <a:pt x="21600" y="21600"/>
                </a:lnTo>
              </a:path>
            </a:pathLst>
          </a:custGeom>
          <a:noFill/>
          <a:ln w="31750">
            <a:solidFill>
              <a:srgbClr val="000000"/>
            </a:solidFill>
          </a:ln>
        </p:spPr>
        <p:style>
          <a:lnRef idx="1">
            <a:schemeClr val="accent1"/>
          </a:lnRef>
          <a:fillRef idx="0">
            <a:schemeClr val="accent1"/>
          </a:fillRef>
          <a:effectRef idx="0">
            <a:schemeClr val="accent1"/>
          </a:effectRef>
          <a:fontRef idx="minor"/>
        </p:style>
      </p:sp>
      <p:sp>
        <p:nvSpPr>
          <p:cNvPr id="715" name="Straight Arrow Connector 41"/>
          <p:cNvSpPr/>
          <p:nvPr/>
        </p:nvSpPr>
        <p:spPr>
          <a:xfrm flipH="1">
            <a:off x="8200080" y="2858400"/>
            <a:ext cx="1150200" cy="749520"/>
          </a:xfrm>
          <a:custGeom>
            <a:avLst/>
            <a:gdLst/>
            <a:ahLst/>
            <a:rect l="l" t="t" r="r" b="b"/>
            <a:pathLst>
              <a:path w="21600" h="21600">
                <a:moveTo>
                  <a:pt x="0" y="0"/>
                </a:moveTo>
                <a:lnTo>
                  <a:pt x="21600" y="21600"/>
                </a:lnTo>
              </a:path>
            </a:pathLst>
          </a:custGeom>
          <a:noFill/>
          <a:ln w="31750">
            <a:solidFill>
              <a:srgbClr val="000000"/>
            </a:solidFill>
          </a:ln>
        </p:spPr>
        <p:style>
          <a:lnRef idx="1">
            <a:schemeClr val="accent1"/>
          </a:lnRef>
          <a:fillRef idx="0">
            <a:schemeClr val="accent1"/>
          </a:fillRef>
          <a:effectRef idx="0">
            <a:schemeClr val="accent1"/>
          </a:effectRef>
          <a:fontRef idx="minor"/>
        </p:style>
      </p:sp>
      <p:sp>
        <p:nvSpPr>
          <p:cNvPr id="716" name="Straight Arrow Connector 42"/>
          <p:cNvSpPr/>
          <p:nvPr/>
        </p:nvSpPr>
        <p:spPr>
          <a:xfrm flipV="1">
            <a:off x="9134280" y="4857840"/>
            <a:ext cx="1448280" cy="482400"/>
          </a:xfrm>
          <a:custGeom>
            <a:avLst/>
            <a:gdLst/>
            <a:ahLst/>
            <a:rect l="l" t="t" r="r" b="b"/>
            <a:pathLst>
              <a:path w="21600" h="21600">
                <a:moveTo>
                  <a:pt x="0" y="0"/>
                </a:moveTo>
                <a:lnTo>
                  <a:pt x="21600" y="21600"/>
                </a:lnTo>
              </a:path>
            </a:pathLst>
          </a:custGeom>
          <a:noFill/>
          <a:ln w="63500">
            <a:solidFill>
              <a:srgbClr val="ed0544"/>
            </a:solidFill>
            <a:prstDash val="sysDash"/>
            <a:tailEnd len="med" type="triangle" w="med"/>
          </a:ln>
        </p:spPr>
        <p:style>
          <a:lnRef idx="1">
            <a:schemeClr val="accent1"/>
          </a:lnRef>
          <a:fillRef idx="0">
            <a:schemeClr val="accent1"/>
          </a:fillRef>
          <a:effectRef idx="0">
            <a:schemeClr val="accent1"/>
          </a:effectRef>
          <a:fontRef idx="minor"/>
        </p:style>
      </p:sp>
      <p:grpSp>
        <p:nvGrpSpPr>
          <p:cNvPr id="717" name="Group 5"/>
          <p:cNvGrpSpPr/>
          <p:nvPr/>
        </p:nvGrpSpPr>
        <p:grpSpPr>
          <a:xfrm>
            <a:off x="8773200" y="5609160"/>
            <a:ext cx="443160" cy="419040"/>
            <a:chOff x="8773200" y="5609160"/>
            <a:chExt cx="443160" cy="419040"/>
          </a:xfrm>
        </p:grpSpPr>
        <p:sp>
          <p:nvSpPr>
            <p:cNvPr id="718" name="Rectangle 6"/>
            <p:cNvSpPr/>
            <p:nvPr/>
          </p:nvSpPr>
          <p:spPr>
            <a:xfrm>
              <a:off x="8846640" y="5678640"/>
              <a:ext cx="294840" cy="278640"/>
            </a:xfrm>
            <a:prstGeom prst="rect">
              <a:avLst/>
            </a:prstGeom>
            <a:noFill/>
            <a:ln w="9525">
              <a:solidFill>
                <a:srgbClr val="000000"/>
              </a:solidFill>
              <a:miter/>
            </a:ln>
          </p:spPr>
          <p:style>
            <a:lnRef idx="0"/>
            <a:fillRef idx="0"/>
            <a:effectRef idx="0"/>
            <a:fontRef idx="minor"/>
          </p:style>
        </p:sp>
        <p:sp>
          <p:nvSpPr>
            <p:cNvPr id="719" name="AutoShape 7"/>
            <p:cNvSpPr/>
            <p:nvPr/>
          </p:nvSpPr>
          <p:spPr>
            <a:xfrm>
              <a:off x="8773200" y="5609160"/>
              <a:ext cx="443160" cy="419040"/>
            </a:xfrm>
            <a:prstGeom prst="roundRect">
              <a:avLst>
                <a:gd name="adj" fmla="val 16667"/>
              </a:avLst>
            </a:prstGeom>
            <a:noFill/>
            <a:ln w="9525">
              <a:solidFill>
                <a:srgbClr val="000000"/>
              </a:solidFill>
              <a:round/>
            </a:ln>
          </p:spPr>
          <p:style>
            <a:lnRef idx="0"/>
            <a:fillRef idx="0"/>
            <a:effectRef idx="0"/>
            <a:fontRef idx="minor"/>
          </p:style>
        </p:sp>
        <p:sp>
          <p:nvSpPr>
            <p:cNvPr id="720" name="Line 8"/>
            <p:cNvSpPr/>
            <p:nvPr/>
          </p:nvSpPr>
          <p:spPr>
            <a:xfrm>
              <a:off x="8994600" y="5678280"/>
              <a:ext cx="0" cy="279360"/>
            </a:xfrm>
            <a:prstGeom prst="line">
              <a:avLst/>
            </a:prstGeom>
            <a:ln w="9525">
              <a:solidFill>
                <a:srgbClr val="000000"/>
              </a:solidFill>
              <a:round/>
            </a:ln>
          </p:spPr>
          <p:style>
            <a:lnRef idx="0"/>
            <a:fillRef idx="0"/>
            <a:effectRef idx="0"/>
            <a:fontRef idx="minor"/>
          </p:style>
        </p:sp>
      </p:grpSp>
      <p:sp>
        <p:nvSpPr>
          <p:cNvPr id="721" name="Litebulb"/>
          <p:cNvSpPr/>
          <p:nvPr/>
        </p:nvSpPr>
        <p:spPr>
          <a:xfrm>
            <a:off x="10565640" y="3948120"/>
            <a:ext cx="375120" cy="488160"/>
          </a:xfrm>
          <a:custGeom>
            <a:avLst/>
            <a:gdLst/>
            <a:ahLst/>
            <a:rect l="l" t="t" r="r" b="b"/>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12700">
            <a:solidFill>
              <a:srgbClr val="000000"/>
            </a:solidFill>
            <a:miter/>
          </a:ln>
        </p:spPr>
        <p:style>
          <a:lnRef idx="0"/>
          <a:fillRef idx="0"/>
          <a:effectRef idx="0"/>
          <a:fontRef idx="minor"/>
        </p:style>
      </p:sp>
    </p:spTree>
  </p:cSld>
  <mc:AlternateContent>
    <mc:Choice Requires="p14">
      <p:transition spd="med" p14:dur="700">
        <p:fade/>
      </p:transition>
    </mc:Choice>
    <mc:Fallback>
      <p:transition spd="med">
        <p:fade/>
      </p:transition>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2" name="Picture 4" descr=""/>
          <p:cNvPicPr/>
          <p:nvPr/>
        </p:nvPicPr>
        <p:blipFill>
          <a:blip r:embed="rId1"/>
          <a:stretch/>
        </p:blipFill>
        <p:spPr>
          <a:xfrm>
            <a:off x="1912320" y="1893960"/>
            <a:ext cx="831960" cy="831960"/>
          </a:xfrm>
          <a:prstGeom prst="rect">
            <a:avLst/>
          </a:prstGeom>
          <a:ln w="0">
            <a:noFill/>
          </a:ln>
        </p:spPr>
      </p:pic>
      <p:sp>
        <p:nvSpPr>
          <p:cNvPr id="723" name="Straight Connector 109"/>
          <p:cNvSpPr/>
          <p:nvPr/>
        </p:nvSpPr>
        <p:spPr>
          <a:xfrm flipV="1">
            <a:off x="6950880" y="2253960"/>
            <a:ext cx="928800" cy="108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724" name="Straight Connector 108"/>
          <p:cNvSpPr/>
          <p:nvPr/>
        </p:nvSpPr>
        <p:spPr>
          <a:xfrm flipV="1">
            <a:off x="993960" y="2284560"/>
            <a:ext cx="928800" cy="1044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725" name="Straight Connector 105"/>
          <p:cNvSpPr/>
          <p:nvPr/>
        </p:nvSpPr>
        <p:spPr>
          <a:xfrm>
            <a:off x="7203960" y="3090600"/>
            <a:ext cx="664920" cy="8247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726" name="Straight Connector 17"/>
          <p:cNvSpPr/>
          <p:nvPr/>
        </p:nvSpPr>
        <p:spPr>
          <a:xfrm>
            <a:off x="1605600" y="3195360"/>
            <a:ext cx="664920" cy="824760"/>
          </a:xfrm>
          <a:prstGeom prst="line">
            <a:avLst/>
          </a:prstGeom>
          <a:ln>
            <a:solidFill>
              <a:srgbClr val="000000"/>
            </a:solidFill>
          </a:ln>
        </p:spPr>
        <p:style>
          <a:lnRef idx="1">
            <a:schemeClr val="accent1"/>
          </a:lnRef>
          <a:fillRef idx="0">
            <a:schemeClr val="accent1"/>
          </a:fillRef>
          <a:effectRef idx="0">
            <a:schemeClr val="accent1"/>
          </a:effectRef>
          <a:fontRef idx="minor"/>
        </p:style>
      </p:sp>
      <p:grpSp>
        <p:nvGrpSpPr>
          <p:cNvPr id="727" name="Group 96"/>
          <p:cNvGrpSpPr/>
          <p:nvPr/>
        </p:nvGrpSpPr>
        <p:grpSpPr>
          <a:xfrm>
            <a:off x="7219080" y="2315880"/>
            <a:ext cx="1693800" cy="1562040"/>
            <a:chOff x="7219080" y="2315880"/>
            <a:chExt cx="1693800" cy="1562040"/>
          </a:xfrm>
        </p:grpSpPr>
        <p:sp>
          <p:nvSpPr>
            <p:cNvPr id="728" name="Straight Connector 97"/>
            <p:cNvSpPr/>
            <p:nvPr/>
          </p:nvSpPr>
          <p:spPr>
            <a:xfrm flipH="1" flipV="1">
              <a:off x="7961760" y="2315880"/>
              <a:ext cx="450000" cy="795240"/>
            </a:xfrm>
            <a:prstGeom prst="line">
              <a:avLst/>
            </a:prstGeom>
            <a:ln>
              <a:solidFill>
                <a:srgbClr val="000000"/>
              </a:solidFill>
            </a:ln>
          </p:spPr>
          <p:style>
            <a:lnRef idx="2">
              <a:schemeClr val="accent1"/>
            </a:lnRef>
            <a:fillRef idx="0">
              <a:schemeClr val="accent1"/>
            </a:fillRef>
            <a:effectRef idx="1">
              <a:schemeClr val="accent1"/>
            </a:effectRef>
            <a:fontRef idx="minor"/>
          </p:style>
        </p:sp>
        <p:sp>
          <p:nvSpPr>
            <p:cNvPr id="729" name="Straight Connector 98"/>
            <p:cNvSpPr/>
            <p:nvPr/>
          </p:nvSpPr>
          <p:spPr>
            <a:xfrm flipV="1">
              <a:off x="7219080" y="2315880"/>
              <a:ext cx="742680" cy="695160"/>
            </a:xfrm>
            <a:prstGeom prst="line">
              <a:avLst/>
            </a:prstGeom>
            <a:ln>
              <a:solidFill>
                <a:srgbClr val="000000"/>
              </a:solidFill>
            </a:ln>
          </p:spPr>
          <p:style>
            <a:lnRef idx="2">
              <a:schemeClr val="accent1"/>
            </a:lnRef>
            <a:fillRef idx="0">
              <a:schemeClr val="accent1"/>
            </a:fillRef>
            <a:effectRef idx="1">
              <a:schemeClr val="accent1"/>
            </a:effectRef>
            <a:fontRef idx="minor"/>
          </p:style>
        </p:sp>
        <p:sp>
          <p:nvSpPr>
            <p:cNvPr id="730" name="Straight Connector 99"/>
            <p:cNvSpPr/>
            <p:nvPr/>
          </p:nvSpPr>
          <p:spPr>
            <a:xfrm flipH="1" flipV="1">
              <a:off x="8427240" y="3207960"/>
              <a:ext cx="485640" cy="669960"/>
            </a:xfrm>
            <a:prstGeom prst="line">
              <a:avLst/>
            </a:prstGeom>
            <a:ln>
              <a:solidFill>
                <a:srgbClr val="000000"/>
              </a:solidFill>
            </a:ln>
          </p:spPr>
          <p:style>
            <a:lnRef idx="2">
              <a:schemeClr val="accent1"/>
            </a:lnRef>
            <a:fillRef idx="0">
              <a:schemeClr val="accent1"/>
            </a:fillRef>
            <a:effectRef idx="1">
              <a:schemeClr val="accent1"/>
            </a:effectRef>
            <a:fontRef idx="minor"/>
          </p:style>
        </p:sp>
        <p:sp>
          <p:nvSpPr>
            <p:cNvPr id="731" name="Straight Connector 100"/>
            <p:cNvSpPr/>
            <p:nvPr/>
          </p:nvSpPr>
          <p:spPr>
            <a:xfrm flipV="1">
              <a:off x="7966440" y="3207960"/>
              <a:ext cx="460800" cy="657360"/>
            </a:xfrm>
            <a:prstGeom prst="line">
              <a:avLst/>
            </a:prstGeom>
            <a:ln>
              <a:solidFill>
                <a:srgbClr val="000000"/>
              </a:solidFill>
            </a:ln>
          </p:spPr>
          <p:style>
            <a:lnRef idx="2">
              <a:schemeClr val="accent1"/>
            </a:lnRef>
            <a:fillRef idx="0">
              <a:schemeClr val="accent1"/>
            </a:fillRef>
            <a:effectRef idx="1">
              <a:schemeClr val="accent1"/>
            </a:effectRef>
            <a:fontRef idx="minor"/>
          </p:style>
        </p:sp>
      </p:grpSp>
      <p:sp>
        <p:nvSpPr>
          <p:cNvPr id="732" name="Title 1"/>
          <p:cNvSpPr txBox="1"/>
          <p:nvPr/>
        </p:nvSpPr>
        <p:spPr>
          <a:xfrm>
            <a:off x="465840" y="213120"/>
            <a:ext cx="11353320" cy="1325160"/>
          </a:xfrm>
          <a:prstGeom prst="rect">
            <a:avLst/>
          </a:prstGeom>
          <a:noFill/>
          <a:ln w="0">
            <a:noFill/>
          </a:ln>
        </p:spPr>
        <p:txBody>
          <a:bodyPr anchor="ctr">
            <a:noAutofit/>
          </a:bodyPr>
          <a:p>
            <a:pPr>
              <a:lnSpc>
                <a:spcPct val="100000"/>
              </a:lnSpc>
            </a:pPr>
            <a:r>
              <a:rPr b="1" lang="en-US" sz="4000" spc="-1" strike="noStrike">
                <a:solidFill>
                  <a:srgbClr val="000000"/>
                </a:solidFill>
                <a:latin typeface="Montserrat"/>
              </a:rPr>
              <a:t>Zigbee Base Device Behavior: </a:t>
            </a:r>
            <a:br/>
            <a:r>
              <a:rPr b="1" lang="en-US" sz="4000" spc="-1" strike="noStrike">
                <a:solidFill>
                  <a:srgbClr val="000000"/>
                </a:solidFill>
                <a:latin typeface="Montserrat"/>
              </a:rPr>
              <a:t>Supported network security models</a:t>
            </a:r>
            <a:endParaRPr b="0" lang="en-US" sz="4000" spc="-1" strike="noStrike">
              <a:solidFill>
                <a:srgbClr val="000000"/>
              </a:solidFill>
              <a:latin typeface="Calibri"/>
            </a:endParaRPr>
          </a:p>
        </p:txBody>
      </p:sp>
      <p:grpSp>
        <p:nvGrpSpPr>
          <p:cNvPr id="733" name="Group 15"/>
          <p:cNvGrpSpPr/>
          <p:nvPr/>
        </p:nvGrpSpPr>
        <p:grpSpPr>
          <a:xfrm>
            <a:off x="1570680" y="2628360"/>
            <a:ext cx="1693800" cy="1311480"/>
            <a:chOff x="1570680" y="2628360"/>
            <a:chExt cx="1693800" cy="1311480"/>
          </a:xfrm>
        </p:grpSpPr>
        <p:sp>
          <p:nvSpPr>
            <p:cNvPr id="734" name="Straight Connector 47"/>
            <p:cNvSpPr/>
            <p:nvPr/>
          </p:nvSpPr>
          <p:spPr>
            <a:xfrm flipH="1" flipV="1">
              <a:off x="2488680" y="2687040"/>
              <a:ext cx="274680" cy="485640"/>
            </a:xfrm>
            <a:prstGeom prst="line">
              <a:avLst/>
            </a:prstGeom>
            <a:ln>
              <a:solidFill>
                <a:srgbClr val="000000"/>
              </a:solidFill>
            </a:ln>
          </p:spPr>
          <p:style>
            <a:lnRef idx="2">
              <a:schemeClr val="accent1"/>
            </a:lnRef>
            <a:fillRef idx="0">
              <a:schemeClr val="accent1"/>
            </a:fillRef>
            <a:effectRef idx="1">
              <a:schemeClr val="accent1"/>
            </a:effectRef>
            <a:fontRef idx="minor"/>
          </p:style>
        </p:sp>
        <p:sp>
          <p:nvSpPr>
            <p:cNvPr id="735" name="Straight Connector 48"/>
            <p:cNvSpPr/>
            <p:nvPr/>
          </p:nvSpPr>
          <p:spPr>
            <a:xfrm flipV="1">
              <a:off x="1570680" y="2628360"/>
              <a:ext cx="507600" cy="444600"/>
            </a:xfrm>
            <a:prstGeom prst="line">
              <a:avLst/>
            </a:prstGeom>
            <a:ln>
              <a:solidFill>
                <a:srgbClr val="000000"/>
              </a:solidFill>
            </a:ln>
          </p:spPr>
          <p:style>
            <a:lnRef idx="2">
              <a:schemeClr val="accent1"/>
            </a:lnRef>
            <a:fillRef idx="0">
              <a:schemeClr val="accent1"/>
            </a:fillRef>
            <a:effectRef idx="1">
              <a:schemeClr val="accent1"/>
            </a:effectRef>
            <a:fontRef idx="minor"/>
          </p:style>
        </p:sp>
        <p:sp>
          <p:nvSpPr>
            <p:cNvPr id="736" name="Straight Connector 63"/>
            <p:cNvSpPr/>
            <p:nvPr/>
          </p:nvSpPr>
          <p:spPr>
            <a:xfrm flipH="1" flipV="1">
              <a:off x="2778480" y="3269880"/>
              <a:ext cx="486000" cy="669960"/>
            </a:xfrm>
            <a:prstGeom prst="line">
              <a:avLst/>
            </a:prstGeom>
            <a:ln>
              <a:solidFill>
                <a:srgbClr val="000000"/>
              </a:solidFill>
            </a:ln>
          </p:spPr>
          <p:style>
            <a:lnRef idx="2">
              <a:schemeClr val="accent1"/>
            </a:lnRef>
            <a:fillRef idx="0">
              <a:schemeClr val="accent1"/>
            </a:fillRef>
            <a:effectRef idx="1">
              <a:schemeClr val="accent1"/>
            </a:effectRef>
            <a:fontRef idx="minor"/>
          </p:style>
        </p:sp>
        <p:sp>
          <p:nvSpPr>
            <p:cNvPr id="737" name="Straight Connector 64"/>
            <p:cNvSpPr/>
            <p:nvPr/>
          </p:nvSpPr>
          <p:spPr>
            <a:xfrm flipV="1">
              <a:off x="2318040" y="3269880"/>
              <a:ext cx="460440" cy="657360"/>
            </a:xfrm>
            <a:prstGeom prst="line">
              <a:avLst/>
            </a:prstGeom>
            <a:ln>
              <a:solidFill>
                <a:srgbClr val="000000"/>
              </a:solidFill>
            </a:ln>
          </p:spPr>
          <p:style>
            <a:lnRef idx="2">
              <a:schemeClr val="accent1"/>
            </a:lnRef>
            <a:fillRef idx="0">
              <a:schemeClr val="accent1"/>
            </a:fillRef>
            <a:effectRef idx="1">
              <a:schemeClr val="accent1"/>
            </a:effectRef>
            <a:fontRef idx="minor"/>
          </p:style>
        </p:sp>
      </p:grpSp>
      <p:sp>
        <p:nvSpPr>
          <p:cNvPr id="738" name="Content Placeholder 19"/>
          <p:cNvSpPr txBox="1"/>
          <p:nvPr/>
        </p:nvSpPr>
        <p:spPr>
          <a:xfrm>
            <a:off x="576000" y="4344480"/>
            <a:ext cx="4730400" cy="1726920"/>
          </a:xfrm>
          <a:prstGeom prst="rect">
            <a:avLst/>
          </a:prstGeom>
          <a:noFill/>
          <a:ln w="0">
            <a:noFill/>
          </a:ln>
        </p:spPr>
        <p:txBody>
          <a:bodyPr>
            <a:normAutofit fontScale="94000"/>
          </a:bodyPr>
          <a:p>
            <a:pPr>
              <a:lnSpc>
                <a:spcPct val="100000"/>
              </a:lnSpc>
              <a:spcBef>
                <a:spcPts val="1001"/>
              </a:spcBef>
              <a:tabLst>
                <a:tab algn="l" pos="0"/>
              </a:tabLst>
            </a:pPr>
            <a:r>
              <a:rPr b="0" lang="en-GB" sz="2000" spc="-1" strike="noStrike">
                <a:solidFill>
                  <a:srgbClr val="000000"/>
                </a:solidFill>
                <a:latin typeface="Hind Light"/>
                <a:ea typeface="Hind"/>
              </a:rPr>
              <a:t>Only Zigbee Coordinators/Trust Centers can start centralized networks</a:t>
            </a:r>
            <a:endParaRPr b="1" lang="en-US" sz="2000" spc="-1" strike="noStrike">
              <a:solidFill>
                <a:srgbClr val="000000"/>
              </a:solidFill>
              <a:latin typeface="Hind"/>
            </a:endParaRPr>
          </a:p>
          <a:p>
            <a:pPr>
              <a:lnSpc>
                <a:spcPct val="100000"/>
              </a:lnSpc>
              <a:spcBef>
                <a:spcPts val="601"/>
              </a:spcBef>
              <a:tabLst>
                <a:tab algn="l" pos="0"/>
              </a:tabLst>
            </a:pPr>
            <a:r>
              <a:rPr b="0" lang="en-GB" sz="2000" spc="-1" strike="noStrike">
                <a:solidFill>
                  <a:srgbClr val="000000"/>
                </a:solidFill>
                <a:latin typeface="Hind Light"/>
                <a:ea typeface="Hind"/>
              </a:rPr>
              <a:t>Nodes join &amp; receive the network key and establish a unique Trust Center link key</a:t>
            </a:r>
            <a:endParaRPr b="1" lang="en-US" sz="2000" spc="-1" strike="noStrike">
              <a:solidFill>
                <a:srgbClr val="000000"/>
              </a:solidFill>
              <a:latin typeface="Hind"/>
            </a:endParaRPr>
          </a:p>
          <a:p>
            <a:pPr>
              <a:lnSpc>
                <a:spcPct val="100000"/>
              </a:lnSpc>
              <a:spcBef>
                <a:spcPts val="601"/>
              </a:spcBef>
              <a:tabLst>
                <a:tab algn="l" pos="0"/>
              </a:tabLst>
            </a:pPr>
            <a:r>
              <a:rPr b="0" lang="en-GB" sz="2000" spc="-1" strike="noStrike">
                <a:solidFill>
                  <a:srgbClr val="000000"/>
                </a:solidFill>
                <a:latin typeface="Hind Light"/>
                <a:ea typeface="Hind"/>
              </a:rPr>
              <a:t>Nodes must support install codes</a:t>
            </a:r>
            <a:endParaRPr b="1" lang="en-US" sz="2000" spc="-1" strike="noStrike">
              <a:solidFill>
                <a:srgbClr val="000000"/>
              </a:solidFill>
              <a:latin typeface="Hind"/>
            </a:endParaRPr>
          </a:p>
          <a:p>
            <a:pPr>
              <a:lnSpc>
                <a:spcPct val="100000"/>
              </a:lnSpc>
              <a:spcBef>
                <a:spcPts val="601"/>
              </a:spcBef>
              <a:tabLst>
                <a:tab algn="l" pos="0"/>
              </a:tabLst>
            </a:pPr>
            <a:endParaRPr b="1" lang="en-US" sz="2000" spc="-1" strike="noStrike">
              <a:solidFill>
                <a:srgbClr val="000000"/>
              </a:solidFill>
              <a:latin typeface="Hind"/>
            </a:endParaRPr>
          </a:p>
        </p:txBody>
      </p:sp>
      <p:sp>
        <p:nvSpPr>
          <p:cNvPr id="739" name="Content Placeholder 19_"/>
          <p:cNvSpPr/>
          <p:nvPr/>
        </p:nvSpPr>
        <p:spPr>
          <a:xfrm>
            <a:off x="6453720" y="4325400"/>
            <a:ext cx="5561280" cy="1726920"/>
          </a:xfrm>
          <a:prstGeom prst="rect">
            <a:avLst/>
          </a:prstGeom>
          <a:noFill/>
          <a:ln w="0">
            <a:noFill/>
          </a:ln>
        </p:spPr>
        <p:style>
          <a:lnRef idx="0"/>
          <a:fillRef idx="0"/>
          <a:effectRef idx="0"/>
          <a:fontRef idx="minor"/>
        </p:style>
        <p:txBody>
          <a:bodyPr>
            <a:noAutofit/>
          </a:bodyPr>
          <a:p>
            <a:pPr marL="228600" indent="-228240">
              <a:lnSpc>
                <a:spcPct val="100000"/>
              </a:lnSpc>
              <a:spcBef>
                <a:spcPts val="1001"/>
              </a:spcBef>
              <a:buSzPct val="100000"/>
              <a:buBlip>
                <a:blip r:embed="rId2"/>
              </a:buBlip>
            </a:pPr>
            <a:r>
              <a:rPr b="0" lang="en-GB" sz="1900" spc="-1" strike="noStrike">
                <a:solidFill>
                  <a:srgbClr val="000000"/>
                </a:solidFill>
                <a:latin typeface="Hind Light"/>
                <a:ea typeface="Dax-Medium"/>
              </a:rPr>
              <a:t>No central node/Trust Center</a:t>
            </a:r>
            <a:endParaRPr b="0" lang="en-US" sz="1900" spc="-1" strike="noStrike">
              <a:latin typeface="Arial"/>
            </a:endParaRPr>
          </a:p>
          <a:p>
            <a:pPr marL="228600" indent="-228240">
              <a:lnSpc>
                <a:spcPct val="100000"/>
              </a:lnSpc>
              <a:spcBef>
                <a:spcPts val="601"/>
              </a:spcBef>
              <a:buSzPct val="100000"/>
              <a:buBlip>
                <a:blip r:embed="rId3"/>
              </a:buBlip>
            </a:pPr>
            <a:r>
              <a:rPr b="0" lang="en-GB" sz="1900" spc="-1" strike="noStrike">
                <a:solidFill>
                  <a:srgbClr val="000000"/>
                </a:solidFill>
                <a:latin typeface="Hind Light"/>
                <a:ea typeface="Dax-Medium"/>
              </a:rPr>
              <a:t>Routers are able to start distributed networks</a:t>
            </a:r>
            <a:endParaRPr b="0" lang="en-US" sz="1900" spc="-1" strike="noStrike">
              <a:latin typeface="Arial"/>
            </a:endParaRPr>
          </a:p>
          <a:p>
            <a:pPr marL="228600" indent="-228240">
              <a:lnSpc>
                <a:spcPct val="100000"/>
              </a:lnSpc>
              <a:spcBef>
                <a:spcPts val="601"/>
              </a:spcBef>
              <a:buSzPct val="100000"/>
              <a:buBlip>
                <a:blip r:embed="rId4"/>
              </a:buBlip>
            </a:pPr>
            <a:r>
              <a:rPr b="0" lang="en-GB" sz="1900" spc="-1" strike="noStrike">
                <a:solidFill>
                  <a:srgbClr val="000000"/>
                </a:solidFill>
                <a:latin typeface="Hind Light"/>
                <a:ea typeface="Dax-Medium"/>
              </a:rPr>
              <a:t>Nodes join and receive the network key</a:t>
            </a:r>
            <a:endParaRPr b="0" lang="en-US" sz="1900" spc="-1" strike="noStrike">
              <a:latin typeface="Arial"/>
            </a:endParaRPr>
          </a:p>
        </p:txBody>
      </p:sp>
      <p:sp>
        <p:nvSpPr>
          <p:cNvPr id="740" name="TextBox 79"/>
          <p:cNvSpPr/>
          <p:nvPr/>
        </p:nvSpPr>
        <p:spPr>
          <a:xfrm>
            <a:off x="567000" y="1508400"/>
            <a:ext cx="32014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GB" sz="2000" spc="-1" strike="noStrike">
                <a:solidFill>
                  <a:srgbClr val="ed0544"/>
                </a:solidFill>
                <a:latin typeface="Calibri"/>
              </a:rPr>
              <a:t>Centralized security network</a:t>
            </a:r>
            <a:endParaRPr b="0" lang="en-US" sz="2000" spc="-1" strike="noStrike">
              <a:latin typeface="Arial"/>
            </a:endParaRPr>
          </a:p>
        </p:txBody>
      </p:sp>
      <p:sp>
        <p:nvSpPr>
          <p:cNvPr id="741" name="TextBox 80"/>
          <p:cNvSpPr/>
          <p:nvPr/>
        </p:nvSpPr>
        <p:spPr>
          <a:xfrm>
            <a:off x="6253200" y="1484280"/>
            <a:ext cx="320760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GB" sz="2000" spc="-1" strike="noStrike">
                <a:solidFill>
                  <a:srgbClr val="ed0544"/>
                </a:solidFill>
                <a:latin typeface="Calibri"/>
              </a:rPr>
              <a:t>Distributed security network</a:t>
            </a:r>
            <a:endParaRPr b="0" lang="en-US" sz="2000" spc="-1" strike="noStrike">
              <a:latin typeface="Arial"/>
            </a:endParaRPr>
          </a:p>
        </p:txBody>
      </p:sp>
      <p:sp>
        <p:nvSpPr>
          <p:cNvPr id="742" name="TextBox 81"/>
          <p:cNvSpPr/>
          <p:nvPr/>
        </p:nvSpPr>
        <p:spPr>
          <a:xfrm>
            <a:off x="2898720" y="2067120"/>
            <a:ext cx="203904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GB" sz="1400" spc="-1" strike="noStrike">
                <a:solidFill>
                  <a:srgbClr val="000000"/>
                </a:solidFill>
                <a:latin typeface="Calibri"/>
              </a:rPr>
              <a:t>Zigbee Coordinator/</a:t>
            </a:r>
            <a:br/>
            <a:r>
              <a:rPr b="1" lang="en-GB" sz="1400" spc="-1" strike="noStrike">
                <a:solidFill>
                  <a:srgbClr val="000000"/>
                </a:solidFill>
                <a:latin typeface="Calibri"/>
              </a:rPr>
              <a:t>Trust Center</a:t>
            </a:r>
            <a:endParaRPr b="0" lang="en-US" sz="1400" spc="-1" strike="noStrike">
              <a:latin typeface="Arial"/>
            </a:endParaRPr>
          </a:p>
        </p:txBody>
      </p:sp>
      <p:sp>
        <p:nvSpPr>
          <p:cNvPr id="743" name="TextBox 82"/>
          <p:cNvSpPr/>
          <p:nvPr/>
        </p:nvSpPr>
        <p:spPr>
          <a:xfrm>
            <a:off x="8278200" y="2036520"/>
            <a:ext cx="2039040" cy="303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GB" sz="1400" spc="-1" strike="noStrike">
                <a:solidFill>
                  <a:srgbClr val="000000"/>
                </a:solidFill>
                <a:latin typeface="Calibri"/>
              </a:rPr>
              <a:t>Zigbee Router</a:t>
            </a:r>
            <a:endParaRPr b="0" lang="en-US" sz="1400" spc="-1" strike="noStrike">
              <a:latin typeface="Arial"/>
            </a:endParaRPr>
          </a:p>
        </p:txBody>
      </p:sp>
      <p:sp>
        <p:nvSpPr>
          <p:cNvPr id="744" name="TextBox 83"/>
          <p:cNvSpPr/>
          <p:nvPr/>
        </p:nvSpPr>
        <p:spPr>
          <a:xfrm>
            <a:off x="9108360" y="3738240"/>
            <a:ext cx="2100960" cy="303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GB" sz="1400" spc="-1" strike="noStrike">
                <a:solidFill>
                  <a:srgbClr val="000000"/>
                </a:solidFill>
                <a:latin typeface="Calibri"/>
              </a:rPr>
              <a:t>Zigbee End Device</a:t>
            </a:r>
            <a:endParaRPr b="0" lang="en-US" sz="1400" spc="-1" strike="noStrike">
              <a:latin typeface="Arial"/>
            </a:endParaRPr>
          </a:p>
        </p:txBody>
      </p:sp>
      <p:sp>
        <p:nvSpPr>
          <p:cNvPr id="745" name="TextBox 84"/>
          <p:cNvSpPr/>
          <p:nvPr/>
        </p:nvSpPr>
        <p:spPr>
          <a:xfrm>
            <a:off x="2914200" y="6039000"/>
            <a:ext cx="8716320" cy="395280"/>
          </a:xfrm>
          <a:prstGeom prst="rect">
            <a:avLst/>
          </a:prstGeom>
          <a:noFill/>
          <a:ln w="25400">
            <a:noFill/>
          </a:ln>
        </p:spPr>
        <p:style>
          <a:lnRef idx="0"/>
          <a:fillRef idx="0"/>
          <a:effectRef idx="0"/>
          <a:fontRef idx="minor"/>
        </p:style>
        <p:txBody>
          <a:bodyPr lIns="90000" rIns="90000" tIns="45000" bIns="45000">
            <a:spAutoFit/>
          </a:bodyPr>
          <a:p>
            <a:pPr algn="ctr">
              <a:lnSpc>
                <a:spcPct val="100000"/>
              </a:lnSpc>
            </a:pPr>
            <a:r>
              <a:rPr b="1" lang="en-GB" sz="2000" spc="-1" strike="noStrike">
                <a:solidFill>
                  <a:srgbClr val="ed0544"/>
                </a:solidFill>
                <a:latin typeface="Montserrat"/>
              </a:rPr>
              <a:t>Nodes adapt to the model of the network to which they join</a:t>
            </a:r>
            <a:endParaRPr b="0" lang="en-US" sz="2000" spc="-1" strike="noStrike">
              <a:latin typeface="Arial"/>
            </a:endParaRPr>
          </a:p>
        </p:txBody>
      </p:sp>
      <p:sp>
        <p:nvSpPr>
          <p:cNvPr id="746" name="Oval 85"/>
          <p:cNvSpPr/>
          <p:nvPr/>
        </p:nvSpPr>
        <p:spPr>
          <a:xfrm>
            <a:off x="2599200" y="3120120"/>
            <a:ext cx="384120" cy="365400"/>
          </a:xfrm>
          <a:prstGeom prst="ellipse">
            <a:avLst/>
          </a:prstGeom>
          <a:solidFill>
            <a:schemeClr val="bg2">
              <a:lumMod val="90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747" name="Oval 86"/>
          <p:cNvSpPr/>
          <p:nvPr/>
        </p:nvSpPr>
        <p:spPr>
          <a:xfrm>
            <a:off x="7759440" y="2076480"/>
            <a:ext cx="384120" cy="365400"/>
          </a:xfrm>
          <a:prstGeom prst="ellipse">
            <a:avLst/>
          </a:prstGeom>
          <a:solidFill>
            <a:schemeClr val="bg2">
              <a:lumMod val="90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748" name="Oval 87"/>
          <p:cNvSpPr/>
          <p:nvPr/>
        </p:nvSpPr>
        <p:spPr>
          <a:xfrm>
            <a:off x="8254440" y="3063240"/>
            <a:ext cx="384120" cy="365400"/>
          </a:xfrm>
          <a:prstGeom prst="ellipse">
            <a:avLst/>
          </a:prstGeom>
          <a:solidFill>
            <a:schemeClr val="bg2">
              <a:lumMod val="90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749" name="Oval 88"/>
          <p:cNvSpPr/>
          <p:nvPr/>
        </p:nvSpPr>
        <p:spPr>
          <a:xfrm>
            <a:off x="7752240" y="3755880"/>
            <a:ext cx="384120" cy="365400"/>
          </a:xfrm>
          <a:prstGeom prst="ellipse">
            <a:avLst/>
          </a:prstGeom>
          <a:solidFill>
            <a:schemeClr val="bg2">
              <a:lumMod val="90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750" name="Oval 91"/>
          <p:cNvSpPr/>
          <p:nvPr/>
        </p:nvSpPr>
        <p:spPr>
          <a:xfrm>
            <a:off x="3196440" y="3864600"/>
            <a:ext cx="204840" cy="198360"/>
          </a:xfrm>
          <a:prstGeom prst="ellipse">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751" name="Oval 102"/>
          <p:cNvSpPr/>
          <p:nvPr/>
        </p:nvSpPr>
        <p:spPr>
          <a:xfrm>
            <a:off x="8817840" y="3846600"/>
            <a:ext cx="204840" cy="198360"/>
          </a:xfrm>
          <a:prstGeom prst="ellipse">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752" name="Oval 103"/>
          <p:cNvSpPr/>
          <p:nvPr/>
        </p:nvSpPr>
        <p:spPr>
          <a:xfrm>
            <a:off x="2078640" y="3812400"/>
            <a:ext cx="384120" cy="365400"/>
          </a:xfrm>
          <a:prstGeom prst="ellipse">
            <a:avLst/>
          </a:prstGeom>
          <a:solidFill>
            <a:schemeClr val="bg2">
              <a:lumMod val="90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753" name="Oval 104"/>
          <p:cNvSpPr/>
          <p:nvPr/>
        </p:nvSpPr>
        <p:spPr>
          <a:xfrm>
            <a:off x="1413360" y="2991240"/>
            <a:ext cx="384120" cy="365400"/>
          </a:xfrm>
          <a:prstGeom prst="ellipse">
            <a:avLst/>
          </a:prstGeom>
          <a:solidFill>
            <a:schemeClr val="bg2">
              <a:lumMod val="90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754" name="Oval 106"/>
          <p:cNvSpPr/>
          <p:nvPr/>
        </p:nvSpPr>
        <p:spPr>
          <a:xfrm>
            <a:off x="7011720" y="2886120"/>
            <a:ext cx="384120" cy="365400"/>
          </a:xfrm>
          <a:prstGeom prst="ellipse">
            <a:avLst/>
          </a:prstGeom>
          <a:solidFill>
            <a:schemeClr val="bg2">
              <a:lumMod val="90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755" name="Oval 107"/>
          <p:cNvSpPr/>
          <p:nvPr/>
        </p:nvSpPr>
        <p:spPr>
          <a:xfrm>
            <a:off x="885240" y="2191680"/>
            <a:ext cx="204840" cy="198360"/>
          </a:xfrm>
          <a:prstGeom prst="ellipse">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756" name="Oval 110"/>
          <p:cNvSpPr/>
          <p:nvPr/>
        </p:nvSpPr>
        <p:spPr>
          <a:xfrm>
            <a:off x="6842160" y="2161080"/>
            <a:ext cx="204840" cy="198360"/>
          </a:xfrm>
          <a:prstGeom prst="ellipse">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med" p14:dur="700">
        <p:fade/>
      </p:transition>
    </mc:Choice>
    <mc:Fallback>
      <p:transition spd="med">
        <p:fade/>
      </p:transition>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 name="Straight Connector 6"/>
          <p:cNvSpPr/>
          <p:nvPr/>
        </p:nvSpPr>
        <p:spPr>
          <a:xfrm>
            <a:off x="2860920" y="3206880"/>
            <a:ext cx="4679280" cy="13320"/>
          </a:xfrm>
          <a:prstGeom prst="line">
            <a:avLst/>
          </a:prstGeom>
          <a:ln>
            <a:solidFill>
              <a:srgbClr val="000000"/>
            </a:solidFill>
          </a:ln>
        </p:spPr>
        <p:style>
          <a:lnRef idx="2">
            <a:schemeClr val="accent1"/>
          </a:lnRef>
          <a:fillRef idx="0">
            <a:schemeClr val="accent1"/>
          </a:fillRef>
          <a:effectRef idx="1">
            <a:schemeClr val="accent1"/>
          </a:effectRef>
          <a:fontRef idx="minor"/>
        </p:style>
      </p:sp>
      <p:sp>
        <p:nvSpPr>
          <p:cNvPr id="758" name="Straight Connector 7"/>
          <p:cNvSpPr/>
          <p:nvPr/>
        </p:nvSpPr>
        <p:spPr>
          <a:xfrm flipH="1" flipV="1">
            <a:off x="7547400" y="3231720"/>
            <a:ext cx="1109520" cy="766440"/>
          </a:xfrm>
          <a:prstGeom prst="line">
            <a:avLst/>
          </a:prstGeom>
          <a:ln>
            <a:solidFill>
              <a:srgbClr val="000000"/>
            </a:solidFill>
          </a:ln>
        </p:spPr>
        <p:style>
          <a:lnRef idx="2">
            <a:schemeClr val="accent1"/>
          </a:lnRef>
          <a:fillRef idx="0">
            <a:schemeClr val="accent1"/>
          </a:fillRef>
          <a:effectRef idx="1">
            <a:schemeClr val="accent1"/>
          </a:effectRef>
          <a:fontRef idx="minor"/>
        </p:style>
      </p:sp>
      <p:sp>
        <p:nvSpPr>
          <p:cNvPr id="759" name="Straight Connector 8"/>
          <p:cNvSpPr/>
          <p:nvPr/>
        </p:nvSpPr>
        <p:spPr>
          <a:xfrm flipH="1">
            <a:off x="7547400" y="2883960"/>
            <a:ext cx="1319040" cy="347760"/>
          </a:xfrm>
          <a:prstGeom prst="line">
            <a:avLst/>
          </a:prstGeom>
          <a:ln>
            <a:solidFill>
              <a:srgbClr val="000000"/>
            </a:solidFill>
          </a:ln>
        </p:spPr>
        <p:style>
          <a:lnRef idx="2">
            <a:schemeClr val="accent1"/>
          </a:lnRef>
          <a:fillRef idx="0">
            <a:schemeClr val="accent1"/>
          </a:fillRef>
          <a:effectRef idx="1">
            <a:schemeClr val="accent1"/>
          </a:effectRef>
          <a:fontRef idx="minor"/>
        </p:style>
      </p:sp>
      <p:sp>
        <p:nvSpPr>
          <p:cNvPr id="760" name="TextBox 13"/>
          <p:cNvSpPr/>
          <p:nvPr/>
        </p:nvSpPr>
        <p:spPr>
          <a:xfrm>
            <a:off x="7061040" y="3588840"/>
            <a:ext cx="8899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GB" sz="1800" spc="-1" strike="noStrike">
                <a:solidFill>
                  <a:srgbClr val="000000"/>
                </a:solidFill>
                <a:latin typeface="Hind"/>
              </a:rPr>
              <a:t>OPEN</a:t>
            </a:r>
            <a:endParaRPr b="0" lang="en-US" sz="1800" spc="-1" strike="noStrike">
              <a:latin typeface="Arial"/>
            </a:endParaRPr>
          </a:p>
        </p:txBody>
      </p:sp>
      <p:sp>
        <p:nvSpPr>
          <p:cNvPr id="761" name="TextBox 14"/>
          <p:cNvSpPr/>
          <p:nvPr/>
        </p:nvSpPr>
        <p:spPr>
          <a:xfrm>
            <a:off x="8387280" y="3179520"/>
            <a:ext cx="8899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GB" sz="1800" spc="-1" strike="noStrike">
                <a:solidFill>
                  <a:srgbClr val="000000"/>
                </a:solidFill>
                <a:latin typeface="Hind"/>
              </a:rPr>
              <a:t>OPEN</a:t>
            </a:r>
            <a:endParaRPr b="0" lang="en-US" sz="1800" spc="-1" strike="noStrike">
              <a:latin typeface="Arial"/>
            </a:endParaRPr>
          </a:p>
        </p:txBody>
      </p:sp>
      <p:sp>
        <p:nvSpPr>
          <p:cNvPr id="762" name="Arc 15"/>
          <p:cNvSpPr/>
          <p:nvPr/>
        </p:nvSpPr>
        <p:spPr>
          <a:xfrm rot="2881200">
            <a:off x="3594600" y="2774160"/>
            <a:ext cx="914040" cy="914040"/>
          </a:xfrm>
          <a:prstGeom prst="arc">
            <a:avLst>
              <a:gd name="adj1" fmla="val 16200000"/>
              <a:gd name="adj2" fmla="val 0"/>
            </a:avLst>
          </a:prstGeom>
          <a:noFill/>
          <a:ln>
            <a:solidFill>
              <a:srgbClr val="000000"/>
            </a:solidFill>
          </a:ln>
        </p:spPr>
        <p:style>
          <a:lnRef idx="2">
            <a:schemeClr val="accent1"/>
          </a:lnRef>
          <a:fillRef idx="0">
            <a:schemeClr val="accent1"/>
          </a:fillRef>
          <a:effectRef idx="1">
            <a:schemeClr val="accent1"/>
          </a:effectRef>
          <a:fontRef idx="minor"/>
        </p:style>
      </p:sp>
      <p:sp>
        <p:nvSpPr>
          <p:cNvPr id="763" name="Arc 16"/>
          <p:cNvSpPr/>
          <p:nvPr/>
        </p:nvSpPr>
        <p:spPr>
          <a:xfrm rot="2881200">
            <a:off x="3450960" y="2917440"/>
            <a:ext cx="633960" cy="615960"/>
          </a:xfrm>
          <a:prstGeom prst="arc">
            <a:avLst>
              <a:gd name="adj1" fmla="val 16200000"/>
              <a:gd name="adj2" fmla="val 0"/>
            </a:avLst>
          </a:prstGeom>
          <a:noFill/>
          <a:ln>
            <a:solidFill>
              <a:srgbClr val="5b9bd5"/>
            </a:solidFill>
          </a:ln>
        </p:spPr>
        <p:style>
          <a:lnRef idx="2">
            <a:schemeClr val="accent1"/>
          </a:lnRef>
          <a:fillRef idx="0">
            <a:schemeClr val="accent1"/>
          </a:fillRef>
          <a:effectRef idx="1">
            <a:schemeClr val="accent1"/>
          </a:effectRef>
          <a:fontRef idx="minor"/>
        </p:style>
      </p:sp>
      <p:sp>
        <p:nvSpPr>
          <p:cNvPr id="764" name="Arc 17"/>
          <p:cNvSpPr/>
          <p:nvPr/>
        </p:nvSpPr>
        <p:spPr>
          <a:xfrm rot="2881200">
            <a:off x="3700800" y="2596320"/>
            <a:ext cx="1304640" cy="1347120"/>
          </a:xfrm>
          <a:prstGeom prst="arc">
            <a:avLst>
              <a:gd name="adj1" fmla="val 16200000"/>
              <a:gd name="adj2" fmla="val 0"/>
            </a:avLst>
          </a:prstGeom>
          <a:noFill/>
          <a:ln>
            <a:solidFill>
              <a:srgbClr val="000000"/>
            </a:solidFill>
          </a:ln>
        </p:spPr>
        <p:style>
          <a:lnRef idx="2">
            <a:schemeClr val="accent1"/>
          </a:lnRef>
          <a:fillRef idx="0">
            <a:schemeClr val="accent1"/>
          </a:fillRef>
          <a:effectRef idx="1">
            <a:schemeClr val="accent1"/>
          </a:effectRef>
          <a:fontRef idx="minor"/>
        </p:style>
      </p:sp>
      <p:sp>
        <p:nvSpPr>
          <p:cNvPr id="765" name="Arc 18"/>
          <p:cNvSpPr/>
          <p:nvPr/>
        </p:nvSpPr>
        <p:spPr>
          <a:xfrm rot="2881200">
            <a:off x="4253040" y="1927080"/>
            <a:ext cx="2315880" cy="2371680"/>
          </a:xfrm>
          <a:prstGeom prst="arc">
            <a:avLst>
              <a:gd name="adj1" fmla="val 16200000"/>
              <a:gd name="adj2" fmla="val 0"/>
            </a:avLst>
          </a:prstGeom>
          <a:noFill/>
          <a:ln>
            <a:solidFill>
              <a:srgbClr val="000000"/>
            </a:solidFill>
          </a:ln>
        </p:spPr>
        <p:style>
          <a:lnRef idx="2">
            <a:schemeClr val="accent1"/>
          </a:lnRef>
          <a:fillRef idx="0">
            <a:schemeClr val="accent1"/>
          </a:fillRef>
          <a:effectRef idx="1">
            <a:schemeClr val="accent1"/>
          </a:effectRef>
          <a:fontRef idx="minor"/>
        </p:style>
      </p:sp>
      <p:sp>
        <p:nvSpPr>
          <p:cNvPr id="766" name="Arc 19"/>
          <p:cNvSpPr/>
          <p:nvPr/>
        </p:nvSpPr>
        <p:spPr>
          <a:xfrm rot="2881200">
            <a:off x="3803040" y="2144520"/>
            <a:ext cx="1929600" cy="1924920"/>
          </a:xfrm>
          <a:prstGeom prst="arc">
            <a:avLst>
              <a:gd name="adj1" fmla="val 16200000"/>
              <a:gd name="adj2" fmla="val 0"/>
            </a:avLst>
          </a:prstGeom>
          <a:noFill/>
          <a:ln>
            <a:solidFill>
              <a:srgbClr val="000000"/>
            </a:solidFill>
          </a:ln>
        </p:spPr>
        <p:style>
          <a:lnRef idx="2">
            <a:schemeClr val="accent1"/>
          </a:lnRef>
          <a:fillRef idx="0">
            <a:schemeClr val="accent1"/>
          </a:fillRef>
          <a:effectRef idx="1">
            <a:schemeClr val="accent1"/>
          </a:effectRef>
          <a:fontRef idx="minor"/>
        </p:style>
      </p:sp>
      <p:grpSp>
        <p:nvGrpSpPr>
          <p:cNvPr id="767" name="Group 20"/>
          <p:cNvGrpSpPr/>
          <p:nvPr/>
        </p:nvGrpSpPr>
        <p:grpSpPr>
          <a:xfrm>
            <a:off x="3723120" y="2980080"/>
            <a:ext cx="3288240" cy="498960"/>
            <a:chOff x="3723120" y="2980080"/>
            <a:chExt cx="3288240" cy="498960"/>
          </a:xfrm>
        </p:grpSpPr>
        <p:sp>
          <p:nvSpPr>
            <p:cNvPr id="768" name="Right Arrow 21"/>
            <p:cNvSpPr/>
            <p:nvPr/>
          </p:nvSpPr>
          <p:spPr>
            <a:xfrm>
              <a:off x="3723120" y="2980080"/>
              <a:ext cx="3288240" cy="498960"/>
            </a:xfrm>
            <a:prstGeom prst="rightArrow">
              <a:avLst>
                <a:gd name="adj1" fmla="val 50000"/>
                <a:gd name="adj2" fmla="val 50000"/>
              </a:avLst>
            </a:prstGeom>
            <a:solidFill>
              <a:srgbClr val="ffc000"/>
            </a:solidFill>
            <a:ln>
              <a:solidFill>
                <a:srgbClr val="ffc000"/>
              </a:solidFill>
            </a:ln>
          </p:spPr>
          <p:style>
            <a:lnRef idx="1">
              <a:schemeClr val="accent1"/>
            </a:lnRef>
            <a:fillRef idx="3">
              <a:schemeClr val="accent1"/>
            </a:fillRef>
            <a:effectRef idx="2">
              <a:schemeClr val="accent1"/>
            </a:effectRef>
            <a:fontRef idx="minor"/>
          </p:style>
        </p:sp>
        <p:sp>
          <p:nvSpPr>
            <p:cNvPr id="769" name="TextBox 22"/>
            <p:cNvSpPr/>
            <p:nvPr/>
          </p:nvSpPr>
          <p:spPr>
            <a:xfrm>
              <a:off x="3723120" y="3035520"/>
              <a:ext cx="328824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GB" sz="1800" spc="-1" strike="noStrike">
                  <a:solidFill>
                    <a:srgbClr val="000000"/>
                  </a:solidFill>
                  <a:latin typeface="Calibri"/>
                </a:rPr>
                <a:t>Associate</a:t>
              </a:r>
              <a:endParaRPr b="0" lang="en-US" sz="1800" spc="-1" strike="noStrike">
                <a:latin typeface="Arial"/>
              </a:endParaRPr>
            </a:p>
          </p:txBody>
        </p:sp>
      </p:grpSp>
      <p:grpSp>
        <p:nvGrpSpPr>
          <p:cNvPr id="770" name="Group 23"/>
          <p:cNvGrpSpPr/>
          <p:nvPr/>
        </p:nvGrpSpPr>
        <p:grpSpPr>
          <a:xfrm>
            <a:off x="3599280" y="2435400"/>
            <a:ext cx="3288240" cy="498960"/>
            <a:chOff x="3599280" y="2435400"/>
            <a:chExt cx="3288240" cy="498960"/>
          </a:xfrm>
        </p:grpSpPr>
        <p:sp>
          <p:nvSpPr>
            <p:cNvPr id="771" name="Right Arrow 24"/>
            <p:cNvSpPr/>
            <p:nvPr/>
          </p:nvSpPr>
          <p:spPr>
            <a:xfrm flipH="1">
              <a:off x="3599280" y="2435400"/>
              <a:ext cx="3288240" cy="498960"/>
            </a:xfrm>
            <a:prstGeom prst="rightArrow">
              <a:avLst>
                <a:gd name="adj1" fmla="val 50000"/>
                <a:gd name="adj2" fmla="val 50000"/>
              </a:avLst>
            </a:prstGeom>
            <a:solidFill>
              <a:srgbClr val="ffc000"/>
            </a:solidFill>
            <a:ln>
              <a:solidFill>
                <a:srgbClr val="ffc000"/>
              </a:solidFill>
            </a:ln>
          </p:spPr>
          <p:style>
            <a:lnRef idx="1">
              <a:schemeClr val="accent1"/>
            </a:lnRef>
            <a:fillRef idx="3">
              <a:schemeClr val="accent1"/>
            </a:fillRef>
            <a:effectRef idx="2">
              <a:schemeClr val="accent1"/>
            </a:effectRef>
            <a:fontRef idx="minor"/>
          </p:style>
        </p:sp>
        <p:sp>
          <p:nvSpPr>
            <p:cNvPr id="772" name="TextBox 25"/>
            <p:cNvSpPr/>
            <p:nvPr/>
          </p:nvSpPr>
          <p:spPr>
            <a:xfrm flipH="1">
              <a:off x="3599280" y="2490840"/>
              <a:ext cx="328824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GB" sz="1800" spc="-1" strike="noStrike">
                  <a:solidFill>
                    <a:srgbClr val="000000"/>
                  </a:solidFill>
                  <a:latin typeface="Calibri"/>
                </a:rPr>
                <a:t>Receive NWK key</a:t>
              </a:r>
              <a:endParaRPr b="0" lang="en-US" sz="1800" spc="-1" strike="noStrike">
                <a:latin typeface="Arial"/>
              </a:endParaRPr>
            </a:p>
          </p:txBody>
        </p:sp>
      </p:grpSp>
      <p:grpSp>
        <p:nvGrpSpPr>
          <p:cNvPr id="773" name="Group 26"/>
          <p:cNvGrpSpPr/>
          <p:nvPr/>
        </p:nvGrpSpPr>
        <p:grpSpPr>
          <a:xfrm>
            <a:off x="3582000" y="3528360"/>
            <a:ext cx="3288240" cy="498960"/>
            <a:chOff x="3582000" y="3528360"/>
            <a:chExt cx="3288240" cy="498960"/>
          </a:xfrm>
        </p:grpSpPr>
        <p:sp>
          <p:nvSpPr>
            <p:cNvPr id="774" name="Right Arrow 27"/>
            <p:cNvSpPr/>
            <p:nvPr/>
          </p:nvSpPr>
          <p:spPr>
            <a:xfrm flipH="1">
              <a:off x="3582000" y="3528360"/>
              <a:ext cx="3288240" cy="498960"/>
            </a:xfrm>
            <a:prstGeom prst="rightArrow">
              <a:avLst>
                <a:gd name="adj1" fmla="val 50000"/>
                <a:gd name="adj2" fmla="val 50000"/>
              </a:avLst>
            </a:prstGeom>
            <a:solidFill>
              <a:srgbClr val="ffc000"/>
            </a:solidFill>
            <a:ln>
              <a:solidFill>
                <a:srgbClr val="ffc000"/>
              </a:solidFill>
            </a:ln>
          </p:spPr>
          <p:style>
            <a:lnRef idx="1">
              <a:schemeClr val="accent1"/>
            </a:lnRef>
            <a:fillRef idx="3">
              <a:schemeClr val="accent1"/>
            </a:fillRef>
            <a:effectRef idx="2">
              <a:schemeClr val="accent1"/>
            </a:effectRef>
            <a:fontRef idx="minor"/>
          </p:style>
        </p:sp>
        <p:sp>
          <p:nvSpPr>
            <p:cNvPr id="775" name="TextBox 28"/>
            <p:cNvSpPr/>
            <p:nvPr/>
          </p:nvSpPr>
          <p:spPr>
            <a:xfrm flipH="1">
              <a:off x="3582000" y="3583800"/>
              <a:ext cx="328824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GB" sz="1800" spc="-1" strike="noStrike">
                  <a:solidFill>
                    <a:srgbClr val="000000"/>
                  </a:solidFill>
                  <a:latin typeface="Calibri"/>
                </a:rPr>
                <a:t>Receive unique TCLK</a:t>
              </a:r>
              <a:endParaRPr b="0" lang="en-US" sz="1800" spc="-1" strike="noStrike">
                <a:latin typeface="Arial"/>
              </a:endParaRPr>
            </a:p>
          </p:txBody>
        </p:sp>
      </p:grpSp>
      <p:sp>
        <p:nvSpPr>
          <p:cNvPr id="776" name="Down Arrow 29"/>
          <p:cNvSpPr/>
          <p:nvPr/>
        </p:nvSpPr>
        <p:spPr>
          <a:xfrm>
            <a:off x="7259760" y="1977120"/>
            <a:ext cx="484200" cy="692280"/>
          </a:xfrm>
          <a:prstGeom prst="downArrow">
            <a:avLst>
              <a:gd name="adj1" fmla="val 50000"/>
              <a:gd name="adj2" fmla="val 50000"/>
            </a:avLst>
          </a:prstGeom>
          <a:solidFill>
            <a:srgbClr val="ed0544"/>
          </a:solidFill>
          <a:ln>
            <a:noFill/>
          </a:ln>
        </p:spPr>
        <p:style>
          <a:lnRef idx="1">
            <a:schemeClr val="accent1"/>
          </a:lnRef>
          <a:fillRef idx="3">
            <a:schemeClr val="accent1"/>
          </a:fillRef>
          <a:effectRef idx="2">
            <a:schemeClr val="accent1"/>
          </a:effectRef>
          <a:fontRef idx="minor"/>
        </p:style>
      </p:sp>
      <p:sp>
        <p:nvSpPr>
          <p:cNvPr id="777" name="Down Arrow 30"/>
          <p:cNvSpPr/>
          <p:nvPr/>
        </p:nvSpPr>
        <p:spPr>
          <a:xfrm>
            <a:off x="2521800" y="1977120"/>
            <a:ext cx="484200" cy="978120"/>
          </a:xfrm>
          <a:prstGeom prst="downArrow">
            <a:avLst>
              <a:gd name="adj1" fmla="val 50000"/>
              <a:gd name="adj2" fmla="val 50000"/>
            </a:avLst>
          </a:prstGeom>
          <a:solidFill>
            <a:srgbClr val="ed0544"/>
          </a:solidFill>
          <a:ln>
            <a:noFill/>
          </a:ln>
        </p:spPr>
        <p:style>
          <a:lnRef idx="1">
            <a:schemeClr val="accent1"/>
          </a:lnRef>
          <a:fillRef idx="3">
            <a:schemeClr val="accent1"/>
          </a:fillRef>
          <a:effectRef idx="2">
            <a:schemeClr val="accent1"/>
          </a:effectRef>
          <a:fontRef idx="minor"/>
        </p:style>
      </p:sp>
      <p:sp>
        <p:nvSpPr>
          <p:cNvPr id="778" name="TextBox 31"/>
          <p:cNvSpPr/>
          <p:nvPr/>
        </p:nvSpPr>
        <p:spPr>
          <a:xfrm>
            <a:off x="6435720" y="1659240"/>
            <a:ext cx="22172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GB" sz="1800" spc="-1" strike="noStrike">
                <a:solidFill>
                  <a:srgbClr val="000000"/>
                </a:solidFill>
                <a:latin typeface="Hind"/>
              </a:rPr>
              <a:t>User interaction</a:t>
            </a:r>
            <a:endParaRPr b="0" lang="en-US" sz="1800" spc="-1" strike="noStrike">
              <a:latin typeface="Arial"/>
            </a:endParaRPr>
          </a:p>
        </p:txBody>
      </p:sp>
      <p:sp>
        <p:nvSpPr>
          <p:cNvPr id="779" name="TextBox 32"/>
          <p:cNvSpPr/>
          <p:nvPr/>
        </p:nvSpPr>
        <p:spPr>
          <a:xfrm>
            <a:off x="1680120" y="1649160"/>
            <a:ext cx="22172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GB" sz="1800" spc="-1" strike="noStrike">
                <a:solidFill>
                  <a:srgbClr val="000000"/>
                </a:solidFill>
                <a:latin typeface="Hind"/>
              </a:rPr>
              <a:t>User interaction</a:t>
            </a:r>
            <a:endParaRPr b="0" lang="en-US" sz="1800" spc="-1" strike="noStrike">
              <a:latin typeface="Arial"/>
            </a:endParaRPr>
          </a:p>
        </p:txBody>
      </p:sp>
      <p:sp>
        <p:nvSpPr>
          <p:cNvPr id="780" name="Content Placeholder 1"/>
          <p:cNvSpPr txBox="1"/>
          <p:nvPr/>
        </p:nvSpPr>
        <p:spPr>
          <a:xfrm>
            <a:off x="778680" y="4332960"/>
            <a:ext cx="4890240" cy="2250720"/>
          </a:xfrm>
          <a:prstGeom prst="rect">
            <a:avLst/>
          </a:prstGeom>
          <a:noFill/>
          <a:ln w="0">
            <a:noFill/>
          </a:ln>
        </p:spPr>
        <p:txBody>
          <a:bodyPr>
            <a:noAutofit/>
          </a:bodyPr>
          <a:p>
            <a:pPr>
              <a:lnSpc>
                <a:spcPct val="100000"/>
              </a:lnSpc>
              <a:spcBef>
                <a:spcPts val="1001"/>
              </a:spcBef>
              <a:tabLst>
                <a:tab algn="l" pos="0"/>
              </a:tabLst>
            </a:pPr>
            <a:r>
              <a:rPr b="1" lang="en-GB" sz="2000" spc="-1" strike="noStrike">
                <a:solidFill>
                  <a:srgbClr val="000000"/>
                </a:solidFill>
                <a:latin typeface="Hind"/>
                <a:ea typeface="Hind"/>
              </a:rPr>
              <a:t>       </a:t>
            </a:r>
            <a:r>
              <a:rPr b="1" lang="en-GB" sz="2000" spc="-1" strike="noStrike">
                <a:solidFill>
                  <a:srgbClr val="000000"/>
                </a:solidFill>
                <a:latin typeface="Hind"/>
                <a:ea typeface="Hind"/>
              </a:rPr>
              <a:t>Node not on a network</a:t>
            </a:r>
            <a:endParaRPr b="1" lang="en-US" sz="20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GB" sz="1800" spc="-1" strike="noStrike">
                <a:solidFill>
                  <a:srgbClr val="000000"/>
                </a:solidFill>
                <a:latin typeface="Hind"/>
                <a:ea typeface="Hind Light"/>
              </a:rPr>
              <a:t>Perform a channel scan</a:t>
            </a:r>
            <a:endParaRPr b="0" lang="en-US" sz="18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GB" sz="1800" spc="-1" strike="noStrike">
                <a:solidFill>
                  <a:srgbClr val="000000"/>
                </a:solidFill>
                <a:latin typeface="Hind"/>
                <a:ea typeface="Hind Light"/>
              </a:rPr>
              <a:t>Select an open network &amp; associate</a:t>
            </a:r>
            <a:endParaRPr b="0" lang="en-US" sz="18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GB" sz="1800" spc="-1" strike="noStrike">
                <a:solidFill>
                  <a:srgbClr val="000000"/>
                </a:solidFill>
                <a:latin typeface="Hind"/>
                <a:ea typeface="Hind Light"/>
              </a:rPr>
              <a:t>Receive the network key</a:t>
            </a:r>
            <a:endParaRPr b="0" lang="en-US" sz="18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GB" sz="1800" spc="-1" strike="noStrike">
                <a:solidFill>
                  <a:srgbClr val="000000"/>
                </a:solidFill>
                <a:latin typeface="Hind"/>
                <a:ea typeface="Hind Light"/>
              </a:rPr>
              <a:t>If joining a centralized security network, exchange TCLK</a:t>
            </a:r>
            <a:endParaRPr b="0" lang="en-US" sz="1800" spc="-1" strike="noStrike">
              <a:solidFill>
                <a:srgbClr val="000000"/>
              </a:solidFill>
              <a:latin typeface="Hind Light"/>
            </a:endParaRPr>
          </a:p>
        </p:txBody>
      </p:sp>
      <p:sp>
        <p:nvSpPr>
          <p:cNvPr id="781" name="Oval 35"/>
          <p:cNvSpPr/>
          <p:nvPr/>
        </p:nvSpPr>
        <p:spPr>
          <a:xfrm>
            <a:off x="2655720" y="3107880"/>
            <a:ext cx="204840" cy="198360"/>
          </a:xfrm>
          <a:prstGeom prst="ellipse">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782" name="Oval 36"/>
          <p:cNvSpPr/>
          <p:nvPr/>
        </p:nvSpPr>
        <p:spPr>
          <a:xfrm>
            <a:off x="8585280" y="3916800"/>
            <a:ext cx="204840" cy="198360"/>
          </a:xfrm>
          <a:prstGeom prst="ellipse">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783" name="Oval 37"/>
          <p:cNvSpPr/>
          <p:nvPr/>
        </p:nvSpPr>
        <p:spPr>
          <a:xfrm>
            <a:off x="8739360" y="2665800"/>
            <a:ext cx="384120" cy="365400"/>
          </a:xfrm>
          <a:prstGeom prst="ellipse">
            <a:avLst/>
          </a:prstGeom>
          <a:solidFill>
            <a:schemeClr val="bg2">
              <a:lumMod val="90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784" name="Content Placeholder 1"/>
          <p:cNvSpPr/>
          <p:nvPr/>
        </p:nvSpPr>
        <p:spPr>
          <a:xfrm>
            <a:off x="6110640" y="4333680"/>
            <a:ext cx="5199840" cy="2250720"/>
          </a:xfrm>
          <a:prstGeom prst="rect">
            <a:avLst/>
          </a:prstGeom>
          <a:noFill/>
          <a:ln w="0">
            <a:noFill/>
          </a:ln>
        </p:spPr>
        <p:style>
          <a:lnRef idx="0"/>
          <a:fillRef idx="0"/>
          <a:effectRef idx="0"/>
          <a:fontRef idx="minor"/>
        </p:style>
        <p:txBody>
          <a:bodyPr>
            <a:normAutofit fontScale="95000"/>
          </a:bodyPr>
          <a:p>
            <a:pPr>
              <a:lnSpc>
                <a:spcPct val="100000"/>
              </a:lnSpc>
              <a:spcBef>
                <a:spcPts val="1001"/>
              </a:spcBef>
              <a:tabLst>
                <a:tab algn="l" pos="0"/>
              </a:tabLst>
            </a:pPr>
            <a:r>
              <a:rPr b="1" lang="en-GB" sz="2000" spc="-1" strike="noStrike">
                <a:solidFill>
                  <a:srgbClr val="000000"/>
                </a:solidFill>
                <a:latin typeface="Hind"/>
                <a:ea typeface="Dax-Medium"/>
              </a:rPr>
              <a:t>       </a:t>
            </a:r>
            <a:r>
              <a:rPr b="1" lang="en-GB" sz="2000" spc="-1" strike="noStrike">
                <a:solidFill>
                  <a:srgbClr val="000000"/>
                </a:solidFill>
                <a:latin typeface="Hind"/>
                <a:ea typeface="Dax-Medium"/>
              </a:rPr>
              <a:t>Node on a network</a:t>
            </a:r>
            <a:endParaRPr b="0" lang="en-US" sz="2000" spc="-1" strike="noStrike">
              <a:latin typeface="Arial"/>
            </a:endParaRPr>
          </a:p>
          <a:p>
            <a:pPr lvl="1" marL="685800" indent="-228240">
              <a:lnSpc>
                <a:spcPct val="100000"/>
              </a:lnSpc>
              <a:spcBef>
                <a:spcPts val="499"/>
              </a:spcBef>
              <a:buClr>
                <a:srgbClr val="000000"/>
              </a:buClr>
              <a:buFont typeface="Arial"/>
              <a:buChar char="•"/>
              <a:tabLst>
                <a:tab algn="l" pos="0"/>
              </a:tabLst>
            </a:pPr>
            <a:r>
              <a:rPr b="0" lang="en-GB" sz="1800" spc="-1" strike="noStrike">
                <a:solidFill>
                  <a:srgbClr val="000000"/>
                </a:solidFill>
                <a:latin typeface="Hind"/>
                <a:ea typeface="Dax-Light"/>
              </a:rPr>
              <a:t>Open the network for 180s </a:t>
            </a:r>
            <a:endParaRPr b="0" lang="en-US" sz="1800" spc="-1" strike="noStrike">
              <a:latin typeface="Arial"/>
            </a:endParaRPr>
          </a:p>
          <a:p>
            <a:pPr lvl="1" marL="685800" indent="-228240">
              <a:lnSpc>
                <a:spcPct val="100000"/>
              </a:lnSpc>
              <a:spcBef>
                <a:spcPts val="499"/>
              </a:spcBef>
              <a:buClr>
                <a:srgbClr val="000000"/>
              </a:buClr>
              <a:buFont typeface="Arial"/>
              <a:buChar char="•"/>
              <a:tabLst>
                <a:tab algn="l" pos="0"/>
              </a:tabLst>
            </a:pPr>
            <a:r>
              <a:rPr b="0" lang="en-GB" sz="1800" spc="-1" strike="noStrike">
                <a:solidFill>
                  <a:srgbClr val="000000"/>
                </a:solidFill>
                <a:latin typeface="Hind"/>
                <a:ea typeface="Dax-Light"/>
              </a:rPr>
              <a:t>Participate in the association as parent</a:t>
            </a:r>
            <a:endParaRPr b="0" lang="en-US" sz="1800" spc="-1" strike="noStrike">
              <a:latin typeface="Arial"/>
            </a:endParaRPr>
          </a:p>
          <a:p>
            <a:pPr lvl="1" marL="685800" indent="-228240">
              <a:lnSpc>
                <a:spcPct val="100000"/>
              </a:lnSpc>
              <a:spcBef>
                <a:spcPts val="499"/>
              </a:spcBef>
              <a:buClr>
                <a:srgbClr val="000000"/>
              </a:buClr>
              <a:buFont typeface="Arial"/>
              <a:buChar char="•"/>
              <a:tabLst>
                <a:tab algn="l" pos="0"/>
              </a:tabLst>
            </a:pPr>
            <a:r>
              <a:rPr b="0" lang="en-GB" sz="1800" spc="-1" strike="noStrike">
                <a:solidFill>
                  <a:srgbClr val="000000"/>
                </a:solidFill>
                <a:latin typeface="Hind"/>
                <a:ea typeface="Dax-Light"/>
              </a:rPr>
              <a:t>Participate in the key exchange as parent and/or coordinator</a:t>
            </a:r>
            <a:endParaRPr b="0" lang="en-US" sz="1800" spc="-1" strike="noStrike">
              <a:latin typeface="Arial"/>
            </a:endParaRPr>
          </a:p>
          <a:p>
            <a:pPr lvl="1" marL="685800" indent="-228240">
              <a:lnSpc>
                <a:spcPct val="100000"/>
              </a:lnSpc>
              <a:spcBef>
                <a:spcPts val="499"/>
              </a:spcBef>
              <a:buClr>
                <a:srgbClr val="000000"/>
              </a:buClr>
              <a:buFont typeface="Arial"/>
              <a:buChar char="•"/>
              <a:tabLst>
                <a:tab algn="l" pos="0"/>
              </a:tabLst>
            </a:pPr>
            <a:r>
              <a:rPr b="0" lang="en-GB" sz="1800" spc="-1" strike="noStrike">
                <a:solidFill>
                  <a:srgbClr val="000000"/>
                </a:solidFill>
                <a:latin typeface="Hind"/>
                <a:ea typeface="Dax-Light"/>
              </a:rPr>
              <a:t>Close the network</a:t>
            </a:r>
            <a:endParaRPr b="0" lang="en-US" sz="1800" spc="-1" strike="noStrike">
              <a:latin typeface="Arial"/>
            </a:endParaRPr>
          </a:p>
          <a:p>
            <a:pPr>
              <a:lnSpc>
                <a:spcPct val="100000"/>
              </a:lnSpc>
              <a:spcBef>
                <a:spcPts val="1001"/>
              </a:spcBef>
              <a:tabLst>
                <a:tab algn="l" pos="0"/>
              </a:tabLst>
            </a:pPr>
            <a:endParaRPr b="0" lang="en-US" sz="1800" spc="-1" strike="noStrike">
              <a:latin typeface="Arial"/>
            </a:endParaRPr>
          </a:p>
        </p:txBody>
      </p:sp>
      <p:sp>
        <p:nvSpPr>
          <p:cNvPr id="785" name="Title 1"/>
          <p:cNvSpPr/>
          <p:nvPr/>
        </p:nvSpPr>
        <p:spPr>
          <a:xfrm>
            <a:off x="465840" y="213120"/>
            <a:ext cx="11353320" cy="1325160"/>
          </a:xfrm>
          <a:prstGeom prst="rect">
            <a:avLst/>
          </a:prstGeom>
          <a:noFill/>
          <a:ln w="0">
            <a:noFill/>
          </a:ln>
        </p:spPr>
        <p:style>
          <a:lnRef idx="0"/>
          <a:fillRef idx="0"/>
          <a:effectRef idx="0"/>
          <a:fontRef idx="minor"/>
        </p:style>
        <p:txBody>
          <a:bodyPr anchor="ctr">
            <a:normAutofit fontScale="78000"/>
          </a:bodyPr>
          <a:p>
            <a:pPr>
              <a:lnSpc>
                <a:spcPct val="100000"/>
              </a:lnSpc>
            </a:pPr>
            <a:r>
              <a:rPr b="1" lang="en-US" sz="4000" spc="-1" strike="noStrike">
                <a:solidFill>
                  <a:srgbClr val="000000"/>
                </a:solidFill>
                <a:latin typeface="Montserrat"/>
              </a:rPr>
              <a:t>Zigbee Base Device Behavior: </a:t>
            </a:r>
            <a:br/>
            <a:r>
              <a:rPr b="1" lang="en-US" sz="4000" spc="-1" strike="noStrike">
                <a:solidFill>
                  <a:srgbClr val="000000"/>
                </a:solidFill>
                <a:latin typeface="Montserrat"/>
              </a:rPr>
              <a:t>Joining a Zigbee network</a:t>
            </a:r>
            <a:endParaRPr b="0" lang="en-US" sz="4000" spc="-1" strike="noStrike">
              <a:latin typeface="Arial"/>
            </a:endParaRPr>
          </a:p>
        </p:txBody>
      </p:sp>
      <p:pic>
        <p:nvPicPr>
          <p:cNvPr id="786" name="Picture 39" descr=""/>
          <p:cNvPicPr/>
          <p:nvPr/>
        </p:nvPicPr>
        <p:blipFill>
          <a:blip r:embed="rId1"/>
          <a:stretch/>
        </p:blipFill>
        <p:spPr>
          <a:xfrm>
            <a:off x="7086240" y="2763000"/>
            <a:ext cx="831960" cy="831960"/>
          </a:xfrm>
          <a:prstGeom prst="rect">
            <a:avLst/>
          </a:prstGeom>
          <a:ln w="0">
            <a:noFill/>
          </a:ln>
        </p:spPr>
      </p:pic>
    </p:spTree>
  </p:cSld>
  <mc:AlternateContent>
    <mc:Choice Requires="p14">
      <p:transition spd="med" p14:dur="700">
        <p:fade/>
      </p:transition>
    </mc:Choice>
    <mc:Fallback>
      <p:transition spd="med">
        <p:fade/>
      </p:transition>
    </mc:Fallback>
  </mc:AlternateContent>
  <p:timing>
    <p:tnLst>
      <p:par>
        <p:cTn id="26" dur="indefinite" restart="never" nodeType="tmRoot">
          <p:childTnLst>
            <p:seq>
              <p:cTn id="27" dur="indefinite" nodeType="mainSeq">
                <p:childTnLst>
                  <p:par>
                    <p:cTn id="28" fill="hold">
                      <p:stCondLst>
                        <p:cond delay="indefinite"/>
                      </p:stCondLst>
                      <p:childTnLst>
                        <p:par>
                          <p:cTn id="29" fill="hold">
                            <p:stCondLst>
                              <p:cond delay="0"/>
                            </p:stCondLst>
                            <p:childTnLst>
                              <p:par>
                                <p:cTn id="30" nodeType="clickEffect" fill="hold" presetClass="entr" presetID="10">
                                  <p:stCondLst>
                                    <p:cond delay="0"/>
                                  </p:stCondLst>
                                  <p:childTnLst>
                                    <p:set>
                                      <p:cBhvr>
                                        <p:cTn id="31" dur="1" fill="hold">
                                          <p:stCondLst>
                                            <p:cond delay="0"/>
                                          </p:stCondLst>
                                        </p:cTn>
                                        <p:tgtEl>
                                          <p:spTgt spid="778"/>
                                        </p:tgtEl>
                                        <p:attrNameLst>
                                          <p:attrName>style.visibility</p:attrName>
                                        </p:attrNameLst>
                                      </p:cBhvr>
                                      <p:to>
                                        <p:strVal val="visible"/>
                                      </p:to>
                                    </p:set>
                                    <p:animEffect filter="fade" transition="in">
                                      <p:cBhvr additive="repl">
                                        <p:cTn id="32" dur="500"/>
                                        <p:tgtEl>
                                          <p:spTgt spid="778"/>
                                        </p:tgtEl>
                                      </p:cBhvr>
                                    </p:animEffect>
                                  </p:childTnLst>
                                </p:cTn>
                              </p:par>
                              <p:par>
                                <p:cTn id="33" nodeType="withEffect" fill="hold" presetClass="entr" presetID="22" presetSubtype="1">
                                  <p:stCondLst>
                                    <p:cond delay="0"/>
                                  </p:stCondLst>
                                  <p:childTnLst>
                                    <p:set>
                                      <p:cBhvr>
                                        <p:cTn id="34" dur="1" fill="hold">
                                          <p:stCondLst>
                                            <p:cond delay="0"/>
                                          </p:stCondLst>
                                        </p:cTn>
                                        <p:tgtEl>
                                          <p:spTgt spid="776"/>
                                        </p:tgtEl>
                                        <p:attrNameLst>
                                          <p:attrName>style.visibility</p:attrName>
                                        </p:attrNameLst>
                                      </p:cBhvr>
                                      <p:to>
                                        <p:strVal val="visible"/>
                                      </p:to>
                                    </p:set>
                                    <p:animEffect filter="wipe(up)" transition="in">
                                      <p:cBhvr additive="repl">
                                        <p:cTn id="35" dur="500"/>
                                        <p:tgtEl>
                                          <p:spTgt spid="776"/>
                                        </p:tgtEl>
                                      </p:cBhvr>
                                    </p:animEffect>
                                  </p:childTnLst>
                                </p:cTn>
                              </p:par>
                            </p:childTnLst>
                          </p:cTn>
                        </p:par>
                        <p:par>
                          <p:cTn id="36" fill="hold">
                            <p:stCondLst>
                              <p:cond delay="500"/>
                            </p:stCondLst>
                            <p:childTnLst>
                              <p:par>
                                <p:cTn id="37" nodeType="afterEffect" fill="hold" presetClass="entr" presetID="1">
                                  <p:stCondLst>
                                    <p:cond delay="0"/>
                                  </p:stCondLst>
                                  <p:childTnLst>
                                    <p:set>
                                      <p:cBhvr>
                                        <p:cTn id="38" dur="1" fill="hold">
                                          <p:stCondLst>
                                            <p:cond delay="0"/>
                                          </p:stCondLst>
                                        </p:cTn>
                                        <p:tgtEl>
                                          <p:spTgt spid="760"/>
                                        </p:tgtEl>
                                        <p:attrNameLst>
                                          <p:attrName>style.visibility</p:attrName>
                                        </p:attrNameLst>
                                      </p:cBhvr>
                                      <p:to>
                                        <p:strVal val="visible"/>
                                      </p:to>
                                    </p:set>
                                  </p:childTnLst>
                                </p:cTn>
                              </p:par>
                            </p:childTnLst>
                          </p:cTn>
                        </p:par>
                        <p:par>
                          <p:cTn id="39" fill="hold">
                            <p:stCondLst>
                              <p:cond delay="500"/>
                            </p:stCondLst>
                            <p:childTnLst>
                              <p:par>
                                <p:cTn id="40" nodeType="afterEffect" fill="hold" presetClass="entr" presetID="1">
                                  <p:stCondLst>
                                    <p:cond delay="500"/>
                                  </p:stCondLst>
                                  <p:childTnLst>
                                    <p:set>
                                      <p:cBhvr>
                                        <p:cTn id="41" dur="1" fill="hold">
                                          <p:stCondLst>
                                            <p:cond delay="0"/>
                                          </p:stCondLst>
                                        </p:cTn>
                                        <p:tgtEl>
                                          <p:spTgt spid="761"/>
                                        </p:tgtEl>
                                        <p:attrNameLst>
                                          <p:attrName>style.visibility</p:attrName>
                                        </p:attrNameLst>
                                      </p:cBhvr>
                                      <p:to>
                                        <p:strVal val="visible"/>
                                      </p:to>
                                    </p:set>
                                  </p:childTnLst>
                                </p:cTn>
                              </p:par>
                            </p:childTnLst>
                          </p:cTn>
                        </p:par>
                        <p:par>
                          <p:cTn id="42" fill="hold">
                            <p:stCondLst>
                              <p:cond delay="1000"/>
                            </p:stCondLst>
                            <p:childTnLst>
                              <p:par>
                                <p:cTn id="43" nodeType="afterEffect" fill="hold" presetClass="exit" presetID="10">
                                  <p:stCondLst>
                                    <p:cond delay="500"/>
                                  </p:stCondLst>
                                  <p:childTnLst>
                                    <p:animEffect filter="fade" transition="out">
                                      <p:cBhvr additive="repl">
                                        <p:cTn id="44" dur="500"/>
                                        <p:tgtEl>
                                          <p:spTgt spid="778"/>
                                        </p:tgtEl>
                                      </p:cBhvr>
                                    </p:animEffect>
                                    <p:set>
                                      <p:cBhvr>
                                        <p:cTn id="45" dur="1" fill="hold">
                                          <p:stCondLst>
                                            <p:cond delay="499"/>
                                          </p:stCondLst>
                                        </p:cTn>
                                        <p:tgtEl>
                                          <p:spTgt spid="778"/>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nodeType="clickEffect" fill="hold" presetClass="entr" presetID="1">
                                  <p:stCondLst>
                                    <p:cond delay="0"/>
                                  </p:stCondLst>
                                  <p:childTnLst>
                                    <p:set>
                                      <p:cBhvr>
                                        <p:cTn id="49" dur="1" fill="hold">
                                          <p:stCondLst>
                                            <p:cond delay="0"/>
                                          </p:stCondLst>
                                        </p:cTn>
                                        <p:tgtEl>
                                          <p:spTgt spid="784">
                                            <p:txEl>
                                              <p:pRg st="1" end="1"/>
                                            </p:txEl>
                                          </p:spTgt>
                                        </p:tgtEl>
                                        <p:attrNameLst>
                                          <p:attrName>style.visibility</p:attrName>
                                        </p:attrNameLst>
                                      </p:cBhvr>
                                      <p:to>
                                        <p:strVal val="visible"/>
                                      </p:to>
                                    </p:set>
                                  </p:childTnLst>
                                </p:cTn>
                              </p:par>
                              <p:par>
                                <p:cTn id="50" nodeType="withEffect" fill="hold" presetClass="exit" presetID="10">
                                  <p:stCondLst>
                                    <p:cond delay="500"/>
                                  </p:stCondLst>
                                  <p:childTnLst>
                                    <p:animEffect filter="fade" transition="out">
                                      <p:cBhvr additive="repl">
                                        <p:cTn id="51" dur="500"/>
                                        <p:tgtEl>
                                          <p:spTgt spid="776"/>
                                        </p:tgtEl>
                                      </p:cBhvr>
                                    </p:animEffect>
                                    <p:set>
                                      <p:cBhvr>
                                        <p:cTn id="52" dur="1" fill="hold">
                                          <p:stCondLst>
                                            <p:cond delay="499"/>
                                          </p:stCondLst>
                                        </p:cTn>
                                        <p:tgtEl>
                                          <p:spTgt spid="77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10">
                                  <p:stCondLst>
                                    <p:cond delay="0"/>
                                  </p:stCondLst>
                                  <p:childTnLst>
                                    <p:set>
                                      <p:cBhvr>
                                        <p:cTn id="56" dur="1" fill="hold">
                                          <p:stCondLst>
                                            <p:cond delay="0"/>
                                          </p:stCondLst>
                                        </p:cTn>
                                        <p:tgtEl>
                                          <p:spTgt spid="779"/>
                                        </p:tgtEl>
                                        <p:attrNameLst>
                                          <p:attrName>style.visibility</p:attrName>
                                        </p:attrNameLst>
                                      </p:cBhvr>
                                      <p:to>
                                        <p:strVal val="visible"/>
                                      </p:to>
                                    </p:set>
                                    <p:animEffect filter="fade" transition="in">
                                      <p:cBhvr additive="repl">
                                        <p:cTn id="57" dur="500"/>
                                        <p:tgtEl>
                                          <p:spTgt spid="779"/>
                                        </p:tgtEl>
                                      </p:cBhvr>
                                    </p:animEffect>
                                  </p:childTnLst>
                                </p:cTn>
                              </p:par>
                              <p:par>
                                <p:cTn id="58" nodeType="withEffect" fill="hold" presetClass="entr" presetID="10">
                                  <p:stCondLst>
                                    <p:cond delay="0"/>
                                  </p:stCondLst>
                                  <p:childTnLst>
                                    <p:set>
                                      <p:cBhvr>
                                        <p:cTn id="59" dur="1" fill="hold">
                                          <p:stCondLst>
                                            <p:cond delay="0"/>
                                          </p:stCondLst>
                                        </p:cTn>
                                        <p:tgtEl>
                                          <p:spTgt spid="777"/>
                                        </p:tgtEl>
                                        <p:attrNameLst>
                                          <p:attrName>style.visibility</p:attrName>
                                        </p:attrNameLst>
                                      </p:cBhvr>
                                      <p:to>
                                        <p:strVal val="visible"/>
                                      </p:to>
                                    </p:set>
                                    <p:animEffect filter="fade" transition="in">
                                      <p:cBhvr additive="repl">
                                        <p:cTn id="60" dur="500"/>
                                        <p:tgtEl>
                                          <p:spTgt spid="777"/>
                                        </p:tgtEl>
                                      </p:cBhvr>
                                    </p:animEffect>
                                  </p:childTnLst>
                                </p:cTn>
                              </p:par>
                            </p:childTnLst>
                          </p:cTn>
                        </p:par>
                        <p:par>
                          <p:cTn id="61" fill="hold">
                            <p:stCondLst>
                              <p:cond delay="500"/>
                            </p:stCondLst>
                            <p:childTnLst>
                              <p:par>
                                <p:cTn id="62" nodeType="afterEffect" fill="hold" presetClass="entr" presetID="1">
                                  <p:stCondLst>
                                    <p:cond delay="0"/>
                                  </p:stCondLst>
                                  <p:childTnLst>
                                    <p:set>
                                      <p:cBhvr>
                                        <p:cTn id="63" dur="1" fill="hold">
                                          <p:stCondLst>
                                            <p:cond delay="0"/>
                                          </p:stCondLst>
                                        </p:cTn>
                                        <p:tgtEl>
                                          <p:spTgt spid="780">
                                            <p:txEl>
                                              <p:pRg st="1" end="1"/>
                                            </p:txEl>
                                          </p:spTgt>
                                        </p:tgtEl>
                                        <p:attrNameLst>
                                          <p:attrName>style.visibility</p:attrName>
                                        </p:attrNameLst>
                                      </p:cBhvr>
                                      <p:to>
                                        <p:strVal val="visible"/>
                                      </p:to>
                                    </p:set>
                                  </p:childTnLst>
                                </p:cTn>
                              </p:par>
                            </p:childTnLst>
                          </p:cTn>
                        </p:par>
                        <p:par>
                          <p:cTn id="64" fill="hold">
                            <p:stCondLst>
                              <p:cond delay="500"/>
                            </p:stCondLst>
                            <p:childTnLst>
                              <p:par>
                                <p:cTn id="65" nodeType="afterEffect" fill="hold" presetClass="entr" presetID="1">
                                  <p:stCondLst>
                                    <p:cond delay="0"/>
                                  </p:stCondLst>
                                  <p:childTnLst>
                                    <p:set>
                                      <p:cBhvr>
                                        <p:cTn id="66" dur="1" fill="hold">
                                          <p:stCondLst>
                                            <p:cond delay="0"/>
                                          </p:stCondLst>
                                        </p:cTn>
                                        <p:tgtEl>
                                          <p:spTgt spid="763"/>
                                        </p:tgtEl>
                                        <p:attrNameLst>
                                          <p:attrName>style.visibility</p:attrName>
                                        </p:attrNameLst>
                                      </p:cBhvr>
                                      <p:to>
                                        <p:strVal val="visible"/>
                                      </p:to>
                                    </p:set>
                                  </p:childTnLst>
                                </p:cTn>
                              </p:par>
                            </p:childTnLst>
                          </p:cTn>
                        </p:par>
                        <p:par>
                          <p:cTn id="67" fill="hold">
                            <p:stCondLst>
                              <p:cond delay="500"/>
                            </p:stCondLst>
                            <p:childTnLst>
                              <p:par>
                                <p:cTn id="68" nodeType="afterEffect" fill="hold" presetClass="entr" presetID="1">
                                  <p:stCondLst>
                                    <p:cond delay="250"/>
                                  </p:stCondLst>
                                  <p:childTnLst>
                                    <p:set>
                                      <p:cBhvr>
                                        <p:cTn id="69" dur="1" fill="hold">
                                          <p:stCondLst>
                                            <p:cond delay="0"/>
                                          </p:stCondLst>
                                        </p:cTn>
                                        <p:tgtEl>
                                          <p:spTgt spid="762"/>
                                        </p:tgtEl>
                                        <p:attrNameLst>
                                          <p:attrName>style.visibility</p:attrName>
                                        </p:attrNameLst>
                                      </p:cBhvr>
                                      <p:to>
                                        <p:strVal val="visible"/>
                                      </p:to>
                                    </p:set>
                                  </p:childTnLst>
                                </p:cTn>
                              </p:par>
                            </p:childTnLst>
                          </p:cTn>
                        </p:par>
                        <p:par>
                          <p:cTn id="70" fill="hold">
                            <p:stCondLst>
                              <p:cond delay="750"/>
                            </p:stCondLst>
                            <p:childTnLst>
                              <p:par>
                                <p:cTn id="71" nodeType="afterEffect" fill="hold" presetClass="entr" presetID="1">
                                  <p:stCondLst>
                                    <p:cond delay="250"/>
                                  </p:stCondLst>
                                  <p:childTnLst>
                                    <p:set>
                                      <p:cBhvr>
                                        <p:cTn id="72" dur="1" fill="hold">
                                          <p:stCondLst>
                                            <p:cond delay="0"/>
                                          </p:stCondLst>
                                        </p:cTn>
                                        <p:tgtEl>
                                          <p:spTgt spid="764"/>
                                        </p:tgtEl>
                                        <p:attrNameLst>
                                          <p:attrName>style.visibility</p:attrName>
                                        </p:attrNameLst>
                                      </p:cBhvr>
                                      <p:to>
                                        <p:strVal val="visible"/>
                                      </p:to>
                                    </p:set>
                                  </p:childTnLst>
                                </p:cTn>
                              </p:par>
                            </p:childTnLst>
                          </p:cTn>
                        </p:par>
                        <p:par>
                          <p:cTn id="73" fill="hold">
                            <p:stCondLst>
                              <p:cond delay="1000"/>
                            </p:stCondLst>
                            <p:childTnLst>
                              <p:par>
                                <p:cTn id="74" nodeType="afterEffect" fill="hold" presetClass="entr" presetID="1">
                                  <p:stCondLst>
                                    <p:cond delay="250"/>
                                  </p:stCondLst>
                                  <p:childTnLst>
                                    <p:set>
                                      <p:cBhvr>
                                        <p:cTn id="75" dur="1" fill="hold">
                                          <p:stCondLst>
                                            <p:cond delay="0"/>
                                          </p:stCondLst>
                                        </p:cTn>
                                        <p:tgtEl>
                                          <p:spTgt spid="766"/>
                                        </p:tgtEl>
                                        <p:attrNameLst>
                                          <p:attrName>style.visibility</p:attrName>
                                        </p:attrNameLst>
                                      </p:cBhvr>
                                      <p:to>
                                        <p:strVal val="visible"/>
                                      </p:to>
                                    </p:set>
                                  </p:childTnLst>
                                </p:cTn>
                              </p:par>
                            </p:childTnLst>
                          </p:cTn>
                        </p:par>
                        <p:par>
                          <p:cTn id="76" fill="hold">
                            <p:stCondLst>
                              <p:cond delay="1250"/>
                            </p:stCondLst>
                            <p:childTnLst>
                              <p:par>
                                <p:cTn id="77" nodeType="afterEffect" fill="hold" presetClass="entr" presetID="1">
                                  <p:stCondLst>
                                    <p:cond delay="250"/>
                                  </p:stCondLst>
                                  <p:childTnLst>
                                    <p:set>
                                      <p:cBhvr>
                                        <p:cTn id="78" dur="1" fill="hold">
                                          <p:stCondLst>
                                            <p:cond delay="0"/>
                                          </p:stCondLst>
                                        </p:cTn>
                                        <p:tgtEl>
                                          <p:spTgt spid="765"/>
                                        </p:tgtEl>
                                        <p:attrNameLst>
                                          <p:attrName>style.visibility</p:attrName>
                                        </p:attrNameLst>
                                      </p:cBhvr>
                                      <p:to>
                                        <p:strVal val="visible"/>
                                      </p:to>
                                    </p:set>
                                  </p:childTnLst>
                                </p:cTn>
                              </p:par>
                            </p:childTnLst>
                          </p:cTn>
                        </p:par>
                        <p:par>
                          <p:cTn id="79" fill="hold">
                            <p:stCondLst>
                              <p:cond delay="1500"/>
                            </p:stCondLst>
                            <p:childTnLst>
                              <p:par>
                                <p:cTn id="80" nodeType="afterEffect" fill="hold" presetClass="exit" presetID="1">
                                  <p:stCondLst>
                                    <p:cond delay="250"/>
                                  </p:stCondLst>
                                  <p:childTnLst>
                                    <p:set>
                                      <p:cBhvr>
                                        <p:cTn id="81" dur="1" fill="hold">
                                          <p:stCondLst>
                                            <p:cond delay="0"/>
                                          </p:stCondLst>
                                        </p:cTn>
                                        <p:tgtEl>
                                          <p:spTgt spid="763"/>
                                        </p:tgtEl>
                                        <p:attrNameLst>
                                          <p:attrName>style.visibility</p:attrName>
                                        </p:attrNameLst>
                                      </p:cBhvr>
                                      <p:to>
                                        <p:strVal val="hidden"/>
                                      </p:to>
                                    </p:set>
                                  </p:childTnLst>
                                </p:cTn>
                              </p:par>
                              <p:par>
                                <p:cTn id="82" nodeType="withEffect" fill="hold" presetClass="exit" presetID="1">
                                  <p:stCondLst>
                                    <p:cond delay="250"/>
                                  </p:stCondLst>
                                  <p:childTnLst>
                                    <p:set>
                                      <p:cBhvr>
                                        <p:cTn id="83" dur="1" fill="hold">
                                          <p:stCondLst>
                                            <p:cond delay="0"/>
                                          </p:stCondLst>
                                        </p:cTn>
                                        <p:tgtEl>
                                          <p:spTgt spid="762"/>
                                        </p:tgtEl>
                                        <p:attrNameLst>
                                          <p:attrName>style.visibility</p:attrName>
                                        </p:attrNameLst>
                                      </p:cBhvr>
                                      <p:to>
                                        <p:strVal val="hidden"/>
                                      </p:to>
                                    </p:set>
                                  </p:childTnLst>
                                </p:cTn>
                              </p:par>
                              <p:par>
                                <p:cTn id="84" nodeType="withEffect" fill="hold" presetClass="exit" presetID="1">
                                  <p:stCondLst>
                                    <p:cond delay="250"/>
                                  </p:stCondLst>
                                  <p:childTnLst>
                                    <p:set>
                                      <p:cBhvr>
                                        <p:cTn id="85" dur="1" fill="hold">
                                          <p:stCondLst>
                                            <p:cond delay="0"/>
                                          </p:stCondLst>
                                        </p:cTn>
                                        <p:tgtEl>
                                          <p:spTgt spid="764"/>
                                        </p:tgtEl>
                                        <p:attrNameLst>
                                          <p:attrName>style.visibility</p:attrName>
                                        </p:attrNameLst>
                                      </p:cBhvr>
                                      <p:to>
                                        <p:strVal val="hidden"/>
                                      </p:to>
                                    </p:set>
                                  </p:childTnLst>
                                </p:cTn>
                              </p:par>
                              <p:par>
                                <p:cTn id="86" nodeType="withEffect" fill="hold" presetClass="exit" presetID="1">
                                  <p:stCondLst>
                                    <p:cond delay="250"/>
                                  </p:stCondLst>
                                  <p:childTnLst>
                                    <p:set>
                                      <p:cBhvr>
                                        <p:cTn id="87" dur="1" fill="hold">
                                          <p:stCondLst>
                                            <p:cond delay="0"/>
                                          </p:stCondLst>
                                        </p:cTn>
                                        <p:tgtEl>
                                          <p:spTgt spid="766"/>
                                        </p:tgtEl>
                                        <p:attrNameLst>
                                          <p:attrName>style.visibility</p:attrName>
                                        </p:attrNameLst>
                                      </p:cBhvr>
                                      <p:to>
                                        <p:strVal val="hidden"/>
                                      </p:to>
                                    </p:set>
                                  </p:childTnLst>
                                </p:cTn>
                              </p:par>
                              <p:par>
                                <p:cTn id="88" nodeType="withEffect" fill="hold" presetClass="exit" presetID="1">
                                  <p:stCondLst>
                                    <p:cond delay="250"/>
                                  </p:stCondLst>
                                  <p:childTnLst>
                                    <p:set>
                                      <p:cBhvr>
                                        <p:cTn id="89" dur="1" fill="hold">
                                          <p:stCondLst>
                                            <p:cond delay="0"/>
                                          </p:stCondLst>
                                        </p:cTn>
                                        <p:tgtEl>
                                          <p:spTgt spid="765"/>
                                        </p:tgtEl>
                                        <p:attrNameLst>
                                          <p:attrName>style.visibility</p:attrName>
                                        </p:attrNameLst>
                                      </p:cBhvr>
                                      <p:to>
                                        <p:strVal val="hidden"/>
                                      </p:to>
                                    </p:set>
                                  </p:childTnLst>
                                </p:cTn>
                              </p:par>
                            </p:childTnLst>
                          </p:cTn>
                        </p:par>
                        <p:par>
                          <p:cTn id="90" fill="hold">
                            <p:stCondLst>
                              <p:cond delay="1750"/>
                            </p:stCondLst>
                            <p:childTnLst>
                              <p:par>
                                <p:cTn id="91" nodeType="afterEffect" fill="hold" presetClass="exit" presetID="10">
                                  <p:stCondLst>
                                    <p:cond delay="0"/>
                                  </p:stCondLst>
                                  <p:childTnLst>
                                    <p:animEffect filter="fade" transition="out">
                                      <p:cBhvr additive="repl">
                                        <p:cTn id="92" dur="500"/>
                                        <p:tgtEl>
                                          <p:spTgt spid="779"/>
                                        </p:tgtEl>
                                      </p:cBhvr>
                                    </p:animEffect>
                                    <p:set>
                                      <p:cBhvr>
                                        <p:cTn id="93" dur="1" fill="hold">
                                          <p:stCondLst>
                                            <p:cond delay="499"/>
                                          </p:stCondLst>
                                        </p:cTn>
                                        <p:tgtEl>
                                          <p:spTgt spid="779"/>
                                        </p:tgtEl>
                                        <p:attrNameLst>
                                          <p:attrName>style.visibility</p:attrName>
                                        </p:attrNameLst>
                                      </p:cBhvr>
                                      <p:to>
                                        <p:strVal val="hidden"/>
                                      </p:to>
                                    </p:set>
                                  </p:childTnLst>
                                </p:cTn>
                              </p:par>
                              <p:par>
                                <p:cTn id="94" nodeType="withEffect" fill="hold" presetClass="exit" presetID="10">
                                  <p:stCondLst>
                                    <p:cond delay="0"/>
                                  </p:stCondLst>
                                  <p:childTnLst>
                                    <p:animEffect filter="fade" transition="out">
                                      <p:cBhvr additive="repl">
                                        <p:cTn id="95" dur="500"/>
                                        <p:tgtEl>
                                          <p:spTgt spid="777"/>
                                        </p:tgtEl>
                                      </p:cBhvr>
                                    </p:animEffect>
                                    <p:set>
                                      <p:cBhvr>
                                        <p:cTn id="96" dur="1" fill="hold">
                                          <p:stCondLst>
                                            <p:cond delay="499"/>
                                          </p:stCondLst>
                                        </p:cTn>
                                        <p:tgtEl>
                                          <p:spTgt spid="777"/>
                                        </p:tgtEl>
                                        <p:attrNameLst>
                                          <p:attrName>style.visibility</p:attrName>
                                        </p:attrNameLst>
                                      </p:cBhvr>
                                      <p:to>
                                        <p:strVal val="hidden"/>
                                      </p:to>
                                    </p:set>
                                  </p:childTnLst>
                                </p:cTn>
                              </p:par>
                            </p:childTnLst>
                          </p:cTn>
                        </p:par>
                        <p:par>
                          <p:cTn id="97" fill="hold">
                            <p:stCondLst>
                              <p:cond delay="2250"/>
                            </p:stCondLst>
                            <p:childTnLst>
                              <p:par>
                                <p:cTn id="98" nodeType="afterEffect" fill="hold" presetClass="entr" presetID="12" presetSubtype="8">
                                  <p:stCondLst>
                                    <p:cond delay="500"/>
                                  </p:stCondLst>
                                  <p:childTnLst>
                                    <p:set>
                                      <p:cBhvr>
                                        <p:cTn id="99" dur="1" fill="hold">
                                          <p:stCondLst>
                                            <p:cond delay="0"/>
                                          </p:stCondLst>
                                        </p:cTn>
                                        <p:tgtEl>
                                          <p:spTgt spid="767"/>
                                        </p:tgtEl>
                                        <p:attrNameLst>
                                          <p:attrName>style.visibility</p:attrName>
                                        </p:attrNameLst>
                                      </p:cBhvr>
                                      <p:to>
                                        <p:strVal val="visible"/>
                                      </p:to>
                                    </p:set>
                                    <p:anim calcmode="lin" valueType="num">
                                      <p:cBhvr additive="repl">
                                        <p:cTn id="100" dur="500"/>
                                        <p:tgtEl>
                                          <p:spTgt spid="767"/>
                                        </p:tgtEl>
                                        <p:attrNameLst>
                                          <p:attrName>ppt_x</p:attrName>
                                        </p:attrNameLst>
                                      </p:cBhvr>
                                      <p:tavLst>
                                        <p:tav tm="0">
                                          <p:val>
                                            <p:strVal val="#ppt_x-#ppt_w*1.125000"/>
                                          </p:val>
                                        </p:tav>
                                        <p:tav tm="100000">
                                          <p:val>
                                            <p:strVal val="#ppt_x"/>
                                          </p:val>
                                        </p:tav>
                                      </p:tavLst>
                                    </p:anim>
                                    <p:animEffect filter="wipe(right)" transition="in">
                                      <p:cBhvr additive="repl">
                                        <p:cTn id="101" dur="500"/>
                                        <p:tgtEl>
                                          <p:spTgt spid="767"/>
                                        </p:tgtEl>
                                      </p:cBhvr>
                                    </p:animEffect>
                                  </p:childTnLst>
                                </p:cTn>
                              </p:par>
                            </p:childTnLst>
                          </p:cTn>
                        </p:par>
                        <p:par>
                          <p:cTn id="102" fill="hold">
                            <p:stCondLst>
                              <p:cond delay="3250"/>
                            </p:stCondLst>
                            <p:childTnLst>
                              <p:par>
                                <p:cTn id="103" nodeType="afterEffect" fill="hold" presetClass="entr" presetID="1">
                                  <p:stCondLst>
                                    <p:cond delay="0"/>
                                  </p:stCondLst>
                                  <p:childTnLst>
                                    <p:set>
                                      <p:cBhvr>
                                        <p:cTn id="104" dur="1" fill="hold">
                                          <p:stCondLst>
                                            <p:cond delay="0"/>
                                          </p:stCondLst>
                                        </p:cTn>
                                        <p:tgtEl>
                                          <p:spTgt spid="780">
                                            <p:txEl>
                                              <p:pRg st="2" end="2"/>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784">
                                            <p:txEl>
                                              <p:pRg st="2" end="2"/>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nodeType="clickEffect" fill="hold" presetClass="entr" presetID="1">
                                  <p:stCondLst>
                                    <p:cond delay="0"/>
                                  </p:stCondLst>
                                  <p:childTnLst>
                                    <p:set>
                                      <p:cBhvr>
                                        <p:cTn id="112" dur="1" fill="hold">
                                          <p:stCondLst>
                                            <p:cond delay="0"/>
                                          </p:stCondLst>
                                        </p:cTn>
                                        <p:tgtEl>
                                          <p:spTgt spid="784">
                                            <p:txEl>
                                              <p:pRg st="3" end="3"/>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
                                  <p:stCondLst>
                                    <p:cond delay="0"/>
                                  </p:stCondLst>
                                  <p:childTnLst>
                                    <p:set>
                                      <p:cBhvr>
                                        <p:cTn id="116" dur="1" fill="hold">
                                          <p:stCondLst>
                                            <p:cond delay="0"/>
                                          </p:stCondLst>
                                        </p:cTn>
                                        <p:tgtEl>
                                          <p:spTgt spid="780">
                                            <p:txEl>
                                              <p:pRg st="3" end="3"/>
                                            </p:txEl>
                                          </p:spTgt>
                                        </p:tgtEl>
                                        <p:attrNameLst>
                                          <p:attrName>style.visibility</p:attrName>
                                        </p:attrNameLst>
                                      </p:cBhvr>
                                      <p:to>
                                        <p:strVal val="visible"/>
                                      </p:to>
                                    </p:set>
                                  </p:childTnLst>
                                </p:cTn>
                              </p:par>
                            </p:childTnLst>
                          </p:cTn>
                        </p:par>
                        <p:par>
                          <p:cTn id="117" fill="hold">
                            <p:stCondLst>
                              <p:cond delay="0"/>
                            </p:stCondLst>
                            <p:childTnLst>
                              <p:par>
                                <p:cTn id="118" nodeType="afterEffect" fill="hold" presetClass="exit" presetID="1">
                                  <p:stCondLst>
                                    <p:cond delay="0"/>
                                  </p:stCondLst>
                                  <p:childTnLst>
                                    <p:set>
                                      <p:cBhvr>
                                        <p:cTn id="119" dur="1" fill="hold">
                                          <p:stCondLst>
                                            <p:cond delay="0"/>
                                          </p:stCondLst>
                                        </p:cTn>
                                        <p:tgtEl>
                                          <p:spTgt spid="767"/>
                                        </p:tgtEl>
                                        <p:attrNameLst>
                                          <p:attrName>style.visibility</p:attrName>
                                        </p:attrNameLst>
                                      </p:cBhvr>
                                      <p:to>
                                        <p:strVal val="hidden"/>
                                      </p:to>
                                    </p:set>
                                  </p:childTnLst>
                                </p:cTn>
                              </p:par>
                            </p:childTnLst>
                          </p:cTn>
                        </p:par>
                        <p:par>
                          <p:cTn id="120" fill="hold">
                            <p:stCondLst>
                              <p:cond delay="0"/>
                            </p:stCondLst>
                            <p:childTnLst>
                              <p:par>
                                <p:cTn id="121" nodeType="afterEffect" fill="hold" presetClass="entr" presetID="10">
                                  <p:stCondLst>
                                    <p:cond delay="0"/>
                                  </p:stCondLst>
                                  <p:childTnLst>
                                    <p:set>
                                      <p:cBhvr>
                                        <p:cTn id="122" dur="1" fill="hold">
                                          <p:stCondLst>
                                            <p:cond delay="0"/>
                                          </p:stCondLst>
                                        </p:cTn>
                                        <p:tgtEl>
                                          <p:spTgt spid="757"/>
                                        </p:tgtEl>
                                        <p:attrNameLst>
                                          <p:attrName>style.visibility</p:attrName>
                                        </p:attrNameLst>
                                      </p:cBhvr>
                                      <p:to>
                                        <p:strVal val="visible"/>
                                      </p:to>
                                    </p:set>
                                    <p:animEffect filter="fade" transition="in">
                                      <p:cBhvr additive="repl">
                                        <p:cTn id="123" dur="500"/>
                                        <p:tgtEl>
                                          <p:spTgt spid="757"/>
                                        </p:tgtEl>
                                      </p:cBhvr>
                                    </p:animEffect>
                                  </p:childTnLst>
                                </p:cTn>
                              </p:par>
                            </p:childTnLst>
                          </p:cTn>
                        </p:par>
                        <p:par>
                          <p:cTn id="124" fill="hold">
                            <p:stCondLst>
                              <p:cond delay="500"/>
                            </p:stCondLst>
                            <p:childTnLst>
                              <p:par>
                                <p:cTn id="125" nodeType="afterEffect" fill="hold" presetClass="entr" presetID="12" presetSubtype="2">
                                  <p:stCondLst>
                                    <p:cond delay="500"/>
                                  </p:stCondLst>
                                  <p:childTnLst>
                                    <p:set>
                                      <p:cBhvr>
                                        <p:cTn id="126" dur="1" fill="hold">
                                          <p:stCondLst>
                                            <p:cond delay="0"/>
                                          </p:stCondLst>
                                        </p:cTn>
                                        <p:tgtEl>
                                          <p:spTgt spid="770"/>
                                        </p:tgtEl>
                                        <p:attrNameLst>
                                          <p:attrName>style.visibility</p:attrName>
                                        </p:attrNameLst>
                                      </p:cBhvr>
                                      <p:to>
                                        <p:strVal val="visible"/>
                                      </p:to>
                                    </p:set>
                                    <p:anim calcmode="lin" valueType="num">
                                      <p:cBhvr additive="repl">
                                        <p:cTn id="127" dur="500"/>
                                        <p:tgtEl>
                                          <p:spTgt spid="770"/>
                                        </p:tgtEl>
                                        <p:attrNameLst>
                                          <p:attrName>ppt_x</p:attrName>
                                        </p:attrNameLst>
                                      </p:cBhvr>
                                      <p:tavLst>
                                        <p:tav tm="0">
                                          <p:val>
                                            <p:strVal val="#ppt_x+#ppt_w*1.125000"/>
                                          </p:val>
                                        </p:tav>
                                        <p:tav tm="100000">
                                          <p:val>
                                            <p:strVal val="#ppt_x"/>
                                          </p:val>
                                        </p:tav>
                                      </p:tavLst>
                                    </p:anim>
                                    <p:animEffect filter="wipe(left)" transition="in">
                                      <p:cBhvr additive="repl">
                                        <p:cTn id="128" dur="500"/>
                                        <p:tgtEl>
                                          <p:spTgt spid="770"/>
                                        </p:tgtEl>
                                      </p:cBhvr>
                                    </p:animEffect>
                                  </p:childTnLst>
                                </p:cTn>
                              </p:par>
                            </p:childTnLst>
                          </p:cTn>
                        </p:par>
                      </p:childTnLst>
                    </p:cTn>
                  </p:par>
                  <p:par>
                    <p:cTn id="129" fill="hold">
                      <p:stCondLst>
                        <p:cond delay="indefinite"/>
                      </p:stCondLst>
                      <p:childTnLst>
                        <p:par>
                          <p:cTn id="130" fill="hold">
                            <p:stCondLst>
                              <p:cond delay="0"/>
                            </p:stCondLst>
                            <p:childTnLst>
                              <p:par>
                                <p:cTn id="131" nodeType="clickEffect" fill="hold" presetClass="entr" presetID="1">
                                  <p:stCondLst>
                                    <p:cond delay="0"/>
                                  </p:stCondLst>
                                  <p:childTnLst>
                                    <p:set>
                                      <p:cBhvr>
                                        <p:cTn id="132" dur="1" fill="hold">
                                          <p:stCondLst>
                                            <p:cond delay="0"/>
                                          </p:stCondLst>
                                        </p:cTn>
                                        <p:tgtEl>
                                          <p:spTgt spid="780">
                                            <p:txEl>
                                              <p:pRg st="4" end="4"/>
                                            </p:txEl>
                                          </p:spTgt>
                                        </p:tgtEl>
                                        <p:attrNameLst>
                                          <p:attrName>style.visibility</p:attrName>
                                        </p:attrNameLst>
                                      </p:cBhvr>
                                      <p:to>
                                        <p:strVal val="visible"/>
                                      </p:to>
                                    </p:set>
                                  </p:childTnLst>
                                </p:cTn>
                              </p:par>
                            </p:childTnLst>
                          </p:cTn>
                        </p:par>
                        <p:par>
                          <p:cTn id="133" fill="hold">
                            <p:stCondLst>
                              <p:cond delay="0"/>
                            </p:stCondLst>
                            <p:childTnLst>
                              <p:par>
                                <p:cTn id="134" nodeType="afterEffect" fill="hold" presetClass="exit" presetID="1">
                                  <p:stCondLst>
                                    <p:cond delay="0"/>
                                  </p:stCondLst>
                                  <p:childTnLst>
                                    <p:set>
                                      <p:cBhvr>
                                        <p:cTn id="135" dur="1" fill="hold">
                                          <p:stCondLst>
                                            <p:cond delay="0"/>
                                          </p:stCondLst>
                                        </p:cTn>
                                        <p:tgtEl>
                                          <p:spTgt spid="770"/>
                                        </p:tgtEl>
                                        <p:attrNameLst>
                                          <p:attrName>style.visibility</p:attrName>
                                        </p:attrNameLst>
                                      </p:cBhvr>
                                      <p:to>
                                        <p:strVal val="hidden"/>
                                      </p:to>
                                    </p:set>
                                  </p:childTnLst>
                                </p:cTn>
                              </p:par>
                            </p:childTnLst>
                          </p:cTn>
                        </p:par>
                        <p:par>
                          <p:cTn id="136" fill="hold">
                            <p:stCondLst>
                              <p:cond delay="0"/>
                            </p:stCondLst>
                            <p:childTnLst>
                              <p:par>
                                <p:cTn id="137" nodeType="afterEffect" fill="hold" presetClass="entr" presetID="12" presetSubtype="2">
                                  <p:stCondLst>
                                    <p:cond delay="500"/>
                                  </p:stCondLst>
                                  <p:childTnLst>
                                    <p:set>
                                      <p:cBhvr>
                                        <p:cTn id="138" dur="1" fill="hold">
                                          <p:stCondLst>
                                            <p:cond delay="0"/>
                                          </p:stCondLst>
                                        </p:cTn>
                                        <p:tgtEl>
                                          <p:spTgt spid="773"/>
                                        </p:tgtEl>
                                        <p:attrNameLst>
                                          <p:attrName>style.visibility</p:attrName>
                                        </p:attrNameLst>
                                      </p:cBhvr>
                                      <p:to>
                                        <p:strVal val="visible"/>
                                      </p:to>
                                    </p:set>
                                    <p:anim calcmode="lin" valueType="num">
                                      <p:cBhvr additive="repl">
                                        <p:cTn id="139" dur="500"/>
                                        <p:tgtEl>
                                          <p:spTgt spid="773"/>
                                        </p:tgtEl>
                                        <p:attrNameLst>
                                          <p:attrName>ppt_x</p:attrName>
                                        </p:attrNameLst>
                                      </p:cBhvr>
                                      <p:tavLst>
                                        <p:tav tm="0">
                                          <p:val>
                                            <p:strVal val="#ppt_x+#ppt_w*1.125000"/>
                                          </p:val>
                                        </p:tav>
                                        <p:tav tm="100000">
                                          <p:val>
                                            <p:strVal val="#ppt_x"/>
                                          </p:val>
                                        </p:tav>
                                      </p:tavLst>
                                    </p:anim>
                                    <p:animEffect filter="wipe(left)" transition="in">
                                      <p:cBhvr additive="repl">
                                        <p:cTn id="140" dur="500"/>
                                        <p:tgtEl>
                                          <p:spTgt spid="773"/>
                                        </p:tgtEl>
                                      </p:cBhvr>
                                    </p:animEffect>
                                  </p:childTnLst>
                                </p:cTn>
                              </p:par>
                            </p:childTnLst>
                          </p:cTn>
                        </p:par>
                        <p:par>
                          <p:cTn id="141" fill="hold">
                            <p:stCondLst>
                              <p:cond delay="1000"/>
                            </p:stCondLst>
                            <p:childTnLst>
                              <p:par>
                                <p:cTn id="142" nodeType="afterEffect" fill="hold" presetClass="exit" presetID="1">
                                  <p:stCondLst>
                                    <p:cond delay="0"/>
                                  </p:stCondLst>
                                  <p:childTnLst>
                                    <p:set>
                                      <p:cBhvr>
                                        <p:cTn id="143" dur="1" fill="hold">
                                          <p:stCondLst>
                                            <p:cond delay="0"/>
                                          </p:stCondLst>
                                        </p:cTn>
                                        <p:tgtEl>
                                          <p:spTgt spid="773"/>
                                        </p:tgtEl>
                                        <p:attrNameLst>
                                          <p:attrName>style.visibility</p:attrName>
                                        </p:attrNameLst>
                                      </p:cBhvr>
                                      <p:to>
                                        <p:strVal val="hidden"/>
                                      </p:to>
                                    </p:set>
                                  </p:childTnLst>
                                </p:cTn>
                              </p:par>
                            </p:childTnLst>
                          </p:cTn>
                        </p:par>
                        <p:par>
                          <p:cTn id="144" fill="hold">
                            <p:stCondLst>
                              <p:cond delay="1000"/>
                            </p:stCondLst>
                            <p:childTnLst>
                              <p:par>
                                <p:cTn id="145" nodeType="afterEffect" fill="hold" presetClass="exit" presetID="1">
                                  <p:stCondLst>
                                    <p:cond delay="500"/>
                                  </p:stCondLst>
                                  <p:childTnLst>
                                    <p:set>
                                      <p:cBhvr>
                                        <p:cTn id="146" dur="1" fill="hold">
                                          <p:stCondLst>
                                            <p:cond delay="0"/>
                                          </p:stCondLst>
                                        </p:cTn>
                                        <p:tgtEl>
                                          <p:spTgt spid="760"/>
                                        </p:tgtEl>
                                        <p:attrNameLst>
                                          <p:attrName>style.visibility</p:attrName>
                                        </p:attrNameLst>
                                      </p:cBhvr>
                                      <p:to>
                                        <p:strVal val="hidden"/>
                                      </p:to>
                                    </p:set>
                                  </p:childTnLst>
                                </p:cTn>
                              </p:par>
                            </p:childTnLst>
                          </p:cTn>
                        </p:par>
                        <p:par>
                          <p:cTn id="147" fill="hold">
                            <p:stCondLst>
                              <p:cond delay="1500"/>
                            </p:stCondLst>
                            <p:childTnLst>
                              <p:par>
                                <p:cTn id="148" nodeType="afterEffect" fill="hold" presetClass="exit" presetID="1">
                                  <p:stCondLst>
                                    <p:cond delay="0"/>
                                  </p:stCondLst>
                                  <p:childTnLst>
                                    <p:set>
                                      <p:cBhvr>
                                        <p:cTn id="149" dur="1" fill="hold">
                                          <p:stCondLst>
                                            <p:cond delay="0"/>
                                          </p:stCondLst>
                                        </p:cTn>
                                        <p:tgtEl>
                                          <p:spTgt spid="761"/>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nodeType="clickEffect" fill="hold" presetClass="entr" presetID="1">
                                  <p:stCondLst>
                                    <p:cond delay="0"/>
                                  </p:stCondLst>
                                  <p:childTnLst>
                                    <p:set>
                                      <p:cBhvr>
                                        <p:cTn id="153" dur="1" fill="hold">
                                          <p:stCondLst>
                                            <p:cond delay="0"/>
                                          </p:stCondLst>
                                        </p:cTn>
                                        <p:tgtEl>
                                          <p:spTgt spid="78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Content Placeholder 1"/>
          <p:cNvSpPr txBox="1"/>
          <p:nvPr/>
        </p:nvSpPr>
        <p:spPr>
          <a:xfrm>
            <a:off x="590760" y="4802400"/>
            <a:ext cx="5848920" cy="1629360"/>
          </a:xfrm>
          <a:prstGeom prst="rect">
            <a:avLst/>
          </a:prstGeom>
          <a:noFill/>
          <a:ln w="0">
            <a:noFill/>
          </a:ln>
        </p:spPr>
        <p:txBody>
          <a:bodyPr>
            <a:normAutofit fontScale="94000"/>
          </a:bodyPr>
          <a:p>
            <a:pPr>
              <a:lnSpc>
                <a:spcPct val="100000"/>
              </a:lnSpc>
              <a:spcBef>
                <a:spcPts val="1001"/>
              </a:spcBef>
              <a:tabLst>
                <a:tab algn="l" pos="0"/>
              </a:tabLst>
            </a:pPr>
            <a:r>
              <a:rPr b="1" lang="en-GB" sz="1800" spc="-1" strike="noStrike">
                <a:solidFill>
                  <a:srgbClr val="000000"/>
                </a:solidFill>
                <a:latin typeface="Hind"/>
                <a:ea typeface="Hind"/>
              </a:rPr>
              <a:t>       </a:t>
            </a:r>
            <a:r>
              <a:rPr b="1" lang="en-GB" sz="1800" spc="-1" strike="noStrike">
                <a:solidFill>
                  <a:srgbClr val="000000"/>
                </a:solidFill>
                <a:latin typeface="Hind"/>
                <a:ea typeface="Hind"/>
              </a:rPr>
              <a:t>Initiator endpoint</a:t>
            </a:r>
            <a:endParaRPr b="1" lang="en-US" sz="18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GB" sz="1600" spc="-1" strike="noStrike">
                <a:solidFill>
                  <a:srgbClr val="000000"/>
                </a:solidFill>
                <a:latin typeface="Hind Light"/>
                <a:ea typeface="Hind Light"/>
              </a:rPr>
              <a:t>Broadcast identify query request &amp; receive responses</a:t>
            </a:r>
            <a:endParaRPr b="0" lang="en-US" sz="16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GB" sz="1600" spc="-1" strike="noStrike">
                <a:solidFill>
                  <a:srgbClr val="000000"/>
                </a:solidFill>
                <a:latin typeface="Hind Light"/>
                <a:ea typeface="Hind Light"/>
              </a:rPr>
              <a:t>Request simple descriptor for an endpoint on the target</a:t>
            </a:r>
            <a:endParaRPr b="0" lang="en-US" sz="16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GB" sz="1600" spc="-1" strike="noStrike">
                <a:solidFill>
                  <a:srgbClr val="000000"/>
                </a:solidFill>
                <a:latin typeface="Hind Light"/>
                <a:ea typeface="Hind Light"/>
              </a:rPr>
              <a:t>Match initiator and target clusters</a:t>
            </a:r>
            <a:endParaRPr b="0" lang="en-US" sz="16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GB" sz="1600" spc="-1" strike="noStrike">
                <a:solidFill>
                  <a:srgbClr val="000000"/>
                </a:solidFill>
                <a:latin typeface="Hind Light"/>
              </a:rPr>
              <a:t> </a:t>
            </a:r>
            <a:endParaRPr b="0" lang="en-US" sz="1600" spc="-1" strike="noStrike">
              <a:solidFill>
                <a:srgbClr val="000000"/>
              </a:solidFill>
              <a:latin typeface="Hind Light"/>
            </a:endParaRPr>
          </a:p>
        </p:txBody>
      </p:sp>
      <p:sp>
        <p:nvSpPr>
          <p:cNvPr id="788" name="Footer Placeholder 3"/>
          <p:cNvSpPr txBox="1"/>
          <p:nvPr/>
        </p:nvSpPr>
        <p:spPr>
          <a:xfrm>
            <a:off x="2851920" y="6307920"/>
            <a:ext cx="4114440" cy="364680"/>
          </a:xfrm>
          <a:prstGeom prst="rect">
            <a:avLst/>
          </a:prstGeom>
          <a:noFill/>
          <a:ln w="0">
            <a:noFill/>
          </a:ln>
        </p:spPr>
        <p:txBody>
          <a:bodyPr anchor="ctr">
            <a:noAutofit/>
          </a:bodyPr>
          <a:p>
            <a:pPr>
              <a:lnSpc>
                <a:spcPct val="100000"/>
              </a:lnSpc>
            </a:pPr>
            <a:r>
              <a:rPr b="0" lang="en-US" sz="1200" spc="-1" strike="noStrike">
                <a:solidFill>
                  <a:srgbClr val="8b8b8b"/>
                </a:solidFill>
                <a:latin typeface="Calibri"/>
              </a:rPr>
              <a:t>© ZigBee Alliance. All rights reserved. CONFIDENTIAL</a:t>
            </a:r>
            <a:endParaRPr b="0" lang="en-US" sz="1200" spc="-1" strike="noStrike">
              <a:latin typeface="Times New Roman"/>
            </a:endParaRPr>
          </a:p>
        </p:txBody>
      </p:sp>
      <p:sp>
        <p:nvSpPr>
          <p:cNvPr id="789" name="Oval 67"/>
          <p:cNvSpPr/>
          <p:nvPr/>
        </p:nvSpPr>
        <p:spPr>
          <a:xfrm>
            <a:off x="4851000" y="2750400"/>
            <a:ext cx="466200" cy="475920"/>
          </a:xfrm>
          <a:prstGeom prst="ellipse">
            <a:avLst/>
          </a:prstGeom>
          <a:solidFill>
            <a:schemeClr val="bg2">
              <a:lumMod val="90000"/>
            </a:schemeClr>
          </a:solidFill>
          <a:ln>
            <a:noFill/>
          </a:ln>
        </p:spPr>
        <p:style>
          <a:lnRef idx="1">
            <a:schemeClr val="accent1"/>
          </a:lnRef>
          <a:fillRef idx="3">
            <a:schemeClr val="accent1"/>
          </a:fillRef>
          <a:effectRef idx="2">
            <a:schemeClr val="accent1"/>
          </a:effectRef>
          <a:fontRef idx="minor"/>
        </p:style>
      </p:sp>
      <p:sp>
        <p:nvSpPr>
          <p:cNvPr id="790" name="Down Arrow 71"/>
          <p:cNvSpPr/>
          <p:nvPr/>
        </p:nvSpPr>
        <p:spPr>
          <a:xfrm>
            <a:off x="8821080" y="1891080"/>
            <a:ext cx="484200" cy="573120"/>
          </a:xfrm>
          <a:prstGeom prst="downArrow">
            <a:avLst>
              <a:gd name="adj1" fmla="val 50000"/>
              <a:gd name="adj2" fmla="val 50000"/>
            </a:avLst>
          </a:prstGeom>
          <a:solidFill>
            <a:srgbClr val="ed0544"/>
          </a:solidFill>
          <a:ln>
            <a:noFill/>
          </a:ln>
        </p:spPr>
        <p:style>
          <a:lnRef idx="1">
            <a:schemeClr val="accent1"/>
          </a:lnRef>
          <a:fillRef idx="3">
            <a:schemeClr val="accent1"/>
          </a:fillRef>
          <a:effectRef idx="2">
            <a:schemeClr val="accent1"/>
          </a:effectRef>
          <a:fontRef idx="minor"/>
        </p:style>
      </p:sp>
      <p:sp>
        <p:nvSpPr>
          <p:cNvPr id="791" name="TextBox 72"/>
          <p:cNvSpPr/>
          <p:nvPr/>
        </p:nvSpPr>
        <p:spPr>
          <a:xfrm>
            <a:off x="7973280" y="1572840"/>
            <a:ext cx="2197440" cy="3646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pPr>
            <a:r>
              <a:rPr b="0" lang="en-GB" sz="1800" spc="-1" strike="noStrike">
                <a:solidFill>
                  <a:srgbClr val="000000"/>
                </a:solidFill>
                <a:latin typeface="Hind"/>
              </a:rPr>
              <a:t>Target interaction</a:t>
            </a:r>
            <a:endParaRPr b="0" lang="en-US" sz="1800" spc="-1" strike="noStrike">
              <a:latin typeface="Arial"/>
            </a:endParaRPr>
          </a:p>
        </p:txBody>
      </p:sp>
      <p:sp>
        <p:nvSpPr>
          <p:cNvPr id="792" name="Oval 73"/>
          <p:cNvSpPr/>
          <p:nvPr/>
        </p:nvSpPr>
        <p:spPr>
          <a:xfrm>
            <a:off x="8632440" y="2559960"/>
            <a:ext cx="828360" cy="847440"/>
          </a:xfrm>
          <a:prstGeom prst="ellipse">
            <a:avLst/>
          </a:prstGeom>
          <a:solidFill>
            <a:schemeClr val="bg2">
              <a:lumMod val="90000"/>
            </a:schemeClr>
          </a:solidFill>
          <a:ln>
            <a:noFill/>
          </a:ln>
        </p:spPr>
        <p:style>
          <a:lnRef idx="1">
            <a:schemeClr val="accent1"/>
          </a:lnRef>
          <a:fillRef idx="3">
            <a:schemeClr val="accent1"/>
          </a:fillRef>
          <a:effectRef idx="2">
            <a:schemeClr val="accent1"/>
          </a:effectRef>
          <a:fontRef idx="minor"/>
        </p:style>
      </p:sp>
      <p:sp>
        <p:nvSpPr>
          <p:cNvPr id="793" name="Oval 74"/>
          <p:cNvSpPr/>
          <p:nvPr/>
        </p:nvSpPr>
        <p:spPr>
          <a:xfrm>
            <a:off x="8704080" y="2633040"/>
            <a:ext cx="694800" cy="694800"/>
          </a:xfrm>
          <a:prstGeom prst="ellipse">
            <a:avLst/>
          </a:prstGeom>
          <a:solidFill>
            <a:srgbClr val="ed0544"/>
          </a:solidFill>
          <a:ln>
            <a:noFill/>
          </a:ln>
        </p:spPr>
        <p:style>
          <a:lnRef idx="1">
            <a:schemeClr val="accent1"/>
          </a:lnRef>
          <a:fillRef idx="3">
            <a:schemeClr val="accent1"/>
          </a:fillRef>
          <a:effectRef idx="2">
            <a:schemeClr val="accent1"/>
          </a:effectRef>
          <a:fontRef idx="minor"/>
        </p:style>
      </p:sp>
      <p:grpSp>
        <p:nvGrpSpPr>
          <p:cNvPr id="794" name="Group 75"/>
          <p:cNvGrpSpPr/>
          <p:nvPr/>
        </p:nvGrpSpPr>
        <p:grpSpPr>
          <a:xfrm>
            <a:off x="5344200" y="2750400"/>
            <a:ext cx="3288240" cy="498960"/>
            <a:chOff x="5344200" y="2750400"/>
            <a:chExt cx="3288240" cy="498960"/>
          </a:xfrm>
        </p:grpSpPr>
        <p:sp>
          <p:nvSpPr>
            <p:cNvPr id="795" name="Right Arrow 76"/>
            <p:cNvSpPr/>
            <p:nvPr/>
          </p:nvSpPr>
          <p:spPr>
            <a:xfrm>
              <a:off x="5344200" y="2750400"/>
              <a:ext cx="3288240" cy="498960"/>
            </a:xfrm>
            <a:prstGeom prst="rightArrow">
              <a:avLst>
                <a:gd name="adj1" fmla="val 50000"/>
                <a:gd name="adj2" fmla="val 50000"/>
              </a:avLst>
            </a:prstGeom>
            <a:solidFill>
              <a:srgbClr val="ffc000"/>
            </a:solidFill>
            <a:ln>
              <a:solidFill>
                <a:srgbClr val="ffc000"/>
              </a:solidFill>
            </a:ln>
          </p:spPr>
          <p:style>
            <a:lnRef idx="1">
              <a:schemeClr val="accent1"/>
            </a:lnRef>
            <a:fillRef idx="3">
              <a:schemeClr val="accent1"/>
            </a:fillRef>
            <a:effectRef idx="2">
              <a:schemeClr val="accent1"/>
            </a:effectRef>
            <a:fontRef idx="minor"/>
          </p:style>
        </p:sp>
        <p:sp>
          <p:nvSpPr>
            <p:cNvPr id="796" name="TextBox 77"/>
            <p:cNvSpPr/>
            <p:nvPr/>
          </p:nvSpPr>
          <p:spPr>
            <a:xfrm>
              <a:off x="5344200" y="2856960"/>
              <a:ext cx="328824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GB" sz="1600" spc="-1" strike="noStrike">
                  <a:solidFill>
                    <a:srgbClr val="000000"/>
                  </a:solidFill>
                  <a:latin typeface="Hind"/>
                </a:rPr>
                <a:t>Identify Query Request</a:t>
              </a:r>
              <a:endParaRPr b="0" lang="en-US" sz="1600" spc="-1" strike="noStrike">
                <a:latin typeface="Arial"/>
              </a:endParaRPr>
            </a:p>
          </p:txBody>
        </p:sp>
      </p:grpSp>
      <p:sp>
        <p:nvSpPr>
          <p:cNvPr id="797" name="Down Arrow 78"/>
          <p:cNvSpPr/>
          <p:nvPr/>
        </p:nvSpPr>
        <p:spPr>
          <a:xfrm>
            <a:off x="4833360" y="1929240"/>
            <a:ext cx="484200" cy="711360"/>
          </a:xfrm>
          <a:prstGeom prst="downArrow">
            <a:avLst>
              <a:gd name="adj1" fmla="val 50000"/>
              <a:gd name="adj2" fmla="val 50000"/>
            </a:avLst>
          </a:prstGeom>
          <a:solidFill>
            <a:srgbClr val="ed0544"/>
          </a:solidFill>
          <a:ln>
            <a:noFill/>
          </a:ln>
        </p:spPr>
        <p:style>
          <a:lnRef idx="1">
            <a:schemeClr val="accent1"/>
          </a:lnRef>
          <a:fillRef idx="3">
            <a:schemeClr val="accent1"/>
          </a:fillRef>
          <a:effectRef idx="2">
            <a:schemeClr val="accent1"/>
          </a:effectRef>
          <a:fontRef idx="minor"/>
        </p:style>
      </p:sp>
      <p:sp>
        <p:nvSpPr>
          <p:cNvPr id="798" name="TextBox 79"/>
          <p:cNvSpPr/>
          <p:nvPr/>
        </p:nvSpPr>
        <p:spPr>
          <a:xfrm>
            <a:off x="3882600" y="1611000"/>
            <a:ext cx="2385000" cy="3646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pPr>
            <a:r>
              <a:rPr b="0" lang="en-GB" sz="1800" spc="-1" strike="noStrike">
                <a:solidFill>
                  <a:srgbClr val="000000"/>
                </a:solidFill>
                <a:latin typeface="Hind"/>
              </a:rPr>
              <a:t>Initiator interaction</a:t>
            </a:r>
            <a:endParaRPr b="0" lang="en-US" sz="1800" spc="-1" strike="noStrike">
              <a:latin typeface="Arial"/>
            </a:endParaRPr>
          </a:p>
        </p:txBody>
      </p:sp>
      <p:grpSp>
        <p:nvGrpSpPr>
          <p:cNvPr id="799" name="Group 80"/>
          <p:cNvGrpSpPr/>
          <p:nvPr/>
        </p:nvGrpSpPr>
        <p:grpSpPr>
          <a:xfrm>
            <a:off x="5271480" y="3187800"/>
            <a:ext cx="3390480" cy="498960"/>
            <a:chOff x="5271480" y="3187800"/>
            <a:chExt cx="3390480" cy="498960"/>
          </a:xfrm>
        </p:grpSpPr>
        <p:sp>
          <p:nvSpPr>
            <p:cNvPr id="800" name="Right Arrow 81"/>
            <p:cNvSpPr/>
            <p:nvPr/>
          </p:nvSpPr>
          <p:spPr>
            <a:xfrm flipH="1">
              <a:off x="5271480" y="3187800"/>
              <a:ext cx="3288240" cy="498960"/>
            </a:xfrm>
            <a:prstGeom prst="rightArrow">
              <a:avLst>
                <a:gd name="adj1" fmla="val 50000"/>
                <a:gd name="adj2" fmla="val 50000"/>
              </a:avLst>
            </a:prstGeom>
            <a:solidFill>
              <a:srgbClr val="ffc000"/>
            </a:solidFill>
            <a:ln>
              <a:solidFill>
                <a:srgbClr val="ffc000"/>
              </a:solidFill>
            </a:ln>
          </p:spPr>
          <p:style>
            <a:lnRef idx="1">
              <a:schemeClr val="accent1"/>
            </a:lnRef>
            <a:fillRef idx="3">
              <a:schemeClr val="accent1"/>
            </a:fillRef>
            <a:effectRef idx="2">
              <a:schemeClr val="accent1"/>
            </a:effectRef>
            <a:fontRef idx="minor"/>
          </p:style>
        </p:sp>
        <p:sp>
          <p:nvSpPr>
            <p:cNvPr id="801" name="TextBox 82"/>
            <p:cNvSpPr/>
            <p:nvPr/>
          </p:nvSpPr>
          <p:spPr>
            <a:xfrm flipH="1">
              <a:off x="5373720" y="3303000"/>
              <a:ext cx="328824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GB" sz="1600" spc="-1" strike="noStrike">
                  <a:solidFill>
                    <a:srgbClr val="000000"/>
                  </a:solidFill>
                  <a:latin typeface="Hind"/>
                </a:rPr>
                <a:t>Identify Query Response</a:t>
              </a:r>
              <a:endParaRPr b="0" lang="en-US" sz="1600" spc="-1" strike="noStrike">
                <a:latin typeface="Arial"/>
              </a:endParaRPr>
            </a:p>
          </p:txBody>
        </p:sp>
      </p:grpSp>
      <p:grpSp>
        <p:nvGrpSpPr>
          <p:cNvPr id="802" name="Group 83"/>
          <p:cNvGrpSpPr/>
          <p:nvPr/>
        </p:nvGrpSpPr>
        <p:grpSpPr>
          <a:xfrm>
            <a:off x="5344920" y="2228760"/>
            <a:ext cx="3296880" cy="498960"/>
            <a:chOff x="5344920" y="2228760"/>
            <a:chExt cx="3296880" cy="498960"/>
          </a:xfrm>
        </p:grpSpPr>
        <p:sp>
          <p:nvSpPr>
            <p:cNvPr id="803" name="Right Arrow 84"/>
            <p:cNvSpPr/>
            <p:nvPr/>
          </p:nvSpPr>
          <p:spPr>
            <a:xfrm>
              <a:off x="5344920" y="2228760"/>
              <a:ext cx="3288240" cy="498960"/>
            </a:xfrm>
            <a:prstGeom prst="rightArrow">
              <a:avLst>
                <a:gd name="adj1" fmla="val 50000"/>
                <a:gd name="adj2" fmla="val 50000"/>
              </a:avLst>
            </a:prstGeom>
            <a:solidFill>
              <a:srgbClr val="ffc000"/>
            </a:solidFill>
            <a:ln>
              <a:solidFill>
                <a:srgbClr val="ffc000"/>
              </a:solidFill>
            </a:ln>
          </p:spPr>
          <p:style>
            <a:lnRef idx="1">
              <a:schemeClr val="accent1"/>
            </a:lnRef>
            <a:fillRef idx="3">
              <a:schemeClr val="accent1"/>
            </a:fillRef>
            <a:effectRef idx="2">
              <a:schemeClr val="accent1"/>
            </a:effectRef>
            <a:fontRef idx="minor"/>
          </p:style>
        </p:sp>
        <p:sp>
          <p:nvSpPr>
            <p:cNvPr id="804" name="TextBox 85"/>
            <p:cNvSpPr/>
            <p:nvPr/>
          </p:nvSpPr>
          <p:spPr>
            <a:xfrm>
              <a:off x="5353560" y="2333520"/>
              <a:ext cx="328824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GB" sz="1600" spc="-1" strike="noStrike">
                  <a:solidFill>
                    <a:srgbClr val="000000"/>
                  </a:solidFill>
                  <a:latin typeface="Hind"/>
                </a:rPr>
                <a:t>Get Simple Descriptor</a:t>
              </a:r>
              <a:endParaRPr b="0" lang="en-US" sz="1600" spc="-1" strike="noStrike">
                <a:latin typeface="Arial"/>
              </a:endParaRPr>
            </a:p>
          </p:txBody>
        </p:sp>
      </p:grpSp>
      <p:grpSp>
        <p:nvGrpSpPr>
          <p:cNvPr id="805" name="Group 86"/>
          <p:cNvGrpSpPr/>
          <p:nvPr/>
        </p:nvGrpSpPr>
        <p:grpSpPr>
          <a:xfrm>
            <a:off x="5292720" y="3765600"/>
            <a:ext cx="3288240" cy="498960"/>
            <a:chOff x="5292720" y="3765600"/>
            <a:chExt cx="3288240" cy="498960"/>
          </a:xfrm>
        </p:grpSpPr>
        <p:sp>
          <p:nvSpPr>
            <p:cNvPr id="806" name="Right Arrow 87"/>
            <p:cNvSpPr/>
            <p:nvPr/>
          </p:nvSpPr>
          <p:spPr>
            <a:xfrm flipH="1">
              <a:off x="5292720" y="3765600"/>
              <a:ext cx="3288240" cy="498960"/>
            </a:xfrm>
            <a:prstGeom prst="rightArrow">
              <a:avLst>
                <a:gd name="adj1" fmla="val 50000"/>
                <a:gd name="adj2" fmla="val 50000"/>
              </a:avLst>
            </a:prstGeom>
            <a:solidFill>
              <a:srgbClr val="ffc000"/>
            </a:solidFill>
            <a:ln>
              <a:solidFill>
                <a:srgbClr val="ffc000"/>
              </a:solidFill>
            </a:ln>
          </p:spPr>
          <p:style>
            <a:lnRef idx="1">
              <a:schemeClr val="accent1"/>
            </a:lnRef>
            <a:fillRef idx="3">
              <a:schemeClr val="accent1"/>
            </a:fillRef>
            <a:effectRef idx="2">
              <a:schemeClr val="accent1"/>
            </a:effectRef>
            <a:fontRef idx="minor"/>
          </p:style>
        </p:sp>
        <p:sp>
          <p:nvSpPr>
            <p:cNvPr id="807" name="TextBox 88"/>
            <p:cNvSpPr/>
            <p:nvPr/>
          </p:nvSpPr>
          <p:spPr>
            <a:xfrm flipH="1">
              <a:off x="5292720" y="3859200"/>
              <a:ext cx="328824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GB" sz="1600" spc="-1" strike="noStrike">
                  <a:solidFill>
                    <a:srgbClr val="000000"/>
                  </a:solidFill>
                  <a:latin typeface="Hind"/>
                </a:rPr>
                <a:t>Simple Descriptor</a:t>
              </a:r>
              <a:endParaRPr b="0" lang="en-US" sz="1600" spc="-1" strike="noStrike">
                <a:latin typeface="Arial"/>
              </a:endParaRPr>
            </a:p>
          </p:txBody>
        </p:sp>
      </p:grpSp>
      <p:sp>
        <p:nvSpPr>
          <p:cNvPr id="808" name="TextBox 89"/>
          <p:cNvSpPr/>
          <p:nvPr/>
        </p:nvSpPr>
        <p:spPr>
          <a:xfrm>
            <a:off x="3121920" y="1974960"/>
            <a:ext cx="1056960" cy="577080"/>
          </a:xfrm>
          <a:prstGeom prst="rect">
            <a:avLst/>
          </a:prstGeom>
          <a:noFill/>
          <a:ln w="0">
            <a:solidFill>
              <a:srgbClr val="000000"/>
            </a:solidFill>
          </a:ln>
        </p:spPr>
        <p:style>
          <a:lnRef idx="0"/>
          <a:fillRef idx="0"/>
          <a:effectRef idx="0"/>
          <a:fontRef idx="minor"/>
        </p:style>
        <p:txBody>
          <a:bodyPr lIns="90000" rIns="90000" tIns="45000" bIns="45000">
            <a:spAutoFit/>
          </a:bodyPr>
          <a:p>
            <a:pPr algn="ctr">
              <a:lnSpc>
                <a:spcPct val="100000"/>
              </a:lnSpc>
            </a:pPr>
            <a:r>
              <a:rPr b="0" lang="en-GB" sz="1600" spc="-1" strike="noStrike">
                <a:solidFill>
                  <a:srgbClr val="000000"/>
                </a:solidFill>
                <a:latin typeface="Hind"/>
              </a:rPr>
              <a:t>Initiator Clusters</a:t>
            </a:r>
            <a:endParaRPr b="0" lang="en-US" sz="1600" spc="-1" strike="noStrike">
              <a:latin typeface="Arial"/>
            </a:endParaRPr>
          </a:p>
        </p:txBody>
      </p:sp>
      <p:grpSp>
        <p:nvGrpSpPr>
          <p:cNvPr id="809" name="Group 90"/>
          <p:cNvGrpSpPr/>
          <p:nvPr/>
        </p:nvGrpSpPr>
        <p:grpSpPr>
          <a:xfrm>
            <a:off x="2198520" y="2550960"/>
            <a:ext cx="1703880" cy="1050120"/>
            <a:chOff x="2198520" y="2550960"/>
            <a:chExt cx="1703880" cy="1050120"/>
          </a:xfrm>
        </p:grpSpPr>
        <p:sp>
          <p:nvSpPr>
            <p:cNvPr id="810" name="Oval 91"/>
            <p:cNvSpPr/>
            <p:nvPr/>
          </p:nvSpPr>
          <p:spPr>
            <a:xfrm>
              <a:off x="2198520" y="2573640"/>
              <a:ext cx="504360" cy="351360"/>
            </a:xfrm>
            <a:prstGeom prst="ellipse">
              <a:avLst/>
            </a:prstGeom>
            <a:solidFill>
              <a:schemeClr val="bg2"/>
            </a:solidFill>
            <a:ln>
              <a:noFill/>
            </a:ln>
          </p:spPr>
          <p:style>
            <a:lnRef idx="1">
              <a:schemeClr val="accent1"/>
            </a:lnRef>
            <a:fillRef idx="3">
              <a:schemeClr val="accent1"/>
            </a:fillRef>
            <a:effectRef idx="2">
              <a:schemeClr val="accent1"/>
            </a:effectRef>
            <a:fontRef idx="minor"/>
          </p:style>
        </p:sp>
        <p:sp>
          <p:nvSpPr>
            <p:cNvPr id="811" name="Oval 92"/>
            <p:cNvSpPr/>
            <p:nvPr/>
          </p:nvSpPr>
          <p:spPr>
            <a:xfrm>
              <a:off x="2198520" y="3249720"/>
              <a:ext cx="504360" cy="351360"/>
            </a:xfrm>
            <a:prstGeom prst="ellipse">
              <a:avLst/>
            </a:prstGeom>
            <a:solidFill>
              <a:schemeClr val="bg2"/>
            </a:solidFill>
            <a:ln>
              <a:noFill/>
            </a:ln>
          </p:spPr>
          <p:style>
            <a:lnRef idx="1">
              <a:schemeClr val="accent1"/>
            </a:lnRef>
            <a:fillRef idx="3">
              <a:schemeClr val="accent1"/>
            </a:fillRef>
            <a:effectRef idx="2">
              <a:schemeClr val="accent1"/>
            </a:effectRef>
            <a:fontRef idx="minor"/>
          </p:style>
        </p:sp>
        <p:sp>
          <p:nvSpPr>
            <p:cNvPr id="812" name="Oval 93"/>
            <p:cNvSpPr/>
            <p:nvPr/>
          </p:nvSpPr>
          <p:spPr>
            <a:xfrm>
              <a:off x="3398040" y="2550960"/>
              <a:ext cx="504360" cy="351360"/>
            </a:xfrm>
            <a:prstGeom prst="ellipse">
              <a:avLst/>
            </a:prstGeom>
            <a:solidFill>
              <a:schemeClr val="bg2"/>
            </a:solidFill>
            <a:ln>
              <a:noFill/>
            </a:ln>
          </p:spPr>
          <p:style>
            <a:lnRef idx="1">
              <a:schemeClr val="accent1"/>
            </a:lnRef>
            <a:fillRef idx="3">
              <a:schemeClr val="accent1"/>
            </a:fillRef>
            <a:effectRef idx="2">
              <a:schemeClr val="accent1"/>
            </a:effectRef>
            <a:fontRef idx="minor"/>
          </p:style>
        </p:sp>
        <p:sp>
          <p:nvSpPr>
            <p:cNvPr id="813" name="Oval 94"/>
            <p:cNvSpPr/>
            <p:nvPr/>
          </p:nvSpPr>
          <p:spPr>
            <a:xfrm>
              <a:off x="3398040" y="2884320"/>
              <a:ext cx="504360" cy="351360"/>
            </a:xfrm>
            <a:prstGeom prst="ellipse">
              <a:avLst/>
            </a:prstGeom>
            <a:solidFill>
              <a:schemeClr val="bg2"/>
            </a:solidFill>
            <a:ln>
              <a:noFill/>
            </a:ln>
          </p:spPr>
          <p:style>
            <a:lnRef idx="1">
              <a:schemeClr val="accent1"/>
            </a:lnRef>
            <a:fillRef idx="3">
              <a:schemeClr val="accent1"/>
            </a:fillRef>
            <a:effectRef idx="2">
              <a:schemeClr val="accent1"/>
            </a:effectRef>
            <a:fontRef idx="minor"/>
          </p:style>
        </p:sp>
        <p:sp>
          <p:nvSpPr>
            <p:cNvPr id="814" name="Straight Arrow Connector 95"/>
            <p:cNvSpPr/>
            <p:nvPr/>
          </p:nvSpPr>
          <p:spPr>
            <a:xfrm>
              <a:off x="2712240" y="2714400"/>
              <a:ext cx="657000" cy="360"/>
            </a:xfrm>
            <a:custGeom>
              <a:avLst/>
              <a:gdLst/>
              <a:ahLst/>
              <a:rect l="l" t="t" r="r" b="b"/>
              <a:pathLst>
                <a:path w="21600" h="21600">
                  <a:moveTo>
                    <a:pt x="0" y="0"/>
                  </a:moveTo>
                  <a:lnTo>
                    <a:pt x="21600" y="21600"/>
                  </a:lnTo>
                </a:path>
              </a:pathLst>
            </a:custGeom>
            <a:solidFill>
              <a:schemeClr val="bg2"/>
            </a:solidFill>
            <a:ln>
              <a:noFill/>
            </a:ln>
          </p:spPr>
          <p:style>
            <a:lnRef idx="2">
              <a:schemeClr val="accent1"/>
            </a:lnRef>
            <a:fillRef idx="0">
              <a:schemeClr val="accent1"/>
            </a:fillRef>
            <a:effectRef idx="1">
              <a:schemeClr val="accent1"/>
            </a:effectRef>
            <a:fontRef idx="minor"/>
          </p:style>
        </p:sp>
        <p:sp>
          <p:nvSpPr>
            <p:cNvPr id="815" name="Straight Arrow Connector 96"/>
            <p:cNvSpPr/>
            <p:nvPr/>
          </p:nvSpPr>
          <p:spPr>
            <a:xfrm flipV="1">
              <a:off x="2712240" y="3011760"/>
              <a:ext cx="657000" cy="368640"/>
            </a:xfrm>
            <a:custGeom>
              <a:avLst/>
              <a:gdLst/>
              <a:ahLst/>
              <a:rect l="l" t="t" r="r" b="b"/>
              <a:pathLst>
                <a:path w="21600" h="21600">
                  <a:moveTo>
                    <a:pt x="0" y="0"/>
                  </a:moveTo>
                  <a:lnTo>
                    <a:pt x="21600" y="21600"/>
                  </a:lnTo>
                </a:path>
              </a:pathLst>
            </a:custGeom>
            <a:solidFill>
              <a:schemeClr val="bg2"/>
            </a:solidFill>
            <a:ln>
              <a:noFill/>
            </a:ln>
          </p:spPr>
          <p:style>
            <a:lnRef idx="2">
              <a:schemeClr val="accent1"/>
            </a:lnRef>
            <a:fillRef idx="0">
              <a:schemeClr val="accent1"/>
            </a:fillRef>
            <a:effectRef idx="1">
              <a:schemeClr val="accent1"/>
            </a:effectRef>
            <a:fontRef idx="minor"/>
          </p:style>
        </p:sp>
      </p:grpSp>
      <p:grpSp>
        <p:nvGrpSpPr>
          <p:cNvPr id="816" name="Group 97"/>
          <p:cNvGrpSpPr/>
          <p:nvPr/>
        </p:nvGrpSpPr>
        <p:grpSpPr>
          <a:xfrm>
            <a:off x="3126600" y="3319920"/>
            <a:ext cx="1056960" cy="1364400"/>
            <a:chOff x="3126600" y="3319920"/>
            <a:chExt cx="1056960" cy="1364400"/>
          </a:xfrm>
        </p:grpSpPr>
        <p:sp>
          <p:nvSpPr>
            <p:cNvPr id="817" name="TextBox 98"/>
            <p:cNvSpPr/>
            <p:nvPr/>
          </p:nvSpPr>
          <p:spPr>
            <a:xfrm>
              <a:off x="3126600" y="4107240"/>
              <a:ext cx="1056960" cy="577080"/>
            </a:xfrm>
            <a:prstGeom prst="rect">
              <a:avLst/>
            </a:prstGeom>
            <a:solidFill>
              <a:schemeClr val="bg2">
                <a:lumMod val="90000"/>
              </a:schemeClr>
            </a:solidFill>
            <a:ln w="0">
              <a:solidFill>
                <a:srgbClr val="000000"/>
              </a:solidFill>
            </a:ln>
          </p:spPr>
          <p:style>
            <a:lnRef idx="0"/>
            <a:fillRef idx="0"/>
            <a:effectRef idx="0"/>
            <a:fontRef idx="minor"/>
          </p:style>
          <p:txBody>
            <a:bodyPr lIns="90000" rIns="90000" tIns="45000" bIns="45000">
              <a:spAutoFit/>
            </a:bodyPr>
            <a:p>
              <a:pPr algn="ctr">
                <a:lnSpc>
                  <a:spcPct val="100000"/>
                </a:lnSpc>
              </a:pPr>
              <a:r>
                <a:rPr b="0" lang="en-GB" sz="1600" spc="-1" strike="noStrike">
                  <a:solidFill>
                    <a:srgbClr val="000000"/>
                  </a:solidFill>
                  <a:latin typeface="Calibri"/>
                </a:rPr>
                <a:t>Binding Table</a:t>
              </a:r>
              <a:endParaRPr b="0" lang="en-US" sz="1600" spc="-1" strike="noStrike">
                <a:latin typeface="Arial"/>
              </a:endParaRPr>
            </a:p>
          </p:txBody>
        </p:sp>
        <p:sp>
          <p:nvSpPr>
            <p:cNvPr id="818" name="Down Arrow 99"/>
            <p:cNvSpPr/>
            <p:nvPr/>
          </p:nvSpPr>
          <p:spPr>
            <a:xfrm>
              <a:off x="3417480" y="3319920"/>
              <a:ext cx="484200" cy="711360"/>
            </a:xfrm>
            <a:prstGeom prst="downArrow">
              <a:avLst>
                <a:gd name="adj1" fmla="val 50000"/>
                <a:gd name="adj2" fmla="val 50000"/>
              </a:avLst>
            </a:prstGeom>
            <a:solidFill>
              <a:srgbClr val="ed0544"/>
            </a:solidFill>
            <a:ln>
              <a:noFill/>
            </a:ln>
          </p:spPr>
          <p:style>
            <a:lnRef idx="1">
              <a:schemeClr val="accent1"/>
            </a:lnRef>
            <a:fillRef idx="3">
              <a:schemeClr val="accent1"/>
            </a:fillRef>
            <a:effectRef idx="2">
              <a:schemeClr val="accent1"/>
            </a:effectRef>
            <a:fontRef idx="minor"/>
          </p:style>
        </p:sp>
      </p:grpSp>
      <p:sp>
        <p:nvSpPr>
          <p:cNvPr id="819" name="TextBox 100"/>
          <p:cNvSpPr/>
          <p:nvPr/>
        </p:nvSpPr>
        <p:spPr>
          <a:xfrm>
            <a:off x="3121920" y="2555280"/>
            <a:ext cx="1056960" cy="333720"/>
          </a:xfrm>
          <a:prstGeom prst="rect">
            <a:avLst/>
          </a:prstGeom>
          <a:noFill/>
          <a:ln w="0">
            <a:solidFill>
              <a:srgbClr val="000000"/>
            </a:solidFill>
          </a:ln>
        </p:spPr>
        <p:style>
          <a:lnRef idx="0"/>
          <a:fillRef idx="0"/>
          <a:effectRef idx="0"/>
          <a:fontRef idx="minor"/>
        </p:style>
        <p:txBody>
          <a:bodyPr lIns="90000" rIns="90000" tIns="45000" bIns="45000">
            <a:spAutoFit/>
          </a:bodyPr>
          <a:p>
            <a:pPr algn="ctr">
              <a:lnSpc>
                <a:spcPct val="100000"/>
              </a:lnSpc>
            </a:pPr>
            <a:r>
              <a:rPr b="0" lang="en-GB" sz="1600" spc="-1" strike="noStrike">
                <a:solidFill>
                  <a:srgbClr val="000000"/>
                </a:solidFill>
                <a:latin typeface="Hind"/>
              </a:rPr>
              <a:t>1</a:t>
            </a:r>
            <a:endParaRPr b="0" lang="en-US" sz="1600" spc="-1" strike="noStrike">
              <a:latin typeface="Arial"/>
            </a:endParaRPr>
          </a:p>
        </p:txBody>
      </p:sp>
      <p:sp>
        <p:nvSpPr>
          <p:cNvPr id="820" name="TextBox 101"/>
          <p:cNvSpPr/>
          <p:nvPr/>
        </p:nvSpPr>
        <p:spPr>
          <a:xfrm>
            <a:off x="3121920" y="2895480"/>
            <a:ext cx="1056960" cy="333720"/>
          </a:xfrm>
          <a:prstGeom prst="rect">
            <a:avLst/>
          </a:prstGeom>
          <a:noFill/>
          <a:ln w="0">
            <a:solidFill>
              <a:srgbClr val="000000"/>
            </a:solidFill>
          </a:ln>
        </p:spPr>
        <p:style>
          <a:lnRef idx="0"/>
          <a:fillRef idx="0"/>
          <a:effectRef idx="0"/>
          <a:fontRef idx="minor"/>
        </p:style>
        <p:txBody>
          <a:bodyPr lIns="90000" rIns="90000" tIns="45000" bIns="45000">
            <a:spAutoFit/>
          </a:bodyPr>
          <a:p>
            <a:pPr algn="ctr">
              <a:lnSpc>
                <a:spcPct val="100000"/>
              </a:lnSpc>
            </a:pPr>
            <a:r>
              <a:rPr b="0" lang="en-GB" sz="1600" spc="-1" strike="noStrike">
                <a:solidFill>
                  <a:srgbClr val="000000"/>
                </a:solidFill>
                <a:latin typeface="Hind"/>
              </a:rPr>
              <a:t>3</a:t>
            </a:r>
            <a:endParaRPr b="0" lang="en-US" sz="1600" spc="-1" strike="noStrike">
              <a:latin typeface="Arial"/>
            </a:endParaRPr>
          </a:p>
        </p:txBody>
      </p:sp>
      <p:grpSp>
        <p:nvGrpSpPr>
          <p:cNvPr id="821" name="Group 102"/>
          <p:cNvGrpSpPr/>
          <p:nvPr/>
        </p:nvGrpSpPr>
        <p:grpSpPr>
          <a:xfrm>
            <a:off x="1921680" y="1980360"/>
            <a:ext cx="1056960" cy="1599120"/>
            <a:chOff x="1921680" y="1980360"/>
            <a:chExt cx="1056960" cy="1599120"/>
          </a:xfrm>
        </p:grpSpPr>
        <p:sp>
          <p:nvSpPr>
            <p:cNvPr id="822" name="TextBox 103"/>
            <p:cNvSpPr/>
            <p:nvPr/>
          </p:nvSpPr>
          <p:spPr>
            <a:xfrm>
              <a:off x="1921680" y="1980360"/>
              <a:ext cx="1056960" cy="577080"/>
            </a:xfrm>
            <a:prstGeom prst="rect">
              <a:avLst/>
            </a:prstGeom>
            <a:noFill/>
            <a:ln w="0">
              <a:solidFill>
                <a:srgbClr val="000000"/>
              </a:solidFill>
            </a:ln>
          </p:spPr>
          <p:style>
            <a:lnRef idx="0"/>
            <a:fillRef idx="0"/>
            <a:effectRef idx="0"/>
            <a:fontRef idx="minor"/>
          </p:style>
          <p:txBody>
            <a:bodyPr lIns="90000" rIns="90000" tIns="45000" bIns="45000">
              <a:spAutoFit/>
            </a:bodyPr>
            <a:p>
              <a:pPr algn="ctr">
                <a:lnSpc>
                  <a:spcPct val="100000"/>
                </a:lnSpc>
              </a:pPr>
              <a:r>
                <a:rPr b="0" lang="en-GB" sz="1600" spc="-1" strike="noStrike">
                  <a:solidFill>
                    <a:srgbClr val="000000"/>
                  </a:solidFill>
                  <a:latin typeface="Hind"/>
                </a:rPr>
                <a:t>Target Clusters</a:t>
              </a:r>
              <a:endParaRPr b="0" lang="en-US" sz="1600" spc="-1" strike="noStrike">
                <a:latin typeface="Arial"/>
              </a:endParaRPr>
            </a:p>
          </p:txBody>
        </p:sp>
        <p:sp>
          <p:nvSpPr>
            <p:cNvPr id="823" name="TextBox 104"/>
            <p:cNvSpPr/>
            <p:nvPr/>
          </p:nvSpPr>
          <p:spPr>
            <a:xfrm>
              <a:off x="1921680" y="2565000"/>
              <a:ext cx="1056960" cy="333720"/>
            </a:xfrm>
            <a:prstGeom prst="rect">
              <a:avLst/>
            </a:prstGeom>
            <a:noFill/>
            <a:ln w="0">
              <a:solidFill>
                <a:srgbClr val="000000"/>
              </a:solidFill>
            </a:ln>
          </p:spPr>
          <p:style>
            <a:lnRef idx="0"/>
            <a:fillRef idx="0"/>
            <a:effectRef idx="0"/>
            <a:fontRef idx="minor"/>
          </p:style>
          <p:txBody>
            <a:bodyPr lIns="90000" rIns="90000" tIns="45000" bIns="45000">
              <a:spAutoFit/>
            </a:bodyPr>
            <a:p>
              <a:pPr algn="ctr">
                <a:lnSpc>
                  <a:spcPct val="100000"/>
                </a:lnSpc>
              </a:pPr>
              <a:r>
                <a:rPr b="0" lang="en-GB" sz="1600" spc="-1" strike="noStrike">
                  <a:solidFill>
                    <a:srgbClr val="000000"/>
                  </a:solidFill>
                  <a:latin typeface="Hind"/>
                </a:rPr>
                <a:t>1</a:t>
              </a:r>
              <a:endParaRPr b="0" lang="en-US" sz="1600" spc="-1" strike="noStrike">
                <a:latin typeface="Arial"/>
              </a:endParaRPr>
            </a:p>
          </p:txBody>
        </p:sp>
        <p:sp>
          <p:nvSpPr>
            <p:cNvPr id="824" name="TextBox 105"/>
            <p:cNvSpPr/>
            <p:nvPr/>
          </p:nvSpPr>
          <p:spPr>
            <a:xfrm>
              <a:off x="1921680" y="2907000"/>
              <a:ext cx="1056960" cy="333720"/>
            </a:xfrm>
            <a:prstGeom prst="rect">
              <a:avLst/>
            </a:prstGeom>
            <a:noFill/>
            <a:ln w="0">
              <a:solidFill>
                <a:srgbClr val="000000"/>
              </a:solidFill>
            </a:ln>
          </p:spPr>
          <p:style>
            <a:lnRef idx="0"/>
            <a:fillRef idx="0"/>
            <a:effectRef idx="0"/>
            <a:fontRef idx="minor"/>
          </p:style>
          <p:txBody>
            <a:bodyPr lIns="90000" rIns="90000" tIns="45000" bIns="45000">
              <a:spAutoFit/>
            </a:bodyPr>
            <a:p>
              <a:pPr algn="ctr">
                <a:lnSpc>
                  <a:spcPct val="100000"/>
                </a:lnSpc>
              </a:pPr>
              <a:r>
                <a:rPr b="0" lang="en-GB" sz="1600" spc="-1" strike="noStrike">
                  <a:solidFill>
                    <a:srgbClr val="000000"/>
                  </a:solidFill>
                  <a:latin typeface="Hind"/>
                </a:rPr>
                <a:t>2</a:t>
              </a:r>
              <a:endParaRPr b="0" lang="en-US" sz="1600" spc="-1" strike="noStrike">
                <a:latin typeface="Arial"/>
              </a:endParaRPr>
            </a:p>
          </p:txBody>
        </p:sp>
        <p:sp>
          <p:nvSpPr>
            <p:cNvPr id="825" name="TextBox 106"/>
            <p:cNvSpPr/>
            <p:nvPr/>
          </p:nvSpPr>
          <p:spPr>
            <a:xfrm>
              <a:off x="1921680" y="3245760"/>
              <a:ext cx="1056960" cy="333720"/>
            </a:xfrm>
            <a:prstGeom prst="rect">
              <a:avLst/>
            </a:prstGeom>
            <a:noFill/>
            <a:ln w="0">
              <a:solidFill>
                <a:srgbClr val="000000"/>
              </a:solidFill>
            </a:ln>
          </p:spPr>
          <p:style>
            <a:lnRef idx="0"/>
            <a:fillRef idx="0"/>
            <a:effectRef idx="0"/>
            <a:fontRef idx="minor"/>
          </p:style>
          <p:txBody>
            <a:bodyPr lIns="90000" rIns="90000" tIns="45000" bIns="45000">
              <a:spAutoFit/>
            </a:bodyPr>
            <a:p>
              <a:pPr algn="ctr">
                <a:lnSpc>
                  <a:spcPct val="100000"/>
                </a:lnSpc>
              </a:pPr>
              <a:r>
                <a:rPr b="0" lang="en-GB" sz="1600" spc="-1" strike="noStrike">
                  <a:solidFill>
                    <a:srgbClr val="000000"/>
                  </a:solidFill>
                  <a:latin typeface="Hind"/>
                </a:rPr>
                <a:t>3</a:t>
              </a:r>
              <a:endParaRPr b="0" lang="en-US" sz="1600" spc="-1" strike="noStrike">
                <a:latin typeface="Arial"/>
              </a:endParaRPr>
            </a:p>
          </p:txBody>
        </p:sp>
      </p:grpSp>
      <p:sp>
        <p:nvSpPr>
          <p:cNvPr id="826" name="TextBox 109"/>
          <p:cNvSpPr/>
          <p:nvPr/>
        </p:nvSpPr>
        <p:spPr>
          <a:xfrm>
            <a:off x="4561560" y="3386160"/>
            <a:ext cx="1074240" cy="3646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pPr>
            <a:r>
              <a:rPr b="0" lang="en-GB" sz="1800" spc="-1" strike="noStrike">
                <a:solidFill>
                  <a:srgbClr val="000000"/>
                </a:solidFill>
                <a:latin typeface="Hind"/>
              </a:rPr>
              <a:t>Initiator</a:t>
            </a:r>
            <a:endParaRPr b="0" lang="en-US" sz="1800" spc="-1" strike="noStrike">
              <a:latin typeface="Arial"/>
            </a:endParaRPr>
          </a:p>
        </p:txBody>
      </p:sp>
      <p:sp>
        <p:nvSpPr>
          <p:cNvPr id="827" name="TextBox 110"/>
          <p:cNvSpPr/>
          <p:nvPr/>
        </p:nvSpPr>
        <p:spPr>
          <a:xfrm>
            <a:off x="8601840" y="3434040"/>
            <a:ext cx="886680" cy="3646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pPr>
            <a:r>
              <a:rPr b="0" lang="en-GB" sz="1800" spc="-1" strike="noStrike">
                <a:solidFill>
                  <a:srgbClr val="000000"/>
                </a:solidFill>
                <a:latin typeface="Hind"/>
              </a:rPr>
              <a:t>Target</a:t>
            </a:r>
            <a:endParaRPr b="0" lang="en-US" sz="1800" spc="-1" strike="noStrike">
              <a:latin typeface="Arial"/>
            </a:endParaRPr>
          </a:p>
        </p:txBody>
      </p:sp>
      <p:sp>
        <p:nvSpPr>
          <p:cNvPr id="828" name="TextBox 111"/>
          <p:cNvSpPr/>
          <p:nvPr/>
        </p:nvSpPr>
        <p:spPr>
          <a:xfrm>
            <a:off x="1845720" y="1466640"/>
            <a:ext cx="1210320" cy="7290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GB" sz="1400" spc="-1" strike="noStrike">
                <a:solidFill>
                  <a:srgbClr val="000000"/>
                </a:solidFill>
                <a:latin typeface="Hind"/>
              </a:rPr>
              <a:t>From Simple Descriptor</a:t>
            </a:r>
            <a:endParaRPr b="0" lang="en-US" sz="1400" spc="-1" strike="noStrike">
              <a:latin typeface="Arial"/>
            </a:endParaRPr>
          </a:p>
        </p:txBody>
      </p:sp>
      <p:sp>
        <p:nvSpPr>
          <p:cNvPr id="829" name="Content Placeholder 1"/>
          <p:cNvSpPr/>
          <p:nvPr/>
        </p:nvSpPr>
        <p:spPr>
          <a:xfrm>
            <a:off x="7562520" y="4783680"/>
            <a:ext cx="4382280" cy="1629360"/>
          </a:xfrm>
          <a:prstGeom prst="rect">
            <a:avLst/>
          </a:prstGeom>
          <a:noFill/>
          <a:ln w="0">
            <a:noFill/>
          </a:ln>
        </p:spPr>
        <p:style>
          <a:lnRef idx="0"/>
          <a:fillRef idx="0"/>
          <a:effectRef idx="0"/>
          <a:fontRef idx="minor"/>
        </p:style>
        <p:txBody>
          <a:bodyPr>
            <a:normAutofit/>
          </a:bodyPr>
          <a:p>
            <a:pPr>
              <a:lnSpc>
                <a:spcPct val="100000"/>
              </a:lnSpc>
              <a:spcBef>
                <a:spcPts val="1001"/>
              </a:spcBef>
              <a:tabLst>
                <a:tab algn="l" pos="0"/>
              </a:tabLst>
            </a:pPr>
            <a:r>
              <a:rPr b="1" lang="en-GB" sz="1800" spc="-1" strike="noStrike">
                <a:solidFill>
                  <a:srgbClr val="000000"/>
                </a:solidFill>
                <a:latin typeface="Dax-Medium"/>
                <a:ea typeface="Dax-Medium"/>
              </a:rPr>
              <a:t>       </a:t>
            </a:r>
            <a:r>
              <a:rPr b="1" lang="en-GB" sz="1800" spc="-1" strike="noStrike">
                <a:solidFill>
                  <a:srgbClr val="000000"/>
                </a:solidFill>
                <a:latin typeface="Dax-Medium"/>
                <a:ea typeface="Dax-Medium"/>
              </a:rPr>
              <a:t>Target endpoint</a:t>
            </a:r>
            <a:endParaRPr b="0" lang="en-US" sz="1800" spc="-1" strike="noStrike">
              <a:latin typeface="Arial"/>
            </a:endParaRPr>
          </a:p>
          <a:p>
            <a:pPr lvl="1" marL="685800" indent="-228240">
              <a:lnSpc>
                <a:spcPct val="100000"/>
              </a:lnSpc>
              <a:spcBef>
                <a:spcPts val="499"/>
              </a:spcBef>
              <a:buClr>
                <a:srgbClr val="000000"/>
              </a:buClr>
              <a:buFont typeface="Arial"/>
              <a:buChar char="•"/>
              <a:tabLst>
                <a:tab algn="l" pos="0"/>
              </a:tabLst>
            </a:pPr>
            <a:r>
              <a:rPr b="0" lang="en-GB" sz="1600" spc="-1" strike="noStrike">
                <a:solidFill>
                  <a:srgbClr val="000000"/>
                </a:solidFill>
                <a:latin typeface="Dax-Light"/>
                <a:ea typeface="Dax-Light"/>
              </a:rPr>
              <a:t>Identify for 180s</a:t>
            </a:r>
            <a:endParaRPr b="0" lang="en-US" sz="1600" spc="-1" strike="noStrike">
              <a:latin typeface="Arial"/>
            </a:endParaRPr>
          </a:p>
          <a:p>
            <a:pPr lvl="1" marL="685800" indent="-228240">
              <a:lnSpc>
                <a:spcPct val="100000"/>
              </a:lnSpc>
              <a:spcBef>
                <a:spcPts val="499"/>
              </a:spcBef>
              <a:buClr>
                <a:srgbClr val="000000"/>
              </a:buClr>
              <a:buFont typeface="Arial"/>
              <a:buChar char="•"/>
              <a:tabLst>
                <a:tab algn="l" pos="0"/>
              </a:tabLst>
            </a:pPr>
            <a:r>
              <a:rPr b="0" lang="en-GB" sz="1600" spc="-1" strike="noStrike">
                <a:solidFill>
                  <a:srgbClr val="000000"/>
                </a:solidFill>
                <a:latin typeface="Dax-Light"/>
                <a:ea typeface="Dax-Light"/>
              </a:rPr>
              <a:t>Respond to requests from the initiator</a:t>
            </a:r>
            <a:endParaRPr b="0" lang="en-US" sz="1600" spc="-1" strike="noStrike">
              <a:latin typeface="Arial"/>
            </a:endParaRPr>
          </a:p>
        </p:txBody>
      </p:sp>
      <p:sp>
        <p:nvSpPr>
          <p:cNvPr id="830" name="Title 1"/>
          <p:cNvSpPr/>
          <p:nvPr/>
        </p:nvSpPr>
        <p:spPr>
          <a:xfrm>
            <a:off x="465840" y="213120"/>
            <a:ext cx="11353320" cy="1325160"/>
          </a:xfrm>
          <a:prstGeom prst="rect">
            <a:avLst/>
          </a:prstGeom>
          <a:noFill/>
          <a:ln w="0">
            <a:noFill/>
          </a:ln>
        </p:spPr>
        <p:style>
          <a:lnRef idx="0"/>
          <a:fillRef idx="0"/>
          <a:effectRef idx="0"/>
          <a:fontRef idx="minor"/>
        </p:style>
        <p:txBody>
          <a:bodyPr anchor="ctr">
            <a:normAutofit fontScale="78000"/>
          </a:bodyPr>
          <a:p>
            <a:pPr>
              <a:lnSpc>
                <a:spcPct val="100000"/>
              </a:lnSpc>
            </a:pPr>
            <a:r>
              <a:rPr b="1" lang="en-US" sz="4000" spc="-1" strike="noStrike">
                <a:solidFill>
                  <a:srgbClr val="000000"/>
                </a:solidFill>
                <a:latin typeface="Montserrat"/>
              </a:rPr>
              <a:t>Zigbee Base Device Behavior: </a:t>
            </a:r>
            <a:br/>
            <a:r>
              <a:rPr b="1" lang="en-US" sz="4000" spc="-1" strike="noStrike">
                <a:solidFill>
                  <a:srgbClr val="000000"/>
                </a:solidFill>
                <a:latin typeface="Montserrat"/>
              </a:rPr>
              <a:t>Finding &amp; binding: Control relationships</a:t>
            </a:r>
            <a:endParaRPr b="0" lang="en-US" sz="40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154" dur="indefinite" restart="never" nodeType="tmRoot">
          <p:childTnLst>
            <p:seq>
              <p:cTn id="155" dur="indefinite" nodeType="mainSeq">
                <p:childTnLst>
                  <p:par>
                    <p:cTn id="156" fill="hold">
                      <p:stCondLst>
                        <p:cond delay="indefinite"/>
                      </p:stCondLst>
                      <p:childTnLst>
                        <p:par>
                          <p:cTn id="157" fill="hold">
                            <p:stCondLst>
                              <p:cond delay="0"/>
                            </p:stCondLst>
                            <p:childTnLst>
                              <p:par>
                                <p:cTn id="158" nodeType="clickEffect" fill="hold" presetClass="entr" presetID="10">
                                  <p:stCondLst>
                                    <p:cond delay="0"/>
                                  </p:stCondLst>
                                  <p:childTnLst>
                                    <p:set>
                                      <p:cBhvr>
                                        <p:cTn id="159" dur="1" fill="hold">
                                          <p:stCondLst>
                                            <p:cond delay="0"/>
                                          </p:stCondLst>
                                        </p:cTn>
                                        <p:tgtEl>
                                          <p:spTgt spid="791"/>
                                        </p:tgtEl>
                                        <p:attrNameLst>
                                          <p:attrName>style.visibility</p:attrName>
                                        </p:attrNameLst>
                                      </p:cBhvr>
                                      <p:to>
                                        <p:strVal val="visible"/>
                                      </p:to>
                                    </p:set>
                                    <p:animEffect filter="fade" transition="in">
                                      <p:cBhvr additive="repl">
                                        <p:cTn id="160" dur="500"/>
                                        <p:tgtEl>
                                          <p:spTgt spid="791"/>
                                        </p:tgtEl>
                                      </p:cBhvr>
                                    </p:animEffect>
                                  </p:childTnLst>
                                </p:cTn>
                              </p:par>
                              <p:par>
                                <p:cTn id="161" nodeType="withEffect" fill="hold" presetClass="entr" presetID="10">
                                  <p:stCondLst>
                                    <p:cond delay="0"/>
                                  </p:stCondLst>
                                  <p:childTnLst>
                                    <p:set>
                                      <p:cBhvr>
                                        <p:cTn id="162" dur="1" fill="hold">
                                          <p:stCondLst>
                                            <p:cond delay="0"/>
                                          </p:stCondLst>
                                        </p:cTn>
                                        <p:tgtEl>
                                          <p:spTgt spid="790"/>
                                        </p:tgtEl>
                                        <p:attrNameLst>
                                          <p:attrName>style.visibility</p:attrName>
                                        </p:attrNameLst>
                                      </p:cBhvr>
                                      <p:to>
                                        <p:strVal val="visible"/>
                                      </p:to>
                                    </p:set>
                                    <p:animEffect filter="fade" transition="in">
                                      <p:cBhvr additive="repl">
                                        <p:cTn id="163" dur="500"/>
                                        <p:tgtEl>
                                          <p:spTgt spid="790"/>
                                        </p:tgtEl>
                                      </p:cBhvr>
                                    </p:animEffect>
                                  </p:childTnLst>
                                </p:cTn>
                              </p:par>
                            </p:childTnLst>
                          </p:cTn>
                        </p:par>
                        <p:par>
                          <p:cTn id="164" fill="hold">
                            <p:stCondLst>
                              <p:cond delay="500"/>
                            </p:stCondLst>
                            <p:childTnLst>
                              <p:par>
                                <p:cTn id="165" nodeType="afterEffect" fill="hold" presetClass="entr" presetID="10">
                                  <p:stCondLst>
                                    <p:cond delay="500"/>
                                  </p:stCondLst>
                                  <p:childTnLst>
                                    <p:set>
                                      <p:cBhvr>
                                        <p:cTn id="166" dur="1" fill="hold">
                                          <p:stCondLst>
                                            <p:cond delay="0"/>
                                          </p:stCondLst>
                                        </p:cTn>
                                        <p:tgtEl>
                                          <p:spTgt spid="792"/>
                                        </p:tgtEl>
                                        <p:attrNameLst>
                                          <p:attrName>style.visibility</p:attrName>
                                        </p:attrNameLst>
                                      </p:cBhvr>
                                      <p:to>
                                        <p:strVal val="visible"/>
                                      </p:to>
                                    </p:set>
                                    <p:animEffect filter="fade" transition="in">
                                      <p:cBhvr additive="repl">
                                        <p:cTn id="167" dur="500"/>
                                        <p:tgtEl>
                                          <p:spTgt spid="792"/>
                                        </p:tgtEl>
                                      </p:cBhvr>
                                    </p:animEffect>
                                  </p:childTnLst>
                                </p:cTn>
                              </p:par>
                            </p:childTnLst>
                          </p:cTn>
                        </p:par>
                      </p:childTnLst>
                    </p:cTn>
                  </p:par>
                  <p:par>
                    <p:cTn id="168" fill="hold">
                      <p:stCondLst>
                        <p:cond delay="indefinite"/>
                      </p:stCondLst>
                      <p:childTnLst>
                        <p:par>
                          <p:cTn id="169" fill="hold">
                            <p:stCondLst>
                              <p:cond delay="0"/>
                            </p:stCondLst>
                            <p:childTnLst>
                              <p:par>
                                <p:cTn id="170" nodeType="clickEffect" fill="hold" presetClass="entr" presetID="10">
                                  <p:stCondLst>
                                    <p:cond delay="0"/>
                                  </p:stCondLst>
                                  <p:childTnLst>
                                    <p:set>
                                      <p:cBhvr>
                                        <p:cTn id="171" dur="1" fill="hold">
                                          <p:stCondLst>
                                            <p:cond delay="0"/>
                                          </p:stCondLst>
                                        </p:cTn>
                                        <p:tgtEl>
                                          <p:spTgt spid="829">
                                            <p:txEl>
                                              <p:pRg st="1" end="1"/>
                                            </p:txEl>
                                          </p:spTgt>
                                        </p:tgtEl>
                                        <p:attrNameLst>
                                          <p:attrName>style.visibility</p:attrName>
                                        </p:attrNameLst>
                                      </p:cBhvr>
                                      <p:to>
                                        <p:strVal val="visible"/>
                                      </p:to>
                                    </p:set>
                                    <p:animEffect filter="fade" transition="in">
                                      <p:cBhvr additive="repl">
                                        <p:cTn id="172" dur="500"/>
                                        <p:tgtEl>
                                          <p:spTgt spid="829">
                                            <p:txEl>
                                              <p:pRg st="1" end="1"/>
                                            </p:txEl>
                                          </p:spTgt>
                                        </p:tgtEl>
                                      </p:cBhvr>
                                    </p:animEffect>
                                  </p:childTnLst>
                                </p:cTn>
                              </p:par>
                            </p:childTnLst>
                          </p:cTn>
                        </p:par>
                        <p:par>
                          <p:cTn id="173" fill="hold">
                            <p:stCondLst>
                              <p:cond delay="500"/>
                            </p:stCondLst>
                            <p:childTnLst>
                              <p:par>
                                <p:cTn id="174" nodeType="afterEffect" fill="hold" presetClass="exit" presetID="10">
                                  <p:stCondLst>
                                    <p:cond delay="0"/>
                                  </p:stCondLst>
                                  <p:childTnLst>
                                    <p:animEffect filter="fade" transition="out">
                                      <p:cBhvr additive="repl">
                                        <p:cTn id="175" dur="500"/>
                                        <p:tgtEl>
                                          <p:spTgt spid="791"/>
                                        </p:tgtEl>
                                      </p:cBhvr>
                                    </p:animEffect>
                                    <p:set>
                                      <p:cBhvr>
                                        <p:cTn id="176" dur="1" fill="hold">
                                          <p:stCondLst>
                                            <p:cond delay="499"/>
                                          </p:stCondLst>
                                        </p:cTn>
                                        <p:tgtEl>
                                          <p:spTgt spid="791"/>
                                        </p:tgtEl>
                                        <p:attrNameLst>
                                          <p:attrName>style.visibility</p:attrName>
                                        </p:attrNameLst>
                                      </p:cBhvr>
                                      <p:to>
                                        <p:strVal val="hidden"/>
                                      </p:to>
                                    </p:set>
                                  </p:childTnLst>
                                </p:cTn>
                              </p:par>
                              <p:par>
                                <p:cTn id="177" nodeType="withEffect" fill="hold" presetClass="exit" presetID="10">
                                  <p:stCondLst>
                                    <p:cond delay="0"/>
                                  </p:stCondLst>
                                  <p:childTnLst>
                                    <p:animEffect filter="fade" transition="out">
                                      <p:cBhvr additive="repl">
                                        <p:cTn id="178" dur="500"/>
                                        <p:tgtEl>
                                          <p:spTgt spid="790"/>
                                        </p:tgtEl>
                                      </p:cBhvr>
                                    </p:animEffect>
                                    <p:set>
                                      <p:cBhvr>
                                        <p:cTn id="179" dur="1" fill="hold">
                                          <p:stCondLst>
                                            <p:cond delay="499"/>
                                          </p:stCondLst>
                                        </p:cTn>
                                        <p:tgtEl>
                                          <p:spTgt spid="790"/>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nodeType="clickEffect" fill="hold" presetClass="entr" presetID="10">
                                  <p:stCondLst>
                                    <p:cond delay="0"/>
                                  </p:stCondLst>
                                  <p:childTnLst>
                                    <p:set>
                                      <p:cBhvr>
                                        <p:cTn id="183" dur="1" fill="hold">
                                          <p:stCondLst>
                                            <p:cond delay="0"/>
                                          </p:stCondLst>
                                        </p:cTn>
                                        <p:tgtEl>
                                          <p:spTgt spid="797"/>
                                        </p:tgtEl>
                                        <p:attrNameLst>
                                          <p:attrName>style.visibility</p:attrName>
                                        </p:attrNameLst>
                                      </p:cBhvr>
                                      <p:to>
                                        <p:strVal val="visible"/>
                                      </p:to>
                                    </p:set>
                                    <p:animEffect filter="fade" transition="in">
                                      <p:cBhvr additive="repl">
                                        <p:cTn id="184" dur="500"/>
                                        <p:tgtEl>
                                          <p:spTgt spid="797"/>
                                        </p:tgtEl>
                                      </p:cBhvr>
                                    </p:animEffect>
                                  </p:childTnLst>
                                </p:cTn>
                              </p:par>
                              <p:par>
                                <p:cTn id="185" nodeType="withEffect" fill="hold" presetClass="entr" presetID="10">
                                  <p:stCondLst>
                                    <p:cond delay="0"/>
                                  </p:stCondLst>
                                  <p:childTnLst>
                                    <p:set>
                                      <p:cBhvr>
                                        <p:cTn id="186" dur="1" fill="hold">
                                          <p:stCondLst>
                                            <p:cond delay="0"/>
                                          </p:stCondLst>
                                        </p:cTn>
                                        <p:tgtEl>
                                          <p:spTgt spid="798"/>
                                        </p:tgtEl>
                                        <p:attrNameLst>
                                          <p:attrName>style.visibility</p:attrName>
                                        </p:attrNameLst>
                                      </p:cBhvr>
                                      <p:to>
                                        <p:strVal val="visible"/>
                                      </p:to>
                                    </p:set>
                                    <p:animEffect filter="fade" transition="in">
                                      <p:cBhvr additive="repl">
                                        <p:cTn id="187" dur="500"/>
                                        <p:tgtEl>
                                          <p:spTgt spid="798"/>
                                        </p:tgtEl>
                                      </p:cBhvr>
                                    </p:animEffect>
                                  </p:childTnLst>
                                </p:cTn>
                              </p:par>
                            </p:childTnLst>
                          </p:cTn>
                        </p:par>
                        <p:par>
                          <p:cTn id="188" fill="hold">
                            <p:stCondLst>
                              <p:cond delay="500"/>
                            </p:stCondLst>
                            <p:childTnLst>
                              <p:par>
                                <p:cTn id="189" nodeType="afterEffect" fill="hold" presetClass="entr" presetID="10">
                                  <p:stCondLst>
                                    <p:cond delay="0"/>
                                  </p:stCondLst>
                                  <p:childTnLst>
                                    <p:set>
                                      <p:cBhvr>
                                        <p:cTn id="190" dur="1" fill="hold">
                                          <p:stCondLst>
                                            <p:cond delay="0"/>
                                          </p:stCondLst>
                                        </p:cTn>
                                        <p:tgtEl>
                                          <p:spTgt spid="787">
                                            <p:txEl>
                                              <p:pRg st="1" end="1"/>
                                            </p:txEl>
                                          </p:spTgt>
                                        </p:tgtEl>
                                        <p:attrNameLst>
                                          <p:attrName>style.visibility</p:attrName>
                                        </p:attrNameLst>
                                      </p:cBhvr>
                                      <p:to>
                                        <p:strVal val="visible"/>
                                      </p:to>
                                    </p:set>
                                    <p:animEffect filter="fade" transition="in">
                                      <p:cBhvr additive="repl">
                                        <p:cTn id="191" dur="500"/>
                                        <p:tgtEl>
                                          <p:spTgt spid="787">
                                            <p:txEl>
                                              <p:pRg st="1" end="1"/>
                                            </p:txEl>
                                          </p:spTgt>
                                        </p:tgtEl>
                                      </p:cBhvr>
                                    </p:animEffect>
                                  </p:childTnLst>
                                </p:cTn>
                              </p:par>
                            </p:childTnLst>
                          </p:cTn>
                        </p:par>
                        <p:par>
                          <p:cTn id="192" fill="hold">
                            <p:stCondLst>
                              <p:cond delay="1000"/>
                            </p:stCondLst>
                            <p:childTnLst>
                              <p:par>
                                <p:cTn id="193" nodeType="afterEffect" fill="hold" presetClass="entr" presetID="12" presetSubtype="8">
                                  <p:stCondLst>
                                    <p:cond delay="500"/>
                                  </p:stCondLst>
                                  <p:childTnLst>
                                    <p:set>
                                      <p:cBhvr>
                                        <p:cTn id="194" dur="1" fill="hold">
                                          <p:stCondLst>
                                            <p:cond delay="0"/>
                                          </p:stCondLst>
                                        </p:cTn>
                                        <p:tgtEl>
                                          <p:spTgt spid="794"/>
                                        </p:tgtEl>
                                        <p:attrNameLst>
                                          <p:attrName>style.visibility</p:attrName>
                                        </p:attrNameLst>
                                      </p:cBhvr>
                                      <p:to>
                                        <p:strVal val="visible"/>
                                      </p:to>
                                    </p:set>
                                    <p:anim calcmode="lin" valueType="num">
                                      <p:cBhvr additive="repl">
                                        <p:cTn id="195" dur="500"/>
                                        <p:tgtEl>
                                          <p:spTgt spid="794"/>
                                        </p:tgtEl>
                                        <p:attrNameLst>
                                          <p:attrName>ppt_x</p:attrName>
                                        </p:attrNameLst>
                                      </p:cBhvr>
                                      <p:tavLst>
                                        <p:tav tm="0">
                                          <p:val>
                                            <p:strVal val="#ppt_x-#ppt_w*1.125000"/>
                                          </p:val>
                                        </p:tav>
                                        <p:tav tm="100000">
                                          <p:val>
                                            <p:strVal val="#ppt_x"/>
                                          </p:val>
                                        </p:tav>
                                      </p:tavLst>
                                    </p:anim>
                                    <p:animEffect filter="wipe(right)" transition="in">
                                      <p:cBhvr additive="repl">
                                        <p:cTn id="196" dur="500"/>
                                        <p:tgtEl>
                                          <p:spTgt spid="794"/>
                                        </p:tgtEl>
                                      </p:cBhvr>
                                    </p:animEffect>
                                  </p:childTnLst>
                                </p:cTn>
                              </p:par>
                            </p:childTnLst>
                          </p:cTn>
                        </p:par>
                        <p:par>
                          <p:cTn id="197" fill="hold">
                            <p:stCondLst>
                              <p:cond delay="2000"/>
                            </p:stCondLst>
                            <p:childTnLst>
                              <p:par>
                                <p:cTn id="198" nodeType="afterEffect" fill="hold" presetClass="exit" presetID="1">
                                  <p:stCondLst>
                                    <p:cond delay="1000"/>
                                  </p:stCondLst>
                                  <p:childTnLst>
                                    <p:set>
                                      <p:cBhvr>
                                        <p:cTn id="199" dur="1" fill="hold">
                                          <p:stCondLst>
                                            <p:cond delay="0"/>
                                          </p:stCondLst>
                                        </p:cTn>
                                        <p:tgtEl>
                                          <p:spTgt spid="794"/>
                                        </p:tgtEl>
                                        <p:attrNameLst>
                                          <p:attrName>style.visibility</p:attrName>
                                        </p:attrNameLst>
                                      </p:cBhvr>
                                      <p:to>
                                        <p:strVal val="hidden"/>
                                      </p:to>
                                    </p:set>
                                  </p:childTnLst>
                                </p:cTn>
                              </p:par>
                              <p:par>
                                <p:cTn id="200" nodeType="withEffect" fill="hold" presetClass="exit" presetID="10">
                                  <p:stCondLst>
                                    <p:cond delay="1000"/>
                                  </p:stCondLst>
                                  <p:childTnLst>
                                    <p:animEffect filter="fade" transition="out">
                                      <p:cBhvr additive="repl">
                                        <p:cTn id="201" dur="500"/>
                                        <p:tgtEl>
                                          <p:spTgt spid="797"/>
                                        </p:tgtEl>
                                      </p:cBhvr>
                                    </p:animEffect>
                                    <p:set>
                                      <p:cBhvr>
                                        <p:cTn id="202" dur="1" fill="hold">
                                          <p:stCondLst>
                                            <p:cond delay="499"/>
                                          </p:stCondLst>
                                        </p:cTn>
                                        <p:tgtEl>
                                          <p:spTgt spid="797"/>
                                        </p:tgtEl>
                                        <p:attrNameLst>
                                          <p:attrName>style.visibility</p:attrName>
                                        </p:attrNameLst>
                                      </p:cBhvr>
                                      <p:to>
                                        <p:strVal val="hidden"/>
                                      </p:to>
                                    </p:set>
                                  </p:childTnLst>
                                </p:cTn>
                              </p:par>
                              <p:par>
                                <p:cTn id="203" nodeType="withEffect" fill="hold" presetClass="exit" presetID="10">
                                  <p:stCondLst>
                                    <p:cond delay="1000"/>
                                  </p:stCondLst>
                                  <p:childTnLst>
                                    <p:animEffect filter="fade" transition="out">
                                      <p:cBhvr additive="repl">
                                        <p:cTn id="204" dur="500"/>
                                        <p:tgtEl>
                                          <p:spTgt spid="798"/>
                                        </p:tgtEl>
                                      </p:cBhvr>
                                    </p:animEffect>
                                    <p:set>
                                      <p:cBhvr>
                                        <p:cTn id="205" dur="1" fill="hold">
                                          <p:stCondLst>
                                            <p:cond delay="499"/>
                                          </p:stCondLst>
                                        </p:cTn>
                                        <p:tgtEl>
                                          <p:spTgt spid="798"/>
                                        </p:tgtEl>
                                        <p:attrNameLst>
                                          <p:attrName>style.visibility</p:attrName>
                                        </p:attrNameLst>
                                      </p:cBhvr>
                                      <p:to>
                                        <p:strVal val="hidden"/>
                                      </p:to>
                                    </p:set>
                                  </p:childTnLst>
                                </p:cTn>
                              </p:par>
                              <p:par>
                                <p:cTn id="206" nodeType="withEffect" fill="hold" presetClass="entr" presetID="12" presetSubtype="2">
                                  <p:stCondLst>
                                    <p:cond delay="1000"/>
                                  </p:stCondLst>
                                  <p:childTnLst>
                                    <p:set>
                                      <p:cBhvr>
                                        <p:cTn id="207" dur="1" fill="hold">
                                          <p:stCondLst>
                                            <p:cond delay="0"/>
                                          </p:stCondLst>
                                        </p:cTn>
                                        <p:tgtEl>
                                          <p:spTgt spid="799"/>
                                        </p:tgtEl>
                                        <p:attrNameLst>
                                          <p:attrName>style.visibility</p:attrName>
                                        </p:attrNameLst>
                                      </p:cBhvr>
                                      <p:to>
                                        <p:strVal val="visible"/>
                                      </p:to>
                                    </p:set>
                                    <p:anim calcmode="lin" valueType="num">
                                      <p:cBhvr additive="repl">
                                        <p:cTn id="208" dur="500"/>
                                        <p:tgtEl>
                                          <p:spTgt spid="799"/>
                                        </p:tgtEl>
                                        <p:attrNameLst>
                                          <p:attrName>ppt_x</p:attrName>
                                        </p:attrNameLst>
                                      </p:cBhvr>
                                      <p:tavLst>
                                        <p:tav tm="0">
                                          <p:val>
                                            <p:strVal val="#ppt_x+#ppt_w*1.125000"/>
                                          </p:val>
                                        </p:tav>
                                        <p:tav tm="100000">
                                          <p:val>
                                            <p:strVal val="#ppt_x"/>
                                          </p:val>
                                        </p:tav>
                                      </p:tavLst>
                                    </p:anim>
                                    <p:animEffect filter="wipe(left)" transition="in">
                                      <p:cBhvr additive="repl">
                                        <p:cTn id="209" dur="500"/>
                                        <p:tgtEl>
                                          <p:spTgt spid="799"/>
                                        </p:tgtEl>
                                      </p:cBhvr>
                                    </p:animEffect>
                                  </p:childTnLst>
                                </p:cTn>
                              </p:par>
                            </p:childTnLst>
                          </p:cTn>
                        </p:par>
                      </p:childTnLst>
                    </p:cTn>
                  </p:par>
                  <p:par>
                    <p:cTn id="210" fill="hold">
                      <p:stCondLst>
                        <p:cond delay="indefinite"/>
                      </p:stCondLst>
                      <p:childTnLst>
                        <p:par>
                          <p:cTn id="211" fill="hold">
                            <p:stCondLst>
                              <p:cond delay="0"/>
                            </p:stCondLst>
                            <p:childTnLst>
                              <p:par>
                                <p:cTn id="212" nodeType="clickEffect" fill="hold" presetClass="exit" presetID="1">
                                  <p:stCondLst>
                                    <p:cond delay="0"/>
                                  </p:stCondLst>
                                  <p:childTnLst>
                                    <p:set>
                                      <p:cBhvr>
                                        <p:cTn id="213" dur="1" fill="hold">
                                          <p:stCondLst>
                                            <p:cond delay="0"/>
                                          </p:stCondLst>
                                        </p:cTn>
                                        <p:tgtEl>
                                          <p:spTgt spid="799"/>
                                        </p:tgtEl>
                                        <p:attrNameLst>
                                          <p:attrName>style.visibility</p:attrName>
                                        </p:attrNameLst>
                                      </p:cBhvr>
                                      <p:to>
                                        <p:strVal val="hidden"/>
                                      </p:to>
                                    </p:set>
                                  </p:childTnLst>
                                </p:cTn>
                              </p:par>
                              <p:par>
                                <p:cTn id="214" nodeType="withEffect" fill="hold" presetClass="entr" presetID="10">
                                  <p:stCondLst>
                                    <p:cond delay="0"/>
                                  </p:stCondLst>
                                  <p:childTnLst>
                                    <p:set>
                                      <p:cBhvr>
                                        <p:cTn id="215" dur="1" fill="hold">
                                          <p:stCondLst>
                                            <p:cond delay="0"/>
                                          </p:stCondLst>
                                        </p:cTn>
                                        <p:tgtEl>
                                          <p:spTgt spid="787">
                                            <p:txEl>
                                              <p:pRg st="2" end="2"/>
                                            </p:txEl>
                                          </p:spTgt>
                                        </p:tgtEl>
                                        <p:attrNameLst>
                                          <p:attrName>style.visibility</p:attrName>
                                        </p:attrNameLst>
                                      </p:cBhvr>
                                      <p:to>
                                        <p:strVal val="visible"/>
                                      </p:to>
                                    </p:set>
                                    <p:animEffect filter="fade" transition="in">
                                      <p:cBhvr additive="repl">
                                        <p:cTn id="216" dur="500"/>
                                        <p:tgtEl>
                                          <p:spTgt spid="787">
                                            <p:txEl>
                                              <p:pRg st="2" end="2"/>
                                            </p:txEl>
                                          </p:spTgt>
                                        </p:tgtEl>
                                      </p:cBhvr>
                                    </p:animEffect>
                                  </p:childTnLst>
                                </p:cTn>
                              </p:par>
                              <p:par>
                                <p:cTn id="217" nodeType="withEffect" fill="hold" presetClass="entr" presetID="12" presetSubtype="8">
                                  <p:stCondLst>
                                    <p:cond delay="0"/>
                                  </p:stCondLst>
                                  <p:childTnLst>
                                    <p:set>
                                      <p:cBhvr>
                                        <p:cTn id="218" dur="1" fill="hold">
                                          <p:stCondLst>
                                            <p:cond delay="0"/>
                                          </p:stCondLst>
                                        </p:cTn>
                                        <p:tgtEl>
                                          <p:spTgt spid="802"/>
                                        </p:tgtEl>
                                        <p:attrNameLst>
                                          <p:attrName>style.visibility</p:attrName>
                                        </p:attrNameLst>
                                      </p:cBhvr>
                                      <p:to>
                                        <p:strVal val="visible"/>
                                      </p:to>
                                    </p:set>
                                    <p:anim calcmode="lin" valueType="num">
                                      <p:cBhvr additive="repl">
                                        <p:cTn id="219" dur="500"/>
                                        <p:tgtEl>
                                          <p:spTgt spid="802"/>
                                        </p:tgtEl>
                                        <p:attrNameLst>
                                          <p:attrName>ppt_x</p:attrName>
                                        </p:attrNameLst>
                                      </p:cBhvr>
                                      <p:tavLst>
                                        <p:tav tm="0">
                                          <p:val>
                                            <p:strVal val="#ppt_x-#ppt_w*1.125000"/>
                                          </p:val>
                                        </p:tav>
                                        <p:tav tm="100000">
                                          <p:val>
                                            <p:strVal val="#ppt_x"/>
                                          </p:val>
                                        </p:tav>
                                      </p:tavLst>
                                    </p:anim>
                                    <p:animEffect filter="wipe(right)" transition="in">
                                      <p:cBhvr additive="repl">
                                        <p:cTn id="220" dur="500"/>
                                        <p:tgtEl>
                                          <p:spTgt spid="802"/>
                                        </p:tgtEl>
                                      </p:cBhvr>
                                    </p:animEffect>
                                  </p:childTnLst>
                                </p:cTn>
                              </p:par>
                            </p:childTnLst>
                          </p:cTn>
                        </p:par>
                        <p:par>
                          <p:cTn id="221" fill="hold">
                            <p:stCondLst>
                              <p:cond delay="500"/>
                            </p:stCondLst>
                            <p:childTnLst>
                              <p:par>
                                <p:cTn id="222" nodeType="afterEffect" fill="hold" presetClass="exit" presetID="1">
                                  <p:stCondLst>
                                    <p:cond delay="1000"/>
                                  </p:stCondLst>
                                  <p:childTnLst>
                                    <p:set>
                                      <p:cBhvr>
                                        <p:cTn id="223" dur="1" fill="hold">
                                          <p:stCondLst>
                                            <p:cond delay="0"/>
                                          </p:stCondLst>
                                        </p:cTn>
                                        <p:tgtEl>
                                          <p:spTgt spid="802"/>
                                        </p:tgtEl>
                                        <p:attrNameLst>
                                          <p:attrName>style.visibility</p:attrName>
                                        </p:attrNameLst>
                                      </p:cBhvr>
                                      <p:to>
                                        <p:strVal val="hidden"/>
                                      </p:to>
                                    </p:set>
                                  </p:childTnLst>
                                </p:cTn>
                              </p:par>
                              <p:par>
                                <p:cTn id="224" nodeType="withEffect" fill="hold" presetClass="entr" presetID="12" presetSubtype="2">
                                  <p:stCondLst>
                                    <p:cond delay="1000"/>
                                  </p:stCondLst>
                                  <p:childTnLst>
                                    <p:set>
                                      <p:cBhvr>
                                        <p:cTn id="225" dur="1" fill="hold">
                                          <p:stCondLst>
                                            <p:cond delay="0"/>
                                          </p:stCondLst>
                                        </p:cTn>
                                        <p:tgtEl>
                                          <p:spTgt spid="805"/>
                                        </p:tgtEl>
                                        <p:attrNameLst>
                                          <p:attrName>style.visibility</p:attrName>
                                        </p:attrNameLst>
                                      </p:cBhvr>
                                      <p:to>
                                        <p:strVal val="visible"/>
                                      </p:to>
                                    </p:set>
                                    <p:anim calcmode="lin" valueType="num">
                                      <p:cBhvr additive="repl">
                                        <p:cTn id="226" dur="500"/>
                                        <p:tgtEl>
                                          <p:spTgt spid="805"/>
                                        </p:tgtEl>
                                        <p:attrNameLst>
                                          <p:attrName>ppt_x</p:attrName>
                                        </p:attrNameLst>
                                      </p:cBhvr>
                                      <p:tavLst>
                                        <p:tav tm="0">
                                          <p:val>
                                            <p:strVal val="#ppt_x+#ppt_w*1.125000"/>
                                          </p:val>
                                        </p:tav>
                                        <p:tav tm="100000">
                                          <p:val>
                                            <p:strVal val="#ppt_x"/>
                                          </p:val>
                                        </p:tav>
                                      </p:tavLst>
                                    </p:anim>
                                    <p:animEffect filter="wipe(left)" transition="in">
                                      <p:cBhvr additive="repl">
                                        <p:cTn id="227" dur="500"/>
                                        <p:tgtEl>
                                          <p:spTgt spid="805"/>
                                        </p:tgtEl>
                                      </p:cBhvr>
                                    </p:animEffect>
                                  </p:childTnLst>
                                </p:cTn>
                              </p:par>
                            </p:childTnLst>
                          </p:cTn>
                        </p:par>
                        <p:par>
                          <p:cTn id="228" fill="hold">
                            <p:stCondLst>
                              <p:cond delay="2000"/>
                            </p:stCondLst>
                            <p:childTnLst>
                              <p:par>
                                <p:cTn id="229" nodeType="afterEffect" fill="hold" presetClass="entr" presetID="1">
                                  <p:stCondLst>
                                    <p:cond delay="0"/>
                                  </p:stCondLst>
                                  <p:childTnLst>
                                    <p:set>
                                      <p:cBhvr>
                                        <p:cTn id="230" dur="1" fill="hold">
                                          <p:stCondLst>
                                            <p:cond delay="0"/>
                                          </p:stCondLst>
                                        </p:cTn>
                                        <p:tgtEl>
                                          <p:spTgt spid="828"/>
                                        </p:tgtEl>
                                        <p:attrNameLst>
                                          <p:attrName>style.visibility</p:attrName>
                                        </p:attrNameLst>
                                      </p:cBhvr>
                                      <p:to>
                                        <p:strVal val="visible"/>
                                      </p:to>
                                    </p:set>
                                  </p:childTnLst>
                                </p:cTn>
                              </p:par>
                              <p:par>
                                <p:cTn id="231" nodeType="withEffect" fill="hold" presetClass="entr" presetID="10">
                                  <p:stCondLst>
                                    <p:cond delay="0"/>
                                  </p:stCondLst>
                                  <p:childTnLst>
                                    <p:set>
                                      <p:cBhvr>
                                        <p:cTn id="232" dur="1" fill="hold">
                                          <p:stCondLst>
                                            <p:cond delay="0"/>
                                          </p:stCondLst>
                                        </p:cTn>
                                        <p:tgtEl>
                                          <p:spTgt spid="821"/>
                                        </p:tgtEl>
                                        <p:attrNameLst>
                                          <p:attrName>style.visibility</p:attrName>
                                        </p:attrNameLst>
                                      </p:cBhvr>
                                      <p:to>
                                        <p:strVal val="visible"/>
                                      </p:to>
                                    </p:set>
                                    <p:animEffect filter="fade" transition="in">
                                      <p:cBhvr additive="repl">
                                        <p:cTn id="233" dur="500"/>
                                        <p:tgtEl>
                                          <p:spTgt spid="821"/>
                                        </p:tgtEl>
                                      </p:cBhvr>
                                    </p:animEffect>
                                  </p:childTnLst>
                                </p:cTn>
                              </p:par>
                              <p:par>
                                <p:cTn id="234" nodeType="withEffect" fill="hold" presetClass="entr" presetID="10">
                                  <p:stCondLst>
                                    <p:cond delay="350"/>
                                  </p:stCondLst>
                                  <p:childTnLst>
                                    <p:set>
                                      <p:cBhvr>
                                        <p:cTn id="235" dur="1" fill="hold">
                                          <p:stCondLst>
                                            <p:cond delay="0"/>
                                          </p:stCondLst>
                                        </p:cTn>
                                        <p:tgtEl>
                                          <p:spTgt spid="829">
                                            <p:txEl>
                                              <p:pRg st="2" end="2"/>
                                            </p:txEl>
                                          </p:spTgt>
                                        </p:tgtEl>
                                        <p:attrNameLst>
                                          <p:attrName>style.visibility</p:attrName>
                                        </p:attrNameLst>
                                      </p:cBhvr>
                                      <p:to>
                                        <p:strVal val="visible"/>
                                      </p:to>
                                    </p:set>
                                    <p:animEffect filter="fade" transition="in">
                                      <p:cBhvr additive="repl">
                                        <p:cTn id="236" dur="500"/>
                                        <p:tgtEl>
                                          <p:spTgt spid="829">
                                            <p:txEl>
                                              <p:pRg st="2" end="2"/>
                                            </p:txEl>
                                          </p:spTgt>
                                        </p:tgtEl>
                                      </p:cBhvr>
                                    </p:animEffect>
                                  </p:childTnLst>
                                </p:cTn>
                              </p:par>
                            </p:childTnLst>
                          </p:cTn>
                        </p:par>
                      </p:childTnLst>
                    </p:cTn>
                  </p:par>
                  <p:par>
                    <p:cTn id="237" fill="hold">
                      <p:stCondLst>
                        <p:cond delay="indefinite"/>
                      </p:stCondLst>
                      <p:childTnLst>
                        <p:par>
                          <p:cTn id="238" fill="hold">
                            <p:stCondLst>
                              <p:cond delay="0"/>
                            </p:stCondLst>
                            <p:childTnLst>
                              <p:par>
                                <p:cTn id="239" nodeType="clickEffect" fill="hold" presetClass="exit" presetID="1">
                                  <p:stCondLst>
                                    <p:cond delay="0"/>
                                  </p:stCondLst>
                                  <p:childTnLst>
                                    <p:set>
                                      <p:cBhvr>
                                        <p:cTn id="240" dur="1" fill="hold">
                                          <p:stCondLst>
                                            <p:cond delay="0"/>
                                          </p:stCondLst>
                                        </p:cTn>
                                        <p:tgtEl>
                                          <p:spTgt spid="805"/>
                                        </p:tgtEl>
                                        <p:attrNameLst>
                                          <p:attrName>style.visibility</p:attrName>
                                        </p:attrNameLst>
                                      </p:cBhvr>
                                      <p:to>
                                        <p:strVal val="hidden"/>
                                      </p:to>
                                    </p:set>
                                  </p:childTnLst>
                                </p:cTn>
                              </p:par>
                              <p:par>
                                <p:cTn id="241" nodeType="withEffect" fill="hold" presetClass="entr" presetID="10">
                                  <p:stCondLst>
                                    <p:cond delay="0"/>
                                  </p:stCondLst>
                                  <p:childTnLst>
                                    <p:set>
                                      <p:cBhvr>
                                        <p:cTn id="242" dur="1" fill="hold">
                                          <p:stCondLst>
                                            <p:cond delay="0"/>
                                          </p:stCondLst>
                                        </p:cTn>
                                        <p:tgtEl>
                                          <p:spTgt spid="787">
                                            <p:txEl>
                                              <p:pRg st="3" end="3"/>
                                            </p:txEl>
                                          </p:spTgt>
                                        </p:tgtEl>
                                        <p:attrNameLst>
                                          <p:attrName>style.visibility</p:attrName>
                                        </p:attrNameLst>
                                      </p:cBhvr>
                                      <p:to>
                                        <p:strVal val="visible"/>
                                      </p:to>
                                    </p:set>
                                    <p:animEffect filter="fade" transition="in">
                                      <p:cBhvr additive="repl">
                                        <p:cTn id="243" dur="500"/>
                                        <p:tgtEl>
                                          <p:spTgt spid="787">
                                            <p:txEl>
                                              <p:pRg st="3" end="3"/>
                                            </p:txEl>
                                          </p:spTgt>
                                        </p:tgtEl>
                                      </p:cBhvr>
                                    </p:animEffect>
                                  </p:childTnLst>
                                </p:cTn>
                              </p:par>
                              <p:par>
                                <p:cTn id="244" nodeType="withEffect" fill="hold" presetClass="entr" presetID="10">
                                  <p:stCondLst>
                                    <p:cond delay="0"/>
                                  </p:stCondLst>
                                  <p:childTnLst>
                                    <p:set>
                                      <p:cBhvr>
                                        <p:cTn id="245" dur="1" fill="hold">
                                          <p:stCondLst>
                                            <p:cond delay="0"/>
                                          </p:stCondLst>
                                        </p:cTn>
                                        <p:tgtEl>
                                          <p:spTgt spid="809"/>
                                        </p:tgtEl>
                                        <p:attrNameLst>
                                          <p:attrName>style.visibility</p:attrName>
                                        </p:attrNameLst>
                                      </p:cBhvr>
                                      <p:to>
                                        <p:strVal val="visible"/>
                                      </p:to>
                                    </p:set>
                                    <p:animEffect filter="fade" transition="in">
                                      <p:cBhvr additive="repl">
                                        <p:cTn id="246" dur="500"/>
                                        <p:tgtEl>
                                          <p:spTgt spid="809"/>
                                        </p:tgtEl>
                                      </p:cBhvr>
                                    </p:animEffect>
                                  </p:childTnLst>
                                </p:cTn>
                              </p:par>
                            </p:childTnLst>
                          </p:cTn>
                        </p:par>
                      </p:childTnLst>
                    </p:cTn>
                  </p:par>
                  <p:par>
                    <p:cTn id="247" fill="hold">
                      <p:stCondLst>
                        <p:cond delay="indefinite"/>
                      </p:stCondLst>
                      <p:childTnLst>
                        <p:par>
                          <p:cTn id="248" fill="hold">
                            <p:stCondLst>
                              <p:cond delay="0"/>
                            </p:stCondLst>
                            <p:childTnLst>
                              <p:par>
                                <p:cTn id="249" nodeType="clickEffect" fill="hold" presetClass="entr" presetID="10">
                                  <p:stCondLst>
                                    <p:cond delay="0"/>
                                  </p:stCondLst>
                                  <p:childTnLst>
                                    <p:set>
                                      <p:cBhvr>
                                        <p:cTn id="250" dur="1" fill="hold">
                                          <p:stCondLst>
                                            <p:cond delay="0"/>
                                          </p:stCondLst>
                                        </p:cTn>
                                        <p:tgtEl>
                                          <p:spTgt spid="787">
                                            <p:txEl>
                                              <p:pRg st="4" end="4"/>
                                            </p:txEl>
                                          </p:spTgt>
                                        </p:tgtEl>
                                        <p:attrNameLst>
                                          <p:attrName>style.visibility</p:attrName>
                                        </p:attrNameLst>
                                      </p:cBhvr>
                                      <p:to>
                                        <p:strVal val="visible"/>
                                      </p:to>
                                    </p:set>
                                    <p:animEffect filter="fade" transition="in">
                                      <p:cBhvr additive="repl">
                                        <p:cTn id="251" dur="500"/>
                                        <p:tgtEl>
                                          <p:spTgt spid="787">
                                            <p:txEl>
                                              <p:pRg st="4" end="4"/>
                                            </p:txEl>
                                          </p:spTgt>
                                        </p:tgtEl>
                                      </p:cBhvr>
                                    </p:animEffect>
                                  </p:childTnLst>
                                </p:cTn>
                              </p:par>
                              <p:par>
                                <p:cTn id="252" nodeType="withEffect" fill="hold" presetClass="entr" presetID="12" presetSubtype="1">
                                  <p:stCondLst>
                                    <p:cond delay="0"/>
                                  </p:stCondLst>
                                  <p:childTnLst>
                                    <p:set>
                                      <p:cBhvr>
                                        <p:cTn id="253" dur="1" fill="hold">
                                          <p:stCondLst>
                                            <p:cond delay="0"/>
                                          </p:stCondLst>
                                        </p:cTn>
                                        <p:tgtEl>
                                          <p:spTgt spid="816"/>
                                        </p:tgtEl>
                                        <p:attrNameLst>
                                          <p:attrName>style.visibility</p:attrName>
                                        </p:attrNameLst>
                                      </p:cBhvr>
                                      <p:to>
                                        <p:strVal val="visible"/>
                                      </p:to>
                                    </p:set>
                                    <p:anim calcmode="lin" valueType="num">
                                      <p:cBhvr additive="repl">
                                        <p:cTn id="254" dur="500"/>
                                        <p:tgtEl>
                                          <p:spTgt spid="816"/>
                                        </p:tgtEl>
                                        <p:attrNameLst>
                                          <p:attrName>ppt_y</p:attrName>
                                        </p:attrNameLst>
                                      </p:cBhvr>
                                      <p:tavLst>
                                        <p:tav tm="0">
                                          <p:val>
                                            <p:strVal val="#ppt_y-#ppt_h*1.125000"/>
                                          </p:val>
                                        </p:tav>
                                        <p:tav tm="100000">
                                          <p:val>
                                            <p:strVal val="#ppt_y"/>
                                          </p:val>
                                        </p:tav>
                                      </p:tavLst>
                                    </p:anim>
                                    <p:animEffect filter="wipe(down)" transition="in">
                                      <p:cBhvr additive="repl">
                                        <p:cTn id="255" dur="500"/>
                                        <p:tgtEl>
                                          <p:spTgt spid="8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Title 1"/>
          <p:cNvSpPr txBox="1"/>
          <p:nvPr/>
        </p:nvSpPr>
        <p:spPr>
          <a:xfrm>
            <a:off x="838080" y="365040"/>
            <a:ext cx="10515240" cy="1325160"/>
          </a:xfrm>
          <a:prstGeom prst="rect">
            <a:avLst/>
          </a:prstGeom>
          <a:noFill/>
          <a:ln w="0">
            <a:noFill/>
          </a:ln>
        </p:spPr>
        <p:txBody>
          <a:bodyPr anchor="ctr">
            <a:normAutofit/>
          </a:bodyPr>
          <a:p>
            <a:pPr>
              <a:lnSpc>
                <a:spcPct val="100000"/>
              </a:lnSpc>
            </a:pPr>
            <a:r>
              <a:rPr b="1" lang="en-US" sz="4400" spc="-1" strike="noStrike">
                <a:solidFill>
                  <a:srgbClr val="000000"/>
                </a:solidFill>
                <a:latin typeface="Montserrat"/>
              </a:rPr>
              <a:t>Zigbee: aligning the application</a:t>
            </a:r>
            <a:endParaRPr b="0" lang="en-US" sz="4400" spc="-1" strike="noStrike">
              <a:solidFill>
                <a:srgbClr val="000000"/>
              </a:solidFill>
              <a:latin typeface="Calibri"/>
            </a:endParaRPr>
          </a:p>
        </p:txBody>
      </p:sp>
      <p:sp>
        <p:nvSpPr>
          <p:cNvPr id="832" name="Content Placeholder 2"/>
          <p:cNvSpPr txBox="1"/>
          <p:nvPr/>
        </p:nvSpPr>
        <p:spPr>
          <a:xfrm>
            <a:off x="838080" y="1825560"/>
            <a:ext cx="10515240" cy="4350960"/>
          </a:xfrm>
          <a:prstGeom prst="rect">
            <a:avLst/>
          </a:prstGeom>
          <a:noFill/>
          <a:ln w="0">
            <a:noFill/>
          </a:ln>
        </p:spPr>
        <p:txBody>
          <a:bodyPr>
            <a:noAutofit/>
          </a:bodyPr>
          <a:p>
            <a:pPr>
              <a:lnSpc>
                <a:spcPct val="100000"/>
              </a:lnSpc>
              <a:spcBef>
                <a:spcPts val="1001"/>
              </a:spcBef>
              <a:tabLst>
                <a:tab algn="l" pos="0"/>
              </a:tabLst>
            </a:pPr>
            <a:r>
              <a:rPr b="0" lang="en-US" sz="2800" spc="-1" strike="noStrike">
                <a:solidFill>
                  <a:srgbClr val="000000"/>
                </a:solidFill>
                <a:latin typeface="Hind Light"/>
                <a:ea typeface="Hind"/>
              </a:rPr>
              <a:t>Bringing together device definitions from various profiles</a:t>
            </a:r>
            <a:endParaRPr b="1" lang="en-US" sz="2800" spc="-1" strike="noStrike">
              <a:solidFill>
                <a:srgbClr val="000000"/>
              </a:solidFill>
              <a:latin typeface="Hind"/>
            </a:endParaRPr>
          </a:p>
          <a:p>
            <a:pPr>
              <a:lnSpc>
                <a:spcPct val="100000"/>
              </a:lnSpc>
              <a:spcBef>
                <a:spcPts val="1001"/>
              </a:spcBef>
              <a:tabLst>
                <a:tab algn="l" pos="0"/>
              </a:tabLst>
            </a:pPr>
            <a:r>
              <a:rPr b="0" lang="en-US" sz="2800" spc="-1" strike="noStrike">
                <a:solidFill>
                  <a:srgbClr val="000000"/>
                </a:solidFill>
                <a:latin typeface="Hind Light"/>
                <a:ea typeface="Hind"/>
              </a:rPr>
              <a:t>Aligning the DeviceIDs</a:t>
            </a:r>
            <a:endParaRPr b="1" lang="en-US" sz="2800" spc="-1" strike="noStrike">
              <a:solidFill>
                <a:srgbClr val="000000"/>
              </a:solidFill>
              <a:latin typeface="Hind"/>
            </a:endParaRPr>
          </a:p>
          <a:p>
            <a:pPr>
              <a:lnSpc>
                <a:spcPct val="100000"/>
              </a:lnSpc>
              <a:spcBef>
                <a:spcPts val="1001"/>
              </a:spcBef>
              <a:tabLst>
                <a:tab algn="l" pos="0"/>
              </a:tabLst>
            </a:pPr>
            <a:r>
              <a:rPr b="0" lang="en-US" sz="2800" spc="-1" strike="noStrike">
                <a:solidFill>
                  <a:srgbClr val="000000"/>
                </a:solidFill>
                <a:latin typeface="Hind Light"/>
                <a:ea typeface="Hind"/>
              </a:rPr>
              <a:t>Aligning the device definitions </a:t>
            </a:r>
            <a:br/>
            <a:r>
              <a:rPr b="0" lang="en-US" sz="2800" spc="-1" strike="noStrike">
                <a:solidFill>
                  <a:srgbClr val="000000"/>
                </a:solidFill>
                <a:latin typeface="Hind Light"/>
                <a:ea typeface="Hind"/>
              </a:rPr>
              <a:t>and requirements</a:t>
            </a:r>
            <a:endParaRPr b="1" lang="en-US" sz="2800" spc="-1" strike="noStrike">
              <a:solidFill>
                <a:srgbClr val="000000"/>
              </a:solidFill>
              <a:latin typeface="Hind"/>
            </a:endParaRPr>
          </a:p>
          <a:p>
            <a:pPr>
              <a:lnSpc>
                <a:spcPct val="100000"/>
              </a:lnSpc>
              <a:spcBef>
                <a:spcPts val="1001"/>
              </a:spcBef>
              <a:tabLst>
                <a:tab algn="l" pos="0"/>
              </a:tabLst>
            </a:pPr>
            <a:r>
              <a:rPr b="0" lang="en-US" sz="2800" spc="-1" strike="noStrike">
                <a:solidFill>
                  <a:srgbClr val="000000"/>
                </a:solidFill>
                <a:latin typeface="Hind Light"/>
                <a:ea typeface="Hind"/>
              </a:rPr>
              <a:t>Uniform cluster usage</a:t>
            </a:r>
            <a:endParaRPr b="1" lang="en-US" sz="2800" spc="-1" strike="noStrike">
              <a:solidFill>
                <a:srgbClr val="000000"/>
              </a:solidFill>
              <a:latin typeface="Hind"/>
            </a:endParaRPr>
          </a:p>
        </p:txBody>
      </p:sp>
      <p:pic>
        <p:nvPicPr>
          <p:cNvPr id="833" name="Picture 4" descr=""/>
          <p:cNvPicPr/>
          <p:nvPr/>
        </p:nvPicPr>
        <p:blipFill>
          <a:blip r:embed="rId1"/>
          <a:stretch/>
        </p:blipFill>
        <p:spPr>
          <a:xfrm>
            <a:off x="7728480" y="2930760"/>
            <a:ext cx="4105440" cy="3380760"/>
          </a:xfrm>
          <a:prstGeom prst="rect">
            <a:avLst/>
          </a:prstGeom>
          <a:ln w="0">
            <a:noFill/>
          </a:ln>
        </p:spPr>
      </p:pic>
      <p:pic>
        <p:nvPicPr>
          <p:cNvPr id="834" name="Picture 5" descr=""/>
          <p:cNvPicPr/>
          <p:nvPr/>
        </p:nvPicPr>
        <p:blipFill>
          <a:blip r:embed="rId2"/>
          <a:stretch/>
        </p:blipFill>
        <p:spPr>
          <a:xfrm>
            <a:off x="4989240" y="4148640"/>
            <a:ext cx="1581480" cy="1454400"/>
          </a:xfrm>
          <a:prstGeom prst="rect">
            <a:avLst/>
          </a:prstGeom>
          <a:ln w="0">
            <a:noFill/>
          </a:ln>
        </p:spPr>
      </p:pic>
      <p:sp>
        <p:nvSpPr>
          <p:cNvPr id="835" name="Straight Connector 7"/>
          <p:cNvSpPr/>
          <p:nvPr/>
        </p:nvSpPr>
        <p:spPr>
          <a:xfrm flipH="1">
            <a:off x="6444360" y="3533760"/>
            <a:ext cx="1284120" cy="746280"/>
          </a:xfrm>
          <a:prstGeom prst="line">
            <a:avLst/>
          </a:prstGeom>
          <a:ln>
            <a:solidFill>
              <a:srgbClr val="000000"/>
            </a:solidFill>
            <a:prstDash val="lgDash"/>
          </a:ln>
        </p:spPr>
        <p:style>
          <a:lnRef idx="1">
            <a:schemeClr val="accent1"/>
          </a:lnRef>
          <a:fillRef idx="0">
            <a:schemeClr val="accent1"/>
          </a:fillRef>
          <a:effectRef idx="0">
            <a:schemeClr val="accent1"/>
          </a:effectRef>
          <a:fontRef idx="minor"/>
        </p:style>
      </p:sp>
      <p:sp>
        <p:nvSpPr>
          <p:cNvPr id="836" name="Straight Connector 9"/>
          <p:cNvSpPr/>
          <p:nvPr/>
        </p:nvSpPr>
        <p:spPr>
          <a:xfrm flipH="1">
            <a:off x="6507720" y="4098960"/>
            <a:ext cx="1220760" cy="1395720"/>
          </a:xfrm>
          <a:prstGeom prst="line">
            <a:avLst/>
          </a:prstGeom>
          <a:ln>
            <a:solidFill>
              <a:srgbClr val="000000"/>
            </a:solidFill>
            <a:prstDash val="lgDash"/>
          </a:ln>
        </p:spPr>
        <p:style>
          <a:lnRef idx="1">
            <a:schemeClr val="accent1"/>
          </a:lnRef>
          <a:fillRef idx="0">
            <a:schemeClr val="accent1"/>
          </a:fillRef>
          <a:effectRef idx="0">
            <a:schemeClr val="accent1"/>
          </a:effectRef>
          <a:fontRef idx="minor"/>
        </p:style>
      </p:sp>
    </p:spTree>
  </p:cSld>
  <mc:AlternateContent>
    <mc:Choice Requires="p14">
      <p:transition spd="med" p14:dur="700">
        <p:fade/>
      </p:transition>
    </mc:Choice>
    <mc:Fallback>
      <p:transition spd="med">
        <p:fade/>
      </p:transition>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7" name="Picture 4" descr=""/>
          <p:cNvPicPr/>
          <p:nvPr/>
        </p:nvPicPr>
        <p:blipFill>
          <a:blip r:embed="rId1"/>
          <a:stretch/>
        </p:blipFill>
        <p:spPr>
          <a:xfrm>
            <a:off x="1958400" y="1363680"/>
            <a:ext cx="8274960" cy="4980600"/>
          </a:xfrm>
          <a:prstGeom prst="rect">
            <a:avLst/>
          </a:prstGeom>
          <a:ln w="0">
            <a:noFill/>
          </a:ln>
        </p:spPr>
      </p:pic>
      <p:sp>
        <p:nvSpPr>
          <p:cNvPr id="838" name="Title 1"/>
          <p:cNvSpPr txBox="1"/>
          <p:nvPr/>
        </p:nvSpPr>
        <p:spPr>
          <a:xfrm>
            <a:off x="838080" y="365040"/>
            <a:ext cx="10515240" cy="1325160"/>
          </a:xfrm>
          <a:prstGeom prst="rect">
            <a:avLst/>
          </a:prstGeom>
          <a:noFill/>
          <a:ln w="0">
            <a:noFill/>
          </a:ln>
        </p:spPr>
        <p:txBody>
          <a:bodyPr anchor="ctr">
            <a:normAutofit/>
          </a:bodyPr>
          <a:p>
            <a:pPr>
              <a:lnSpc>
                <a:spcPct val="100000"/>
              </a:lnSpc>
            </a:pPr>
            <a:r>
              <a:rPr b="1" lang="en-US" sz="4400" spc="-1" strike="noStrike">
                <a:solidFill>
                  <a:srgbClr val="000000"/>
                </a:solidFill>
                <a:latin typeface="Montserrat"/>
              </a:rPr>
              <a:t>Zigbee: automated testing</a:t>
            </a:r>
            <a:endParaRPr b="0" lang="en-US" sz="4400" spc="-1" strike="noStrike">
              <a:solidFill>
                <a:srgbClr val="000000"/>
              </a:solidFill>
              <a:latin typeface="Calibri"/>
            </a:endParaRPr>
          </a:p>
        </p:txBody>
      </p:sp>
    </p:spTree>
  </p:cSld>
  <mc:AlternateContent>
    <mc:Choice Requires="p14">
      <p:transition spd="med" p14:dur="700">
        <p:fade/>
      </p:transition>
    </mc:Choice>
    <mc:Fallback>
      <p:transition spd="med">
        <p:fade/>
      </p:transition>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Title 1"/>
          <p:cNvSpPr txBox="1"/>
          <p:nvPr/>
        </p:nvSpPr>
        <p:spPr>
          <a:xfrm>
            <a:off x="838080" y="365040"/>
            <a:ext cx="10515240" cy="1325160"/>
          </a:xfrm>
          <a:prstGeom prst="rect">
            <a:avLst/>
          </a:prstGeom>
          <a:noFill/>
          <a:ln w="0">
            <a:noFill/>
          </a:ln>
        </p:spPr>
        <p:txBody>
          <a:bodyPr anchor="ctr">
            <a:normAutofit/>
          </a:bodyPr>
          <a:p>
            <a:pPr>
              <a:lnSpc>
                <a:spcPct val="100000"/>
              </a:lnSpc>
            </a:pPr>
            <a:r>
              <a:rPr b="1" lang="en-US" sz="4400" spc="-1" strike="noStrike">
                <a:solidFill>
                  <a:srgbClr val="000000"/>
                </a:solidFill>
                <a:latin typeface="Montserrat"/>
              </a:rPr>
              <a:t>Zigbee Green Power</a:t>
            </a:r>
            <a:endParaRPr b="0" lang="en-US" sz="4400" spc="-1" strike="noStrike">
              <a:solidFill>
                <a:srgbClr val="000000"/>
              </a:solidFill>
              <a:latin typeface="Calibri"/>
            </a:endParaRPr>
          </a:p>
        </p:txBody>
      </p:sp>
      <p:sp>
        <p:nvSpPr>
          <p:cNvPr id="840" name="Content Placeholder 2"/>
          <p:cNvSpPr txBox="1"/>
          <p:nvPr/>
        </p:nvSpPr>
        <p:spPr>
          <a:xfrm>
            <a:off x="1199880" y="2010600"/>
            <a:ext cx="4554720" cy="4847040"/>
          </a:xfrm>
          <a:prstGeom prst="rect">
            <a:avLst/>
          </a:prstGeom>
          <a:noFill/>
          <a:ln w="0">
            <a:noFill/>
          </a:ln>
        </p:spPr>
        <p:txBody>
          <a:bodyPr>
            <a:noAutofit/>
          </a:bodyPr>
          <a:p>
            <a:pPr>
              <a:lnSpc>
                <a:spcPct val="100000"/>
              </a:lnSpc>
              <a:spcBef>
                <a:spcPts val="1001"/>
              </a:spcBef>
              <a:tabLst>
                <a:tab algn="l" pos="0"/>
              </a:tabLst>
            </a:pPr>
            <a:r>
              <a:rPr b="1" lang="en-US" sz="2800" spc="-1" strike="noStrike">
                <a:solidFill>
                  <a:srgbClr val="ed0544"/>
                </a:solidFill>
                <a:latin typeface="Hind"/>
                <a:ea typeface="Hind"/>
              </a:rPr>
              <a:t>Proxy functionality mandatory for Zigbee routing devices</a:t>
            </a:r>
            <a:endParaRPr b="1" lang="en-US" sz="2800" spc="-1" strike="noStrike">
              <a:solidFill>
                <a:srgbClr val="000000"/>
              </a:solidFill>
              <a:latin typeface="Hind"/>
            </a:endParaRPr>
          </a:p>
        </p:txBody>
      </p:sp>
      <p:pic>
        <p:nvPicPr>
          <p:cNvPr id="841" name="Picture 5" descr=""/>
          <p:cNvPicPr/>
          <p:nvPr/>
        </p:nvPicPr>
        <p:blipFill>
          <a:blip r:embed="rId1"/>
          <a:stretch/>
        </p:blipFill>
        <p:spPr>
          <a:xfrm>
            <a:off x="6791400" y="1668600"/>
            <a:ext cx="4751640" cy="4322160"/>
          </a:xfrm>
          <a:prstGeom prst="rect">
            <a:avLst/>
          </a:prstGeom>
          <a:ln w="0">
            <a:noFill/>
          </a:ln>
        </p:spPr>
      </p:pic>
      <p:sp>
        <p:nvSpPr>
          <p:cNvPr id="842" name="Rounded Rectangle 6"/>
          <p:cNvSpPr/>
          <p:nvPr/>
        </p:nvSpPr>
        <p:spPr>
          <a:xfrm>
            <a:off x="6724800" y="3025800"/>
            <a:ext cx="839520" cy="1545840"/>
          </a:xfrm>
          <a:prstGeom prst="roundRect">
            <a:avLst>
              <a:gd name="adj" fmla="val 16667"/>
            </a:avLst>
          </a:prstGeom>
          <a:noFill/>
          <a:ln w="38100">
            <a:solidFill>
              <a:srgbClr val="ed0544"/>
            </a:solidFill>
          </a:ln>
        </p:spPr>
        <p:style>
          <a:lnRef idx="2">
            <a:schemeClr val="accent1">
              <a:shade val="50000"/>
            </a:schemeClr>
          </a:lnRef>
          <a:fillRef idx="1">
            <a:schemeClr val="accent1"/>
          </a:fillRef>
          <a:effectRef idx="0">
            <a:schemeClr val="accent1"/>
          </a:effectRef>
          <a:fontRef idx="minor"/>
        </p:style>
      </p:sp>
      <p:sp>
        <p:nvSpPr>
          <p:cNvPr id="843" name="Straight Connector 9"/>
          <p:cNvSpPr/>
          <p:nvPr/>
        </p:nvSpPr>
        <p:spPr>
          <a:xfrm flipH="1" flipV="1">
            <a:off x="4413960" y="3025800"/>
            <a:ext cx="2310840" cy="582120"/>
          </a:xfrm>
          <a:prstGeom prst="line">
            <a:avLst/>
          </a:prstGeom>
          <a:ln w="28575">
            <a:solidFill>
              <a:srgbClr val="ed0544"/>
            </a:solidFill>
          </a:ln>
        </p:spPr>
        <p:style>
          <a:lnRef idx="1">
            <a:schemeClr val="accent1"/>
          </a:lnRef>
          <a:fillRef idx="0">
            <a:schemeClr val="accent1"/>
          </a:fillRef>
          <a:effectRef idx="0">
            <a:schemeClr val="accent1"/>
          </a:effectRef>
          <a:fontRef idx="minor"/>
        </p:style>
      </p:sp>
    </p:spTree>
  </p:cSld>
  <mc:AlternateContent>
    <mc:Choice Requires="p14">
      <p:transition spd="med" p14:dur="700">
        <p:fade/>
      </p:transition>
    </mc:Choice>
    <mc:Fallback>
      <p:transition spd="med">
        <p:fade/>
      </p:transition>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844" name="Table 11"/>
          <p:cNvGraphicFramePr/>
          <p:nvPr/>
        </p:nvGraphicFramePr>
        <p:xfrm>
          <a:off x="4539600" y="1284120"/>
          <a:ext cx="3365280" cy="5198760"/>
        </p:xfrm>
        <a:graphic>
          <a:graphicData uri="http://schemas.openxmlformats.org/drawingml/2006/table">
            <a:tbl>
              <a:tblPr/>
              <a:tblGrid>
                <a:gridCol w="988920"/>
                <a:gridCol w="2376360"/>
              </a:tblGrid>
              <a:tr h="323280">
                <a:tc>
                  <a:txBody>
                    <a:bodyPr lIns="91080" rIns="91080" tIns="45360" bIns="45360">
                      <a:noAutofit/>
                    </a:bodyPr>
                    <a:p>
                      <a:pPr>
                        <a:lnSpc>
                          <a:spcPct val="100000"/>
                        </a:lnSpc>
                      </a:pPr>
                      <a:r>
                        <a:rPr b="1" lang="en-US" sz="1400" spc="-1" strike="noStrike">
                          <a:solidFill>
                            <a:srgbClr val="ffffff"/>
                          </a:solidFill>
                          <a:latin typeface="Calibri"/>
                        </a:rPr>
                        <a:t>Device Id</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a5a5a5"/>
                    </a:solidFill>
                  </a:tcPr>
                </a:tc>
                <a:tc>
                  <a:txBody>
                    <a:bodyPr lIns="91080" rIns="91080" tIns="45360" bIns="45360">
                      <a:noAutofit/>
                    </a:bodyPr>
                    <a:p>
                      <a:pPr>
                        <a:lnSpc>
                          <a:spcPct val="100000"/>
                        </a:lnSpc>
                      </a:pPr>
                      <a:r>
                        <a:rPr b="1" lang="en-US" sz="1400" spc="-1" strike="noStrike">
                          <a:solidFill>
                            <a:srgbClr val="ffffff"/>
                          </a:solidFill>
                          <a:latin typeface="Calibri"/>
                        </a:rPr>
                        <a:t>Description</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a5a5a5"/>
                    </a:solidFill>
                  </a:tcPr>
                </a:tc>
              </a:tr>
              <a:tr h="304560">
                <a:tc>
                  <a:txBody>
                    <a:bodyPr lIns="91080" rIns="91080" tIns="45360" bIns="45360">
                      <a:noAutofit/>
                    </a:bodyPr>
                    <a:p>
                      <a:pPr>
                        <a:lnSpc>
                          <a:spcPct val="100000"/>
                        </a:lnSpc>
                      </a:pPr>
                      <a:r>
                        <a:rPr b="0" lang="en-US" sz="1400" spc="-1" strike="noStrike">
                          <a:solidFill>
                            <a:srgbClr val="000000"/>
                          </a:solidFill>
                          <a:latin typeface="Calibri"/>
                        </a:rPr>
                        <a:t>0x0000</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lIns="91080" rIns="91080" tIns="45360" bIns="45360">
                      <a:noAutofit/>
                    </a:bodyPr>
                    <a:p>
                      <a:pPr>
                        <a:lnSpc>
                          <a:spcPct val="100000"/>
                        </a:lnSpc>
                      </a:pPr>
                      <a:r>
                        <a:rPr b="0" lang="en-US" sz="1400" spc="-1" strike="noStrike">
                          <a:solidFill>
                            <a:srgbClr val="000000"/>
                          </a:solidFill>
                          <a:latin typeface="Calibri"/>
                        </a:rPr>
                        <a:t>On/Off Switch</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r h="304560">
                <a:tc>
                  <a:txBody>
                    <a:bodyPr lIns="91080" rIns="91080" tIns="45360" bIns="45360">
                      <a:noAutofit/>
                    </a:bodyPr>
                    <a:p>
                      <a:pPr>
                        <a:lnSpc>
                          <a:spcPct val="100000"/>
                        </a:lnSpc>
                      </a:pPr>
                      <a:r>
                        <a:rPr b="0" lang="en-US" sz="1400" spc="-1" strike="noStrike">
                          <a:solidFill>
                            <a:srgbClr val="000000"/>
                          </a:solidFill>
                          <a:latin typeface="Calibri"/>
                        </a:rPr>
                        <a:t>0x0001</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c>
                  <a:txBody>
                    <a:bodyPr lIns="91080" rIns="91080" tIns="45360" bIns="45360">
                      <a:noAutofit/>
                    </a:bodyPr>
                    <a:p>
                      <a:pPr>
                        <a:lnSpc>
                          <a:spcPct val="100000"/>
                        </a:lnSpc>
                      </a:pPr>
                      <a:r>
                        <a:rPr b="0" lang="en-US" sz="1400" spc="-1" strike="noStrike">
                          <a:solidFill>
                            <a:srgbClr val="000000"/>
                          </a:solidFill>
                          <a:latin typeface="Calibri"/>
                        </a:rPr>
                        <a:t>Level Control Switch</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r>
              <a:tr h="304560">
                <a:tc>
                  <a:txBody>
                    <a:bodyPr lIns="91080" rIns="91080" tIns="45360" bIns="45360">
                      <a:noAutofit/>
                    </a:bodyPr>
                    <a:p>
                      <a:pPr>
                        <a:lnSpc>
                          <a:spcPct val="100000"/>
                        </a:lnSpc>
                      </a:pPr>
                      <a:r>
                        <a:rPr b="0" lang="en-US" sz="1400" spc="-1" strike="noStrike">
                          <a:solidFill>
                            <a:srgbClr val="000000"/>
                          </a:solidFill>
                          <a:latin typeface="Calibri"/>
                        </a:rPr>
                        <a:t>0x0002</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lIns="91080" rIns="91080" tIns="45360" bIns="45360">
                      <a:noAutofit/>
                    </a:bodyPr>
                    <a:p>
                      <a:pPr>
                        <a:lnSpc>
                          <a:spcPct val="100000"/>
                        </a:lnSpc>
                      </a:pPr>
                      <a:r>
                        <a:rPr b="0" lang="en-US" sz="1400" spc="-1" strike="noStrike">
                          <a:solidFill>
                            <a:srgbClr val="000000"/>
                          </a:solidFill>
                          <a:latin typeface="Calibri"/>
                        </a:rPr>
                        <a:t>On/Off Output</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r h="304560">
                <a:tc>
                  <a:txBody>
                    <a:bodyPr lIns="91080" rIns="91080" tIns="45360" bIns="45360">
                      <a:noAutofit/>
                    </a:bodyPr>
                    <a:p>
                      <a:pPr>
                        <a:lnSpc>
                          <a:spcPct val="100000"/>
                        </a:lnSpc>
                      </a:pPr>
                      <a:r>
                        <a:rPr b="0" lang="en-US" sz="1400" spc="-1" strike="noStrike">
                          <a:solidFill>
                            <a:srgbClr val="000000"/>
                          </a:solidFill>
                          <a:latin typeface="Calibri"/>
                        </a:rPr>
                        <a:t>0x0003</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c>
                  <a:txBody>
                    <a:bodyPr lIns="91080" rIns="91080" tIns="45360" bIns="45360">
                      <a:noAutofit/>
                    </a:bodyPr>
                    <a:p>
                      <a:pPr>
                        <a:lnSpc>
                          <a:spcPct val="100000"/>
                        </a:lnSpc>
                      </a:pPr>
                      <a:r>
                        <a:rPr b="0" lang="en-US" sz="1400" spc="-1" strike="noStrike">
                          <a:solidFill>
                            <a:srgbClr val="000000"/>
                          </a:solidFill>
                          <a:latin typeface="Calibri"/>
                        </a:rPr>
                        <a:t>Level Controllable Output</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r>
              <a:tr h="304560">
                <a:tc>
                  <a:txBody>
                    <a:bodyPr lIns="91080" rIns="91080" tIns="45360" bIns="45360">
                      <a:noAutofit/>
                    </a:bodyPr>
                    <a:p>
                      <a:pPr>
                        <a:lnSpc>
                          <a:spcPct val="100000"/>
                        </a:lnSpc>
                      </a:pPr>
                      <a:r>
                        <a:rPr b="0" lang="en-US" sz="1400" spc="-1" strike="noStrike">
                          <a:solidFill>
                            <a:srgbClr val="000000"/>
                          </a:solidFill>
                          <a:latin typeface="Calibri"/>
                        </a:rPr>
                        <a:t>0x0004</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lIns="91080" rIns="91080" tIns="45360" bIns="45360">
                      <a:noAutofit/>
                    </a:bodyPr>
                    <a:p>
                      <a:pPr>
                        <a:lnSpc>
                          <a:spcPct val="100000"/>
                        </a:lnSpc>
                      </a:pPr>
                      <a:r>
                        <a:rPr b="0" lang="en-US" sz="1400" spc="-1" strike="noStrike">
                          <a:solidFill>
                            <a:srgbClr val="000000"/>
                          </a:solidFill>
                          <a:latin typeface="Calibri"/>
                        </a:rPr>
                        <a:t>Scene Selector</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r h="304560">
                <a:tc>
                  <a:txBody>
                    <a:bodyPr lIns="91080" rIns="91080" tIns="45360" bIns="45360">
                      <a:noAutofit/>
                    </a:bodyPr>
                    <a:p>
                      <a:pPr>
                        <a:lnSpc>
                          <a:spcPct val="100000"/>
                        </a:lnSpc>
                      </a:pPr>
                      <a:r>
                        <a:rPr b="0" lang="en-US" sz="1400" spc="-1" strike="noStrike">
                          <a:solidFill>
                            <a:srgbClr val="000000"/>
                          </a:solidFill>
                          <a:latin typeface="Calibri"/>
                        </a:rPr>
                        <a:t>0x0005</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c>
                  <a:txBody>
                    <a:bodyPr lIns="91080" rIns="91080" tIns="45360" bIns="45360">
                      <a:noAutofit/>
                    </a:bodyPr>
                    <a:p>
                      <a:pPr>
                        <a:lnSpc>
                          <a:spcPct val="100000"/>
                        </a:lnSpc>
                      </a:pPr>
                      <a:r>
                        <a:rPr b="0" lang="en-US" sz="1400" spc="-1" strike="noStrike">
                          <a:solidFill>
                            <a:srgbClr val="000000"/>
                          </a:solidFill>
                          <a:latin typeface="Calibri"/>
                        </a:rPr>
                        <a:t>Configuration Tool*</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r>
              <a:tr h="304560">
                <a:tc>
                  <a:txBody>
                    <a:bodyPr lIns="91080" rIns="91080" tIns="45360" bIns="45360">
                      <a:noAutofit/>
                    </a:bodyPr>
                    <a:p>
                      <a:pPr>
                        <a:lnSpc>
                          <a:spcPct val="100000"/>
                        </a:lnSpc>
                      </a:pPr>
                      <a:r>
                        <a:rPr b="0" lang="en-US" sz="1400" spc="-1" strike="noStrike">
                          <a:solidFill>
                            <a:srgbClr val="000000"/>
                          </a:solidFill>
                          <a:latin typeface="Calibri"/>
                        </a:rPr>
                        <a:t>0x0006</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lIns="91080" rIns="91080" tIns="45360" bIns="45360">
                      <a:noAutofit/>
                    </a:bodyPr>
                    <a:p>
                      <a:pPr>
                        <a:lnSpc>
                          <a:spcPct val="100000"/>
                        </a:lnSpc>
                      </a:pPr>
                      <a:r>
                        <a:rPr b="0" lang="en-US" sz="1400" spc="-1" strike="noStrike">
                          <a:solidFill>
                            <a:srgbClr val="000000"/>
                          </a:solidFill>
                          <a:latin typeface="Calibri"/>
                        </a:rPr>
                        <a:t>Remote Control*</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r h="304560">
                <a:tc>
                  <a:txBody>
                    <a:bodyPr lIns="91080" rIns="91080" tIns="45360" bIns="45360">
                      <a:noAutofit/>
                    </a:bodyPr>
                    <a:p>
                      <a:pPr>
                        <a:lnSpc>
                          <a:spcPct val="100000"/>
                        </a:lnSpc>
                      </a:pPr>
                      <a:r>
                        <a:rPr b="0" lang="en-US" sz="1400" spc="-1" strike="noStrike">
                          <a:solidFill>
                            <a:srgbClr val="000000"/>
                          </a:solidFill>
                          <a:latin typeface="Calibri"/>
                        </a:rPr>
                        <a:t>0x0007</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c>
                  <a:txBody>
                    <a:bodyPr lIns="91080" rIns="91080" tIns="45360" bIns="45360">
                      <a:noAutofit/>
                    </a:bodyPr>
                    <a:p>
                      <a:pPr>
                        <a:lnSpc>
                          <a:spcPct val="100000"/>
                        </a:lnSpc>
                      </a:pPr>
                      <a:r>
                        <a:rPr b="0" lang="en-US" sz="1400" spc="-1" strike="noStrike">
                          <a:solidFill>
                            <a:srgbClr val="000000"/>
                          </a:solidFill>
                          <a:latin typeface="Calibri"/>
                        </a:rPr>
                        <a:t>Combined Interface *</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r>
              <a:tr h="304560">
                <a:tc>
                  <a:txBody>
                    <a:bodyPr lIns="91080" rIns="91080" tIns="45360" bIns="45360">
                      <a:noAutofit/>
                    </a:bodyPr>
                    <a:p>
                      <a:pPr>
                        <a:lnSpc>
                          <a:spcPct val="100000"/>
                        </a:lnSpc>
                      </a:pPr>
                      <a:r>
                        <a:rPr b="0" lang="en-US" sz="1400" spc="-1" strike="noStrike">
                          <a:solidFill>
                            <a:srgbClr val="000000"/>
                          </a:solidFill>
                          <a:latin typeface="Calibri"/>
                        </a:rPr>
                        <a:t>0x0008</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lIns="91080" rIns="91080" tIns="45360" bIns="45360">
                      <a:noAutofit/>
                    </a:bodyPr>
                    <a:p>
                      <a:pPr>
                        <a:lnSpc>
                          <a:spcPct val="100000"/>
                        </a:lnSpc>
                      </a:pPr>
                      <a:r>
                        <a:rPr b="0" lang="en-US" sz="1400" spc="-1" strike="noStrike">
                          <a:solidFill>
                            <a:srgbClr val="000000"/>
                          </a:solidFill>
                          <a:latin typeface="Calibri"/>
                        </a:rPr>
                        <a:t>Range Extender</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r h="304560">
                <a:tc>
                  <a:txBody>
                    <a:bodyPr lIns="91080" rIns="91080" tIns="45360" bIns="45360">
                      <a:noAutofit/>
                    </a:bodyPr>
                    <a:p>
                      <a:pPr>
                        <a:lnSpc>
                          <a:spcPct val="100000"/>
                        </a:lnSpc>
                      </a:pPr>
                      <a:r>
                        <a:rPr b="0" lang="en-US" sz="1400" spc="-1" strike="noStrike">
                          <a:solidFill>
                            <a:srgbClr val="000000"/>
                          </a:solidFill>
                          <a:latin typeface="Calibri"/>
                        </a:rPr>
                        <a:t>0x0009</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c>
                  <a:txBody>
                    <a:bodyPr lIns="91080" rIns="91080" tIns="45360" bIns="45360">
                      <a:noAutofit/>
                    </a:bodyPr>
                    <a:p>
                      <a:pPr>
                        <a:lnSpc>
                          <a:spcPct val="100000"/>
                        </a:lnSpc>
                      </a:pPr>
                      <a:r>
                        <a:rPr b="0" lang="en-US" sz="1400" spc="-1" strike="noStrike">
                          <a:solidFill>
                            <a:srgbClr val="000000"/>
                          </a:solidFill>
                          <a:latin typeface="Calibri"/>
                        </a:rPr>
                        <a:t>Mains Power Outlet</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r>
              <a:tr h="304560">
                <a:tc>
                  <a:txBody>
                    <a:bodyPr lIns="91080" rIns="91080" tIns="45360" bIns="45360">
                      <a:noAutofit/>
                    </a:bodyPr>
                    <a:p>
                      <a:pPr>
                        <a:lnSpc>
                          <a:spcPct val="100000"/>
                        </a:lnSpc>
                      </a:pPr>
                      <a:r>
                        <a:rPr b="0" lang="en-US" sz="1400" spc="-1" strike="noStrike">
                          <a:solidFill>
                            <a:srgbClr val="000000"/>
                          </a:solidFill>
                          <a:latin typeface="Calibri"/>
                        </a:rPr>
                        <a:t>0x0100</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lIns="91080" rIns="91080" tIns="45360" bIns="45360">
                      <a:noAutofit/>
                    </a:bodyPr>
                    <a:p>
                      <a:pPr>
                        <a:lnSpc>
                          <a:spcPct val="100000"/>
                        </a:lnSpc>
                      </a:pPr>
                      <a:r>
                        <a:rPr b="0" lang="en-US" sz="1400" spc="-1" strike="noStrike">
                          <a:solidFill>
                            <a:srgbClr val="000000"/>
                          </a:solidFill>
                          <a:latin typeface="Calibri"/>
                        </a:rPr>
                        <a:t>On/Off Light</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r h="304560">
                <a:tc>
                  <a:txBody>
                    <a:bodyPr lIns="91080" rIns="91080" tIns="45360" bIns="45360">
                      <a:noAutofit/>
                    </a:bodyPr>
                    <a:p>
                      <a:pPr>
                        <a:lnSpc>
                          <a:spcPct val="100000"/>
                        </a:lnSpc>
                      </a:pPr>
                      <a:r>
                        <a:rPr b="0" lang="en-US" sz="1400" spc="-1" strike="noStrike">
                          <a:solidFill>
                            <a:srgbClr val="000000"/>
                          </a:solidFill>
                          <a:latin typeface="Calibri"/>
                        </a:rPr>
                        <a:t>0x0101</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c>
                  <a:txBody>
                    <a:bodyPr lIns="91080" rIns="91080" tIns="45360" bIns="45360">
                      <a:noAutofit/>
                    </a:bodyPr>
                    <a:p>
                      <a:pPr>
                        <a:lnSpc>
                          <a:spcPct val="100000"/>
                        </a:lnSpc>
                      </a:pPr>
                      <a:r>
                        <a:rPr b="0" lang="en-US" sz="1400" spc="-1" strike="noStrike">
                          <a:solidFill>
                            <a:srgbClr val="000000"/>
                          </a:solidFill>
                          <a:latin typeface="Calibri"/>
                        </a:rPr>
                        <a:t>Dimmable Light</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r>
              <a:tr h="304560">
                <a:tc>
                  <a:txBody>
                    <a:bodyPr lIns="91080" rIns="91080" tIns="45360" bIns="45360">
                      <a:noAutofit/>
                    </a:bodyPr>
                    <a:p>
                      <a:pPr>
                        <a:lnSpc>
                          <a:spcPct val="100000"/>
                        </a:lnSpc>
                      </a:pPr>
                      <a:r>
                        <a:rPr b="0" lang="en-US" sz="1400" spc="-1" strike="noStrike">
                          <a:solidFill>
                            <a:srgbClr val="000000"/>
                          </a:solidFill>
                          <a:latin typeface="Calibri"/>
                        </a:rPr>
                        <a:t>0x0102</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lIns="91080" rIns="91080" tIns="45360" bIns="45360">
                      <a:noAutofit/>
                    </a:bodyPr>
                    <a:p>
                      <a:pPr>
                        <a:lnSpc>
                          <a:spcPct val="100000"/>
                        </a:lnSpc>
                      </a:pPr>
                      <a:r>
                        <a:rPr b="0" lang="en-US" sz="1400" spc="-1" strike="noStrike">
                          <a:solidFill>
                            <a:srgbClr val="000000"/>
                          </a:solidFill>
                          <a:latin typeface="Calibri"/>
                        </a:rPr>
                        <a:t>Color Dimmable Light</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r h="304560">
                <a:tc>
                  <a:txBody>
                    <a:bodyPr lIns="91080" rIns="91080" tIns="45360" bIns="45360">
                      <a:noAutofit/>
                    </a:bodyPr>
                    <a:p>
                      <a:pPr>
                        <a:lnSpc>
                          <a:spcPct val="100000"/>
                        </a:lnSpc>
                      </a:pPr>
                      <a:r>
                        <a:rPr b="0" lang="en-US" sz="1400" spc="-1" strike="noStrike">
                          <a:solidFill>
                            <a:srgbClr val="000000"/>
                          </a:solidFill>
                          <a:latin typeface="Calibri"/>
                        </a:rPr>
                        <a:t>0x0103</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c>
                  <a:txBody>
                    <a:bodyPr lIns="91080" rIns="91080" tIns="45360" bIns="45360">
                      <a:noAutofit/>
                    </a:bodyPr>
                    <a:p>
                      <a:pPr>
                        <a:lnSpc>
                          <a:spcPct val="100000"/>
                        </a:lnSpc>
                      </a:pPr>
                      <a:r>
                        <a:rPr b="0" lang="en-US" sz="1400" spc="-1" strike="noStrike">
                          <a:solidFill>
                            <a:srgbClr val="000000"/>
                          </a:solidFill>
                          <a:latin typeface="Calibri"/>
                        </a:rPr>
                        <a:t>On/Off Light Switch</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r>
              <a:tr h="304560">
                <a:tc>
                  <a:txBody>
                    <a:bodyPr lIns="91080" rIns="91080" tIns="45360" bIns="45360">
                      <a:noAutofit/>
                    </a:bodyPr>
                    <a:p>
                      <a:pPr>
                        <a:lnSpc>
                          <a:spcPct val="100000"/>
                        </a:lnSpc>
                      </a:pPr>
                      <a:r>
                        <a:rPr b="0" lang="en-US" sz="1400" spc="-1" strike="noStrike">
                          <a:solidFill>
                            <a:srgbClr val="000000"/>
                          </a:solidFill>
                          <a:latin typeface="Calibri"/>
                        </a:rPr>
                        <a:t>0x0104</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lIns="91080" rIns="91080" tIns="45360" bIns="45360">
                      <a:noAutofit/>
                    </a:bodyPr>
                    <a:p>
                      <a:pPr>
                        <a:lnSpc>
                          <a:spcPct val="100000"/>
                        </a:lnSpc>
                      </a:pPr>
                      <a:r>
                        <a:rPr b="0" lang="en-US" sz="1400" spc="-1" strike="noStrike">
                          <a:solidFill>
                            <a:srgbClr val="000000"/>
                          </a:solidFill>
                          <a:latin typeface="Calibri"/>
                        </a:rPr>
                        <a:t>Dimmer Switch</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r h="307080">
                <a:tc>
                  <a:txBody>
                    <a:bodyPr lIns="91080" rIns="91080" tIns="45360" bIns="45360">
                      <a:noAutofit/>
                    </a:bodyPr>
                    <a:p>
                      <a:pPr>
                        <a:lnSpc>
                          <a:spcPct val="100000"/>
                        </a:lnSpc>
                      </a:pPr>
                      <a:r>
                        <a:rPr b="0" lang="en-US" sz="1400" spc="-1" strike="noStrike">
                          <a:solidFill>
                            <a:srgbClr val="000000"/>
                          </a:solidFill>
                          <a:latin typeface="Calibri"/>
                        </a:rPr>
                        <a:t>0x0105</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c>
                  <a:txBody>
                    <a:bodyPr lIns="91080" rIns="91080" tIns="45360" bIns="45360">
                      <a:noAutofit/>
                    </a:bodyPr>
                    <a:p>
                      <a:pPr>
                        <a:lnSpc>
                          <a:spcPct val="100000"/>
                        </a:lnSpc>
                      </a:pPr>
                      <a:r>
                        <a:rPr b="0" lang="en-US" sz="1400" spc="-1" strike="noStrike">
                          <a:solidFill>
                            <a:srgbClr val="000000"/>
                          </a:solidFill>
                          <a:latin typeface="Calibri"/>
                        </a:rPr>
                        <a:t>Color Dimmer Switch</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r>
            </a:tbl>
          </a:graphicData>
        </a:graphic>
      </p:graphicFrame>
      <p:graphicFrame>
        <p:nvGraphicFramePr>
          <p:cNvPr id="845" name="Table 12"/>
          <p:cNvGraphicFramePr/>
          <p:nvPr/>
        </p:nvGraphicFramePr>
        <p:xfrm>
          <a:off x="8235360" y="1284480"/>
          <a:ext cx="3335040" cy="5198760"/>
        </p:xfrm>
        <a:graphic>
          <a:graphicData uri="http://schemas.openxmlformats.org/drawingml/2006/table">
            <a:tbl>
              <a:tblPr/>
              <a:tblGrid>
                <a:gridCol w="979920"/>
                <a:gridCol w="2355120"/>
              </a:tblGrid>
              <a:tr h="305640">
                <a:tc>
                  <a:txBody>
                    <a:bodyPr lIns="91080" rIns="91080" tIns="45360" bIns="45360">
                      <a:noAutofit/>
                    </a:bodyPr>
                    <a:p>
                      <a:pPr>
                        <a:lnSpc>
                          <a:spcPct val="100000"/>
                        </a:lnSpc>
                      </a:pPr>
                      <a:r>
                        <a:rPr b="1" lang="en-US" sz="1400" spc="-1" strike="noStrike">
                          <a:solidFill>
                            <a:srgbClr val="ffffff"/>
                          </a:solidFill>
                          <a:latin typeface="Calibri"/>
                        </a:rPr>
                        <a:t>Device Id</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a5a5a5"/>
                    </a:solidFill>
                  </a:tcPr>
                </a:tc>
                <a:tc>
                  <a:txBody>
                    <a:bodyPr lIns="91080" rIns="91080" tIns="45360" bIns="45360">
                      <a:noAutofit/>
                    </a:bodyPr>
                    <a:p>
                      <a:pPr>
                        <a:lnSpc>
                          <a:spcPct val="100000"/>
                        </a:lnSpc>
                      </a:pPr>
                      <a:r>
                        <a:rPr b="1" lang="en-US" sz="1400" spc="-1" strike="noStrike">
                          <a:solidFill>
                            <a:srgbClr val="ffffff"/>
                          </a:solidFill>
                          <a:latin typeface="Calibri"/>
                        </a:rPr>
                        <a:t>Description</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a5a5a5"/>
                    </a:solidFill>
                  </a:tcPr>
                </a:tc>
              </a:tr>
              <a:tr h="305640">
                <a:tc>
                  <a:txBody>
                    <a:bodyPr lIns="91080" rIns="91080" tIns="45360" bIns="45360">
                      <a:noAutofit/>
                    </a:bodyPr>
                    <a:p>
                      <a:pPr>
                        <a:lnSpc>
                          <a:spcPct val="100000"/>
                        </a:lnSpc>
                      </a:pPr>
                      <a:r>
                        <a:rPr b="0" lang="en-US" sz="1400" spc="-1" strike="noStrike">
                          <a:solidFill>
                            <a:srgbClr val="000000"/>
                          </a:solidFill>
                          <a:latin typeface="Calibri"/>
                        </a:rPr>
                        <a:t>0x0106</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lIns="91080" rIns="91080" tIns="45360" bIns="45360">
                      <a:noAutofit/>
                    </a:bodyPr>
                    <a:p>
                      <a:pPr>
                        <a:lnSpc>
                          <a:spcPct val="100000"/>
                        </a:lnSpc>
                      </a:pPr>
                      <a:r>
                        <a:rPr b="0" lang="en-US" sz="1400" spc="-1" strike="noStrike">
                          <a:solidFill>
                            <a:srgbClr val="000000"/>
                          </a:solidFill>
                          <a:latin typeface="Calibri"/>
                        </a:rPr>
                        <a:t>Light Sensor</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r h="305640">
                <a:tc>
                  <a:txBody>
                    <a:bodyPr lIns="91080" rIns="91080" tIns="45360" bIns="45360">
                      <a:noAutofit/>
                    </a:bodyPr>
                    <a:p>
                      <a:pPr>
                        <a:lnSpc>
                          <a:spcPct val="100000"/>
                        </a:lnSpc>
                      </a:pPr>
                      <a:r>
                        <a:rPr b="0" lang="en-US" sz="1400" spc="-1" strike="noStrike">
                          <a:solidFill>
                            <a:srgbClr val="000000"/>
                          </a:solidFill>
                          <a:latin typeface="Calibri"/>
                        </a:rPr>
                        <a:t>0x0107</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c>
                  <a:txBody>
                    <a:bodyPr lIns="91080" rIns="91080" tIns="45360" bIns="45360">
                      <a:noAutofit/>
                    </a:bodyPr>
                    <a:p>
                      <a:pPr>
                        <a:lnSpc>
                          <a:spcPct val="100000"/>
                        </a:lnSpc>
                      </a:pPr>
                      <a:r>
                        <a:rPr b="0" lang="en-US" sz="1400" spc="-1" strike="noStrike">
                          <a:solidFill>
                            <a:srgbClr val="000000"/>
                          </a:solidFill>
                          <a:latin typeface="Calibri"/>
                        </a:rPr>
                        <a:t>Occupancy Sensor</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r>
              <a:tr h="305640">
                <a:tc>
                  <a:txBody>
                    <a:bodyPr lIns="91080" rIns="91080" tIns="45360" bIns="45360">
                      <a:noAutofit/>
                    </a:bodyPr>
                    <a:p>
                      <a:pPr>
                        <a:lnSpc>
                          <a:spcPct val="100000"/>
                        </a:lnSpc>
                      </a:pPr>
                      <a:r>
                        <a:rPr b="0" lang="en-US" sz="1400" spc="-1" strike="noStrike">
                          <a:solidFill>
                            <a:srgbClr val="000000"/>
                          </a:solidFill>
                          <a:latin typeface="Calibri"/>
                        </a:rPr>
                        <a:t>0x010A</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lIns="91080" rIns="91080" tIns="45360" bIns="45360">
                      <a:noAutofit/>
                    </a:bodyPr>
                    <a:p>
                      <a:pPr>
                        <a:lnSpc>
                          <a:spcPct val="100000"/>
                        </a:lnSpc>
                      </a:pPr>
                      <a:r>
                        <a:rPr b="0" lang="en-US" sz="1400" spc="-1" strike="noStrike">
                          <a:solidFill>
                            <a:srgbClr val="000000"/>
                          </a:solidFill>
                          <a:latin typeface="Calibri"/>
                        </a:rPr>
                        <a:t>On/Off Plug In Unit</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r h="305640">
                <a:tc>
                  <a:txBody>
                    <a:bodyPr lIns="91080" rIns="91080" tIns="45360" bIns="45360">
                      <a:noAutofit/>
                    </a:bodyPr>
                    <a:p>
                      <a:pPr>
                        <a:lnSpc>
                          <a:spcPct val="100000"/>
                        </a:lnSpc>
                      </a:pPr>
                      <a:r>
                        <a:rPr b="0" lang="en-US" sz="1400" spc="-1" strike="noStrike">
                          <a:solidFill>
                            <a:srgbClr val="000000"/>
                          </a:solidFill>
                          <a:latin typeface="Calibri"/>
                        </a:rPr>
                        <a:t>0x010B</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c>
                  <a:txBody>
                    <a:bodyPr lIns="91080" rIns="91080" tIns="45360" bIns="45360">
                      <a:noAutofit/>
                    </a:bodyPr>
                    <a:p>
                      <a:pPr>
                        <a:lnSpc>
                          <a:spcPct val="100000"/>
                        </a:lnSpc>
                      </a:pPr>
                      <a:r>
                        <a:rPr b="0" lang="en-US" sz="1400" spc="-1" strike="noStrike">
                          <a:solidFill>
                            <a:srgbClr val="000000"/>
                          </a:solidFill>
                          <a:latin typeface="Calibri"/>
                        </a:rPr>
                        <a:t>Dimmable Plug In Unit</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r>
              <a:tr h="305640">
                <a:tc>
                  <a:txBody>
                    <a:bodyPr lIns="91080" rIns="91080" tIns="45360" bIns="45360">
                      <a:noAutofit/>
                    </a:bodyPr>
                    <a:p>
                      <a:pPr>
                        <a:lnSpc>
                          <a:spcPct val="100000"/>
                        </a:lnSpc>
                      </a:pPr>
                      <a:r>
                        <a:rPr b="0" lang="en-US" sz="1400" spc="-1" strike="noStrike">
                          <a:solidFill>
                            <a:srgbClr val="000000"/>
                          </a:solidFill>
                          <a:latin typeface="Calibri"/>
                        </a:rPr>
                        <a:t>0x010C</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lIns="91080" rIns="91080" tIns="45360" bIns="45360">
                      <a:noAutofit/>
                    </a:bodyPr>
                    <a:p>
                      <a:pPr>
                        <a:lnSpc>
                          <a:spcPct val="100000"/>
                        </a:lnSpc>
                      </a:pPr>
                      <a:r>
                        <a:rPr b="0" lang="en-US" sz="1400" spc="-1" strike="noStrike">
                          <a:solidFill>
                            <a:srgbClr val="000000"/>
                          </a:solidFill>
                          <a:latin typeface="Calibri"/>
                        </a:rPr>
                        <a:t>Color Temperature Light</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r h="305640">
                <a:tc>
                  <a:txBody>
                    <a:bodyPr lIns="91080" rIns="91080" tIns="45360" bIns="45360">
                      <a:noAutofit/>
                    </a:bodyPr>
                    <a:p>
                      <a:pPr>
                        <a:lnSpc>
                          <a:spcPct val="100000"/>
                        </a:lnSpc>
                      </a:pPr>
                      <a:r>
                        <a:rPr b="0" lang="en-US" sz="1400" spc="-1" strike="noStrike">
                          <a:solidFill>
                            <a:srgbClr val="000000"/>
                          </a:solidFill>
                          <a:latin typeface="Calibri"/>
                        </a:rPr>
                        <a:t>0x010D</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c>
                  <a:txBody>
                    <a:bodyPr lIns="91080" rIns="91080" tIns="45360" bIns="45360">
                      <a:noAutofit/>
                    </a:bodyPr>
                    <a:p>
                      <a:pPr>
                        <a:lnSpc>
                          <a:spcPct val="100000"/>
                        </a:lnSpc>
                      </a:pPr>
                      <a:r>
                        <a:rPr b="0" lang="en-US" sz="1400" spc="-1" strike="noStrike">
                          <a:solidFill>
                            <a:srgbClr val="000000"/>
                          </a:solidFill>
                          <a:latin typeface="Calibri"/>
                        </a:rPr>
                        <a:t>Extended Color Light</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r>
              <a:tr h="305640">
                <a:tc>
                  <a:txBody>
                    <a:bodyPr lIns="91080" rIns="91080" tIns="45360" bIns="45360">
                      <a:noAutofit/>
                    </a:bodyPr>
                    <a:p>
                      <a:pPr>
                        <a:lnSpc>
                          <a:spcPct val="100000"/>
                        </a:lnSpc>
                      </a:pPr>
                      <a:r>
                        <a:rPr b="0" lang="en-US" sz="1400" spc="-1" strike="noStrike">
                          <a:solidFill>
                            <a:srgbClr val="000000"/>
                          </a:solidFill>
                          <a:latin typeface="Calibri"/>
                        </a:rPr>
                        <a:t>0x0201</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lIns="91080" rIns="91080" tIns="45360" bIns="45360">
                      <a:noAutofit/>
                    </a:bodyPr>
                    <a:p>
                      <a:pPr>
                        <a:lnSpc>
                          <a:spcPct val="100000"/>
                        </a:lnSpc>
                      </a:pPr>
                      <a:r>
                        <a:rPr b="0" lang="en-US" sz="1400" spc="-1" strike="noStrike">
                          <a:solidFill>
                            <a:srgbClr val="000000"/>
                          </a:solidFill>
                          <a:latin typeface="Calibri"/>
                        </a:rPr>
                        <a:t>Shade Controller</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r h="305640">
                <a:tc>
                  <a:txBody>
                    <a:bodyPr lIns="91080" rIns="91080" tIns="45360" bIns="45360">
                      <a:noAutofit/>
                    </a:bodyPr>
                    <a:p>
                      <a:pPr>
                        <a:lnSpc>
                          <a:spcPct val="100000"/>
                        </a:lnSpc>
                      </a:pPr>
                      <a:r>
                        <a:rPr b="0" lang="en-US" sz="1400" spc="-1" strike="noStrike">
                          <a:solidFill>
                            <a:srgbClr val="000000"/>
                          </a:solidFill>
                          <a:latin typeface="Calibri"/>
                        </a:rPr>
                        <a:t>0x0202</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c>
                  <a:txBody>
                    <a:bodyPr lIns="91080" rIns="91080" tIns="45360" bIns="45360">
                      <a:noAutofit/>
                    </a:bodyPr>
                    <a:p>
                      <a:pPr>
                        <a:lnSpc>
                          <a:spcPct val="100000"/>
                        </a:lnSpc>
                      </a:pPr>
                      <a:r>
                        <a:rPr b="0" lang="en-US" sz="1400" spc="-1" strike="noStrike">
                          <a:solidFill>
                            <a:srgbClr val="000000"/>
                          </a:solidFill>
                          <a:latin typeface="Calibri"/>
                        </a:rPr>
                        <a:t>Window Covering Device</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r>
              <a:tr h="305640">
                <a:tc>
                  <a:txBody>
                    <a:bodyPr lIns="91080" rIns="91080" tIns="45360" bIns="45360">
                      <a:noAutofit/>
                    </a:bodyPr>
                    <a:p>
                      <a:pPr>
                        <a:lnSpc>
                          <a:spcPct val="100000"/>
                        </a:lnSpc>
                      </a:pPr>
                      <a:r>
                        <a:rPr b="0" lang="en-US" sz="1400" spc="-1" strike="noStrike">
                          <a:solidFill>
                            <a:srgbClr val="000000"/>
                          </a:solidFill>
                          <a:latin typeface="Calibri"/>
                        </a:rPr>
                        <a:t>0x0203</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lIns="91080" rIns="91080" tIns="45360" bIns="45360">
                      <a:noAutofit/>
                    </a:bodyPr>
                    <a:p>
                      <a:pPr>
                        <a:lnSpc>
                          <a:spcPct val="100000"/>
                        </a:lnSpc>
                      </a:pPr>
                      <a:r>
                        <a:rPr b="0" lang="en-US" sz="1400" spc="-1" strike="noStrike">
                          <a:solidFill>
                            <a:srgbClr val="000000"/>
                          </a:solidFill>
                          <a:latin typeface="Calibri"/>
                        </a:rPr>
                        <a:t>Window Covering Controller</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r h="305640">
                <a:tc>
                  <a:txBody>
                    <a:bodyPr lIns="91080" rIns="91080" tIns="45360" bIns="45360">
                      <a:noAutofit/>
                    </a:bodyPr>
                    <a:p>
                      <a:pPr>
                        <a:lnSpc>
                          <a:spcPct val="100000"/>
                        </a:lnSpc>
                      </a:pPr>
                      <a:r>
                        <a:rPr b="0" lang="en-US" sz="1400" spc="-1" strike="noStrike">
                          <a:solidFill>
                            <a:srgbClr val="000000"/>
                          </a:solidFill>
                          <a:latin typeface="Calibri"/>
                        </a:rPr>
                        <a:t>0x0302</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c>
                  <a:txBody>
                    <a:bodyPr lIns="91080" rIns="91080" tIns="45360" bIns="45360">
                      <a:noAutofit/>
                    </a:bodyPr>
                    <a:p>
                      <a:pPr>
                        <a:lnSpc>
                          <a:spcPct val="100000"/>
                        </a:lnSpc>
                      </a:pPr>
                      <a:r>
                        <a:rPr b="0" lang="en-US" sz="1400" spc="-1" strike="noStrike">
                          <a:solidFill>
                            <a:srgbClr val="000000"/>
                          </a:solidFill>
                          <a:latin typeface="Calibri"/>
                        </a:rPr>
                        <a:t>Temperature Sensor</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r>
              <a:tr h="305640">
                <a:tc>
                  <a:txBody>
                    <a:bodyPr lIns="91080" rIns="91080" tIns="45360" bIns="45360">
                      <a:noAutofit/>
                    </a:bodyPr>
                    <a:p>
                      <a:pPr>
                        <a:lnSpc>
                          <a:spcPct val="100000"/>
                        </a:lnSpc>
                      </a:pPr>
                      <a:r>
                        <a:rPr b="0" lang="en-US" sz="1400" spc="-1" strike="noStrike">
                          <a:solidFill>
                            <a:srgbClr val="000000"/>
                          </a:solidFill>
                          <a:latin typeface="Calibri"/>
                        </a:rPr>
                        <a:t>0x0800</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lIns="91080" rIns="91080" tIns="45360" bIns="45360">
                      <a:noAutofit/>
                    </a:bodyPr>
                    <a:p>
                      <a:pPr>
                        <a:lnSpc>
                          <a:spcPct val="100000"/>
                        </a:lnSpc>
                      </a:pPr>
                      <a:r>
                        <a:rPr b="0" lang="en-US" sz="1400" spc="-1" strike="noStrike">
                          <a:solidFill>
                            <a:srgbClr val="000000"/>
                          </a:solidFill>
                          <a:latin typeface="Calibri"/>
                        </a:rPr>
                        <a:t>Color Controller</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r h="305640">
                <a:tc>
                  <a:txBody>
                    <a:bodyPr lIns="91080" rIns="91080" tIns="45360" bIns="45360">
                      <a:noAutofit/>
                    </a:bodyPr>
                    <a:p>
                      <a:pPr>
                        <a:lnSpc>
                          <a:spcPct val="100000"/>
                        </a:lnSpc>
                      </a:pPr>
                      <a:r>
                        <a:rPr b="0" lang="en-US" sz="1400" spc="-1" strike="noStrike">
                          <a:solidFill>
                            <a:srgbClr val="000000"/>
                          </a:solidFill>
                          <a:latin typeface="Calibri"/>
                        </a:rPr>
                        <a:t>0x0810</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c>
                  <a:txBody>
                    <a:bodyPr lIns="91080" rIns="91080" tIns="45360" bIns="45360">
                      <a:noAutofit/>
                    </a:bodyPr>
                    <a:p>
                      <a:pPr>
                        <a:lnSpc>
                          <a:spcPct val="100000"/>
                        </a:lnSpc>
                      </a:pPr>
                      <a:r>
                        <a:rPr b="0" lang="en-US" sz="1400" spc="-1" strike="noStrike">
                          <a:solidFill>
                            <a:srgbClr val="000000"/>
                          </a:solidFill>
                          <a:latin typeface="Calibri"/>
                        </a:rPr>
                        <a:t>Color Scene Controller</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r>
              <a:tr h="305640">
                <a:tc>
                  <a:txBody>
                    <a:bodyPr lIns="91080" rIns="91080" tIns="45360" bIns="45360">
                      <a:noAutofit/>
                    </a:bodyPr>
                    <a:p>
                      <a:pPr>
                        <a:lnSpc>
                          <a:spcPct val="100000"/>
                        </a:lnSpc>
                      </a:pPr>
                      <a:r>
                        <a:rPr b="0" lang="en-US" sz="1400" spc="-1" strike="noStrike">
                          <a:solidFill>
                            <a:srgbClr val="000000"/>
                          </a:solidFill>
                          <a:latin typeface="Calibri"/>
                        </a:rPr>
                        <a:t>0x0820</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lIns="91080" rIns="91080" tIns="45360" bIns="45360">
                      <a:noAutofit/>
                    </a:bodyPr>
                    <a:p>
                      <a:pPr>
                        <a:lnSpc>
                          <a:spcPct val="100000"/>
                        </a:lnSpc>
                      </a:pPr>
                      <a:r>
                        <a:rPr b="0" lang="en-US" sz="1400" spc="-1" strike="noStrike">
                          <a:solidFill>
                            <a:srgbClr val="000000"/>
                          </a:solidFill>
                          <a:latin typeface="Calibri"/>
                        </a:rPr>
                        <a:t>Non-Color Controller</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r h="305640">
                <a:tc>
                  <a:txBody>
                    <a:bodyPr lIns="91080" rIns="91080" tIns="45360" bIns="45360">
                      <a:noAutofit/>
                    </a:bodyPr>
                    <a:p>
                      <a:pPr>
                        <a:lnSpc>
                          <a:spcPct val="100000"/>
                        </a:lnSpc>
                      </a:pPr>
                      <a:r>
                        <a:rPr b="0" lang="en-US" sz="1400" spc="-1" strike="noStrike">
                          <a:solidFill>
                            <a:srgbClr val="000000"/>
                          </a:solidFill>
                          <a:latin typeface="Calibri"/>
                        </a:rPr>
                        <a:t>0x0830</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c>
                  <a:txBody>
                    <a:bodyPr lIns="91080" rIns="91080" tIns="45360" bIns="45360">
                      <a:noAutofit/>
                    </a:bodyPr>
                    <a:p>
                      <a:pPr>
                        <a:lnSpc>
                          <a:spcPct val="100000"/>
                        </a:lnSpc>
                      </a:pPr>
                      <a:r>
                        <a:rPr b="0" lang="en-US" sz="1400" spc="-1" strike="noStrike">
                          <a:solidFill>
                            <a:srgbClr val="000000"/>
                          </a:solidFill>
                          <a:latin typeface="Calibri"/>
                        </a:rPr>
                        <a:t>Non-Color Scene Controller</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r>
              <a:tr h="305640">
                <a:tc>
                  <a:txBody>
                    <a:bodyPr lIns="91080" rIns="91080" tIns="45360" bIns="45360">
                      <a:noAutofit/>
                    </a:bodyPr>
                    <a:p>
                      <a:pPr>
                        <a:lnSpc>
                          <a:spcPct val="100000"/>
                        </a:lnSpc>
                      </a:pPr>
                      <a:r>
                        <a:rPr b="0" lang="en-US" sz="1400" spc="-1" strike="noStrike">
                          <a:solidFill>
                            <a:srgbClr val="000000"/>
                          </a:solidFill>
                          <a:latin typeface="Calibri"/>
                        </a:rPr>
                        <a:t>0x0840</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lIns="91080" rIns="91080" tIns="45360" bIns="45360">
                      <a:noAutofit/>
                    </a:bodyPr>
                    <a:p>
                      <a:pPr>
                        <a:lnSpc>
                          <a:spcPct val="100000"/>
                        </a:lnSpc>
                      </a:pPr>
                      <a:r>
                        <a:rPr b="0" lang="en-US" sz="1400" spc="-1" strike="noStrike">
                          <a:solidFill>
                            <a:srgbClr val="000000"/>
                          </a:solidFill>
                          <a:latin typeface="Calibri"/>
                        </a:rPr>
                        <a:t>Control Bridge</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r h="308520">
                <a:tc>
                  <a:txBody>
                    <a:bodyPr lIns="91080" rIns="91080" tIns="45360" bIns="45360">
                      <a:noAutofit/>
                    </a:bodyPr>
                    <a:p>
                      <a:pPr>
                        <a:lnSpc>
                          <a:spcPct val="100000"/>
                        </a:lnSpc>
                      </a:pPr>
                      <a:r>
                        <a:rPr b="0" lang="en-US" sz="1400" spc="-1" strike="noStrike">
                          <a:solidFill>
                            <a:srgbClr val="000000"/>
                          </a:solidFill>
                          <a:latin typeface="Calibri"/>
                        </a:rPr>
                        <a:t>0x0850</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c>
                  <a:txBody>
                    <a:bodyPr lIns="91080" rIns="91080" tIns="45360" bIns="45360">
                      <a:noAutofit/>
                    </a:bodyPr>
                    <a:p>
                      <a:pPr>
                        <a:lnSpc>
                          <a:spcPct val="100000"/>
                        </a:lnSpc>
                      </a:pPr>
                      <a:r>
                        <a:rPr b="0" lang="en-US" sz="1400" spc="-1" strike="noStrike">
                          <a:solidFill>
                            <a:srgbClr val="000000"/>
                          </a:solidFill>
                          <a:latin typeface="Calibri"/>
                        </a:rPr>
                        <a:t>On/Off Sensor</a:t>
                      </a:r>
                      <a:endParaRPr b="0" lang="en-US" sz="1400" spc="-1" strike="noStrike">
                        <a:latin typeface="Arial"/>
                      </a:endParaRPr>
                    </a:p>
                  </a:txBody>
                  <a:tcPr marL="91080" marR="91080">
                    <a:lnL w="12240">
                      <a:solidFill>
                        <a:srgbClr val="a5a5a5"/>
                      </a:solidFill>
                    </a:lnL>
                    <a:lnR w="12240">
                      <a:solidFill>
                        <a:srgbClr val="a5a5a5"/>
                      </a:solidFill>
                    </a:lnR>
                    <a:lnT w="12240">
                      <a:solidFill>
                        <a:srgbClr val="a5a5a5"/>
                      </a:solidFill>
                    </a:lnT>
                    <a:lnB w="12240">
                      <a:solidFill>
                        <a:srgbClr val="a5a5a5"/>
                      </a:solidFill>
                    </a:lnB>
                    <a:solidFill>
                      <a:srgbClr val="ffffff"/>
                    </a:solidFill>
                  </a:tcPr>
                </a:tc>
              </a:tr>
            </a:tbl>
          </a:graphicData>
        </a:graphic>
      </p:graphicFrame>
      <p:sp>
        <p:nvSpPr>
          <p:cNvPr id="846" name="Content Placeholder 1"/>
          <p:cNvSpPr/>
          <p:nvPr/>
        </p:nvSpPr>
        <p:spPr>
          <a:xfrm>
            <a:off x="838080" y="1530720"/>
            <a:ext cx="2415960" cy="132840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320"/>
              </a:spcBef>
            </a:pPr>
            <a:r>
              <a:rPr b="0" lang="en-US" sz="1600" spc="-1" strike="noStrike">
                <a:solidFill>
                  <a:srgbClr val="000000"/>
                </a:solidFill>
                <a:latin typeface="Hind Light"/>
              </a:rPr>
              <a:t>* Limited to implemented Clusters being already supported in Zigbee Test Tool</a:t>
            </a:r>
            <a:endParaRPr b="0" lang="en-US" sz="1600" spc="-1" strike="noStrike">
              <a:latin typeface="Arial"/>
            </a:endParaRPr>
          </a:p>
          <a:p>
            <a:pPr marL="457200">
              <a:lnSpc>
                <a:spcPct val="100000"/>
              </a:lnSpc>
              <a:spcBef>
                <a:spcPts val="360"/>
              </a:spcBef>
            </a:pPr>
            <a:endParaRPr b="0" lang="en-US" sz="1600" spc="-1" strike="noStrike">
              <a:latin typeface="Arial"/>
            </a:endParaRPr>
          </a:p>
        </p:txBody>
      </p:sp>
      <p:sp>
        <p:nvSpPr>
          <p:cNvPr id="847" name="Title 1"/>
          <p:cNvSpPr/>
          <p:nvPr/>
        </p:nvSpPr>
        <p:spPr>
          <a:xfrm>
            <a:off x="838080" y="365040"/>
            <a:ext cx="10515240" cy="1325160"/>
          </a:xfrm>
          <a:prstGeom prst="rect">
            <a:avLst/>
          </a:prstGeom>
          <a:noFill/>
          <a:ln w="0">
            <a:noFill/>
          </a:ln>
        </p:spPr>
        <p:style>
          <a:lnRef idx="0"/>
          <a:fillRef idx="0"/>
          <a:effectRef idx="0"/>
          <a:fontRef idx="minor"/>
        </p:style>
        <p:txBody>
          <a:bodyPr lIns="90000" rIns="90000" tIns="45000" bIns="45000">
            <a:normAutofit/>
          </a:bodyPr>
          <a:p>
            <a:pPr>
              <a:lnSpc>
                <a:spcPct val="100000"/>
              </a:lnSpc>
            </a:pPr>
            <a:r>
              <a:rPr b="1" lang="en-US" sz="4400" spc="-1" strike="noStrike">
                <a:solidFill>
                  <a:srgbClr val="000000"/>
                </a:solidFill>
                <a:latin typeface="Montserrat"/>
              </a:rPr>
              <a:t>Available for automated testing</a:t>
            </a:r>
            <a:endParaRPr b="0" lang="en-US" sz="4400" spc="-1" strike="noStrike">
              <a:latin typeface="Arial"/>
            </a:endParaRPr>
          </a:p>
        </p:txBody>
      </p:sp>
    </p:spTree>
  </p:cSld>
  <p:transition spd="med">
    <p:fade/>
  </p:transition>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Title 1"/>
          <p:cNvSpPr txBox="1"/>
          <p:nvPr/>
        </p:nvSpPr>
        <p:spPr>
          <a:xfrm>
            <a:off x="838080" y="1122480"/>
            <a:ext cx="7334640" cy="2387160"/>
          </a:xfrm>
          <a:prstGeom prst="rect">
            <a:avLst/>
          </a:prstGeom>
          <a:noFill/>
          <a:ln w="0">
            <a:noFill/>
          </a:ln>
        </p:spPr>
        <p:txBody>
          <a:bodyPr anchor="b">
            <a:noAutofit/>
          </a:bodyPr>
          <a:p>
            <a:pPr>
              <a:lnSpc>
                <a:spcPct val="90000"/>
              </a:lnSpc>
            </a:pPr>
            <a:r>
              <a:rPr b="1" lang="en-US" sz="4800" spc="-1" strike="noStrike">
                <a:solidFill>
                  <a:srgbClr val="ffffff"/>
                </a:solidFill>
                <a:latin typeface="Montserrat"/>
                <a:ea typeface="Montserrat"/>
              </a:rPr>
              <a:t>Evolution of our Application Layer</a:t>
            </a:r>
            <a:endParaRPr b="0" lang="en-US" sz="4800" spc="-1" strike="noStrike">
              <a:solidFill>
                <a:srgbClr val="000000"/>
              </a:solidFill>
              <a:latin typeface="Calibri"/>
            </a:endParaRPr>
          </a:p>
        </p:txBody>
      </p:sp>
    </p:spTree>
  </p:cSld>
  <mc:AlternateContent>
    <mc:Choice Requires="p14">
      <p:transition spd="med" p14:dur="700">
        <p:fade/>
      </p:transition>
    </mc:Choice>
    <mc:Fallback>
      <p:transition spd="med">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Title 1"/>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Our Board of Directors</a:t>
            </a:r>
            <a:endParaRPr b="0" lang="en-US" sz="4400" spc="-1" strike="noStrike">
              <a:solidFill>
                <a:srgbClr val="000000"/>
              </a:solidFill>
              <a:latin typeface="Calibri"/>
            </a:endParaRPr>
          </a:p>
        </p:txBody>
      </p:sp>
      <p:pic>
        <p:nvPicPr>
          <p:cNvPr id="144" name="Picture 3" descr=""/>
          <p:cNvPicPr/>
          <p:nvPr/>
        </p:nvPicPr>
        <p:blipFill>
          <a:blip r:embed="rId1"/>
          <a:stretch/>
        </p:blipFill>
        <p:spPr>
          <a:xfrm>
            <a:off x="3569400" y="1691640"/>
            <a:ext cx="5052960" cy="46188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Title 1"/>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Evolution of our Application Layer</a:t>
            </a:r>
            <a:endParaRPr b="0" lang="en-US" sz="4400" spc="-1" strike="noStrike">
              <a:solidFill>
                <a:srgbClr val="000000"/>
              </a:solidFill>
              <a:latin typeface="Calibri"/>
            </a:endParaRPr>
          </a:p>
        </p:txBody>
      </p:sp>
      <p:sp>
        <p:nvSpPr>
          <p:cNvPr id="850" name="Content Placeholder 2"/>
          <p:cNvSpPr txBox="1"/>
          <p:nvPr/>
        </p:nvSpPr>
        <p:spPr>
          <a:xfrm>
            <a:off x="838080" y="1743840"/>
            <a:ext cx="4988880" cy="4350960"/>
          </a:xfrm>
          <a:prstGeom prst="rect">
            <a:avLst/>
          </a:prstGeom>
          <a:noFill/>
          <a:ln w="0">
            <a:noFill/>
          </a:ln>
        </p:spPr>
        <p:txBody>
          <a:bodyPr>
            <a:normAutofit fontScale="85000"/>
          </a:bodyPr>
          <a:p>
            <a:pPr>
              <a:lnSpc>
                <a:spcPct val="100000"/>
              </a:lnSpc>
              <a:spcBef>
                <a:spcPts val="1001"/>
              </a:spcBef>
              <a:tabLst>
                <a:tab algn="l" pos="0"/>
              </a:tabLst>
            </a:pPr>
            <a:r>
              <a:rPr b="1" lang="en-US" sz="2800" spc="-1" strike="noStrike">
                <a:solidFill>
                  <a:srgbClr val="000000"/>
                </a:solidFill>
                <a:latin typeface="Hind"/>
                <a:ea typeface="Hind"/>
              </a:rPr>
              <a:t>Interoperable app layer</a:t>
            </a:r>
            <a:endParaRPr b="1" lang="en-US" sz="28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The Alliance developed the first open, interoperable, certified application layer for multiple key verticals</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Major successes in smart energy, smart home, &amp; lighting</a:t>
            </a:r>
            <a:endParaRPr b="0" lang="en-US" sz="2400" spc="-1" strike="noStrike">
              <a:solidFill>
                <a:srgbClr val="000000"/>
              </a:solidFill>
              <a:latin typeface="Hind Light"/>
            </a:endParaRPr>
          </a:p>
          <a:p>
            <a:pPr>
              <a:lnSpc>
                <a:spcPct val="100000"/>
              </a:lnSpc>
              <a:spcBef>
                <a:spcPts val="1001"/>
              </a:spcBef>
              <a:tabLst>
                <a:tab algn="l" pos="0"/>
              </a:tabLst>
            </a:pPr>
            <a:r>
              <a:rPr b="1" lang="en-US" sz="2800" spc="-1" strike="noStrike">
                <a:solidFill>
                  <a:srgbClr val="000000"/>
                </a:solidFill>
                <a:latin typeface="Hind"/>
                <a:ea typeface="Hind"/>
              </a:rPr>
              <a:t>Lessons</a:t>
            </a:r>
            <a:endParaRPr b="1" lang="en-US" sz="28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As IoT evolved, interoperability between verticals became increasingly important</a:t>
            </a:r>
            <a:endParaRPr b="0" lang="en-US" sz="2400" spc="-1" strike="noStrike">
              <a:solidFill>
                <a:srgbClr val="000000"/>
              </a:solidFill>
              <a:latin typeface="Hind Light"/>
            </a:endParaRPr>
          </a:p>
        </p:txBody>
      </p:sp>
      <p:pic>
        <p:nvPicPr>
          <p:cNvPr id="851" name="Picture 6" descr=""/>
          <p:cNvPicPr/>
          <p:nvPr/>
        </p:nvPicPr>
        <p:blipFill>
          <a:blip r:embed="rId1"/>
          <a:stretch/>
        </p:blipFill>
        <p:spPr>
          <a:xfrm>
            <a:off x="5506200" y="1800360"/>
            <a:ext cx="5857920" cy="45381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Title 1"/>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Evolution of our Application Layer</a:t>
            </a:r>
            <a:endParaRPr b="0" lang="en-US" sz="4400" spc="-1" strike="noStrike">
              <a:solidFill>
                <a:srgbClr val="000000"/>
              </a:solidFill>
              <a:latin typeface="Calibri"/>
            </a:endParaRPr>
          </a:p>
        </p:txBody>
      </p:sp>
      <p:sp>
        <p:nvSpPr>
          <p:cNvPr id="853" name="Content Placeholder 2"/>
          <p:cNvSpPr txBox="1"/>
          <p:nvPr/>
        </p:nvSpPr>
        <p:spPr>
          <a:xfrm>
            <a:off x="838080" y="1771920"/>
            <a:ext cx="6320520" cy="4318560"/>
          </a:xfrm>
          <a:prstGeom prst="rect">
            <a:avLst/>
          </a:prstGeom>
          <a:noFill/>
          <a:ln w="0">
            <a:noFill/>
          </a:ln>
        </p:spPr>
        <p:txBody>
          <a:bodyPr>
            <a:noAutofit/>
          </a:bodyPr>
          <a:p>
            <a:pPr>
              <a:lnSpc>
                <a:spcPct val="100000"/>
              </a:lnSpc>
              <a:spcBef>
                <a:spcPts val="1001"/>
              </a:spcBef>
              <a:tabLst>
                <a:tab algn="l" pos="0"/>
              </a:tabLst>
            </a:pPr>
            <a:r>
              <a:rPr b="1" lang="en-US" sz="2800" spc="-1" strike="noStrike">
                <a:solidFill>
                  <a:srgbClr val="000000"/>
                </a:solidFill>
                <a:latin typeface="Hind"/>
                <a:ea typeface="Hind"/>
              </a:rPr>
              <a:t>Consolidated App Layer</a:t>
            </a:r>
            <a:endParaRPr b="1" lang="en-US" sz="28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With Zigbee, we’ve brought all our profiles under one technology</a:t>
            </a:r>
            <a:endParaRPr b="0" lang="en-US" sz="20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Evolution of the most mature, widely-deployed, well-supported application layer</a:t>
            </a:r>
            <a:endParaRPr b="0" lang="en-US" sz="2000" spc="-1" strike="noStrike">
              <a:solidFill>
                <a:srgbClr val="000000"/>
              </a:solidFill>
              <a:latin typeface="Hind Light"/>
            </a:endParaRPr>
          </a:p>
          <a:p>
            <a:pPr>
              <a:lnSpc>
                <a:spcPct val="100000"/>
              </a:lnSpc>
              <a:spcBef>
                <a:spcPts val="1001"/>
              </a:spcBef>
              <a:tabLst>
                <a:tab algn="l" pos="0"/>
              </a:tabLst>
            </a:pPr>
            <a:r>
              <a:rPr b="1" lang="en-US" sz="2800" spc="-1" strike="noStrike">
                <a:solidFill>
                  <a:srgbClr val="000000"/>
                </a:solidFill>
                <a:latin typeface="Hind"/>
                <a:ea typeface="Hind"/>
              </a:rPr>
              <a:t>Lessons</a:t>
            </a:r>
            <a:endParaRPr b="1" lang="en-US" sz="28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IoT needs a universal language, and Zigbee’s Cluster Library is the most robust </a:t>
            </a:r>
            <a:endParaRPr b="0" lang="en-US" sz="20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High demand to expand this across other networks.</a:t>
            </a:r>
            <a:endParaRPr b="0" lang="en-US" sz="2000" spc="-1" strike="noStrike">
              <a:solidFill>
                <a:srgbClr val="000000"/>
              </a:solidFill>
              <a:latin typeface="Hind Light"/>
            </a:endParaRPr>
          </a:p>
        </p:txBody>
      </p:sp>
      <p:pic>
        <p:nvPicPr>
          <p:cNvPr id="854" name="Picture 4" descr=""/>
          <p:cNvPicPr/>
          <p:nvPr/>
        </p:nvPicPr>
        <p:blipFill>
          <a:blip r:embed="rId1"/>
          <a:stretch/>
        </p:blipFill>
        <p:spPr>
          <a:xfrm>
            <a:off x="6966720" y="1772640"/>
            <a:ext cx="4523040" cy="45626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5" name="Picture 5" descr=""/>
          <p:cNvPicPr/>
          <p:nvPr/>
        </p:nvPicPr>
        <p:blipFill>
          <a:blip r:embed="rId1"/>
          <a:stretch/>
        </p:blipFill>
        <p:spPr>
          <a:xfrm>
            <a:off x="6841080" y="1772640"/>
            <a:ext cx="4523040" cy="4562640"/>
          </a:xfrm>
          <a:prstGeom prst="rect">
            <a:avLst/>
          </a:prstGeom>
          <a:ln w="0">
            <a:noFill/>
          </a:ln>
        </p:spPr>
      </p:pic>
      <p:sp>
        <p:nvSpPr>
          <p:cNvPr id="856" name="Title 1"/>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Evolution of our Application Layer</a:t>
            </a:r>
            <a:endParaRPr b="0" lang="en-US" sz="4400" spc="-1" strike="noStrike">
              <a:solidFill>
                <a:srgbClr val="000000"/>
              </a:solidFill>
              <a:latin typeface="Calibri"/>
            </a:endParaRPr>
          </a:p>
        </p:txBody>
      </p:sp>
      <p:sp>
        <p:nvSpPr>
          <p:cNvPr id="857" name="Content Placeholder 2"/>
          <p:cNvSpPr txBox="1"/>
          <p:nvPr/>
        </p:nvSpPr>
        <p:spPr>
          <a:xfrm>
            <a:off x="838080" y="1767600"/>
            <a:ext cx="4988880" cy="4350960"/>
          </a:xfrm>
          <a:prstGeom prst="rect">
            <a:avLst/>
          </a:prstGeom>
          <a:noFill/>
          <a:ln w="0">
            <a:noFill/>
          </a:ln>
        </p:spPr>
        <p:txBody>
          <a:bodyPr>
            <a:normAutofit fontScale="86000"/>
          </a:bodyPr>
          <a:p>
            <a:pPr>
              <a:lnSpc>
                <a:spcPct val="100000"/>
              </a:lnSpc>
              <a:spcBef>
                <a:spcPts val="1001"/>
              </a:spcBef>
              <a:tabLst>
                <a:tab algn="l" pos="0"/>
              </a:tabLst>
            </a:pPr>
            <a:r>
              <a:rPr b="1" lang="en-US" sz="2800" spc="-1" strike="noStrike">
                <a:solidFill>
                  <a:srgbClr val="000000"/>
                </a:solidFill>
                <a:latin typeface="Hind"/>
                <a:ea typeface="Hind"/>
              </a:rPr>
              <a:t>Meet</a:t>
            </a:r>
            <a:endParaRPr b="1" lang="en-US" sz="28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The new name for our application layer (formerly ZCL), that can be built across Zigbee, IP, and other transports</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Comes to market with maturity, and an ecosystem of suppliers, manufacturers, and experts</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Product vendors’ investment in Zigbee &amp; Dotdot will scale across multiple markets and applications.</a:t>
            </a:r>
            <a:endParaRPr b="0" lang="en-US" sz="2400" spc="-1" strike="noStrike">
              <a:solidFill>
                <a:srgbClr val="000000"/>
              </a:solidFill>
              <a:latin typeface="Hind Light"/>
            </a:endParaRPr>
          </a:p>
          <a:p>
            <a:endParaRPr b="1" lang="en-US" sz="2400" spc="-1" strike="noStrike">
              <a:solidFill>
                <a:srgbClr val="000000"/>
              </a:solidFill>
              <a:latin typeface="Hind"/>
            </a:endParaRPr>
          </a:p>
        </p:txBody>
      </p:sp>
      <p:pic>
        <p:nvPicPr>
          <p:cNvPr id="858" name="Picture 6" descr=""/>
          <p:cNvPicPr/>
          <p:nvPr/>
        </p:nvPicPr>
        <p:blipFill>
          <a:blip r:embed="rId2"/>
          <a:stretch/>
        </p:blipFill>
        <p:spPr>
          <a:xfrm>
            <a:off x="1855440" y="1809720"/>
            <a:ext cx="1631160" cy="2959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9" name="Picture 4" descr=""/>
          <p:cNvPicPr/>
          <p:nvPr/>
        </p:nvPicPr>
        <p:blipFill>
          <a:blip r:embed="rId1"/>
          <a:stretch/>
        </p:blipFill>
        <p:spPr>
          <a:xfrm>
            <a:off x="6841080" y="1775520"/>
            <a:ext cx="4523040" cy="4559400"/>
          </a:xfrm>
          <a:prstGeom prst="rect">
            <a:avLst/>
          </a:prstGeom>
          <a:ln w="0">
            <a:noFill/>
          </a:ln>
        </p:spPr>
      </p:pic>
      <p:sp>
        <p:nvSpPr>
          <p:cNvPr id="860" name="Content Placeholder 2"/>
          <p:cNvSpPr txBox="1"/>
          <p:nvPr/>
        </p:nvSpPr>
        <p:spPr>
          <a:xfrm>
            <a:off x="838080" y="1743840"/>
            <a:ext cx="5670720" cy="4350960"/>
          </a:xfrm>
          <a:prstGeom prst="rect">
            <a:avLst/>
          </a:prstGeom>
          <a:noFill/>
          <a:ln w="0">
            <a:noFill/>
          </a:ln>
        </p:spPr>
        <p:txBody>
          <a:bodyPr>
            <a:normAutofit/>
          </a:bodyPr>
          <a:p>
            <a:pPr>
              <a:lnSpc>
                <a:spcPct val="100000"/>
              </a:lnSpc>
              <a:spcBef>
                <a:spcPts val="1001"/>
              </a:spcBef>
              <a:tabLst>
                <a:tab algn="l" pos="0"/>
              </a:tabLst>
            </a:pPr>
            <a:r>
              <a:rPr b="1" lang="en-US" sz="2800" spc="-1" strike="noStrike">
                <a:solidFill>
                  <a:srgbClr val="000000"/>
                </a:solidFill>
                <a:latin typeface="Hind"/>
                <a:ea typeface="Hind"/>
              </a:rPr>
              <a:t>Dotdot and </a:t>
            </a:r>
            <a:r>
              <a:rPr b="1" lang="en-US" sz="2800" spc="-1" strike="noStrike">
                <a:solidFill>
                  <a:srgbClr val="ee3350"/>
                </a:solidFill>
                <a:latin typeface="Hind"/>
                <a:ea typeface="Hind"/>
              </a:rPr>
              <a:t>Zigbee</a:t>
            </a:r>
            <a:endParaRPr b="1" lang="en-US" sz="28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Zigbee devices today already use Dotdot</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We will be launching a certification and logo program for Dotdot in 2018</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Products will be able to certify &amp; label as both, for continuity and to indicate connectivity.</a:t>
            </a:r>
            <a:endParaRPr b="0" lang="en-US" sz="2400" spc="-1" strike="noStrike">
              <a:solidFill>
                <a:srgbClr val="000000"/>
              </a:solidFill>
              <a:latin typeface="Hind Light"/>
            </a:endParaRPr>
          </a:p>
          <a:p>
            <a:endParaRPr b="1" lang="en-US" sz="2400" spc="-1" strike="noStrike">
              <a:solidFill>
                <a:srgbClr val="000000"/>
              </a:solidFill>
              <a:latin typeface="Hind"/>
            </a:endParaRPr>
          </a:p>
        </p:txBody>
      </p:sp>
      <p:sp>
        <p:nvSpPr>
          <p:cNvPr id="861" name="Footer Placeholder 3"/>
          <p:cNvSpPr txBox="1"/>
          <p:nvPr/>
        </p:nvSpPr>
        <p:spPr>
          <a:xfrm>
            <a:off x="2851920" y="6307920"/>
            <a:ext cx="4114440" cy="364680"/>
          </a:xfrm>
          <a:prstGeom prst="rect">
            <a:avLst/>
          </a:prstGeom>
          <a:noFill/>
          <a:ln w="0">
            <a:noFill/>
          </a:ln>
        </p:spPr>
        <p:txBody>
          <a:bodyPr anchor="ctr">
            <a:noAutofit/>
          </a:bodyPr>
          <a:p>
            <a:pPr>
              <a:lnSpc>
                <a:spcPct val="100000"/>
              </a:lnSpc>
            </a:pPr>
            <a:r>
              <a:rPr b="0" lang="en-US" sz="1200" spc="-1" strike="noStrike">
                <a:solidFill>
                  <a:srgbClr val="8b8b8b"/>
                </a:solidFill>
                <a:latin typeface="Calibri"/>
              </a:rPr>
              <a:t>© 2017 zigbee alliance. All rights reserved. </a:t>
            </a:r>
            <a:endParaRPr b="0" lang="en-US" sz="1200" spc="-1" strike="noStrike">
              <a:latin typeface="Times New Roman"/>
            </a:endParaRPr>
          </a:p>
        </p:txBody>
      </p:sp>
      <p:pic>
        <p:nvPicPr>
          <p:cNvPr id="862" name="Picture 7" descr=""/>
          <p:cNvPicPr/>
          <p:nvPr/>
        </p:nvPicPr>
        <p:blipFill>
          <a:blip r:embed="rId2"/>
          <a:stretch/>
        </p:blipFill>
        <p:spPr>
          <a:xfrm>
            <a:off x="926640" y="697320"/>
            <a:ext cx="2784960" cy="5050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3" name="Title 1"/>
          <p:cNvSpPr txBox="1"/>
          <p:nvPr/>
        </p:nvSpPr>
        <p:spPr>
          <a:xfrm>
            <a:off x="838080" y="1122480"/>
            <a:ext cx="7334640" cy="2387160"/>
          </a:xfrm>
          <a:prstGeom prst="rect">
            <a:avLst/>
          </a:prstGeom>
          <a:noFill/>
          <a:ln w="0">
            <a:noFill/>
          </a:ln>
        </p:spPr>
        <p:txBody>
          <a:bodyPr anchor="b">
            <a:noAutofit/>
          </a:bodyPr>
          <a:p>
            <a:pPr>
              <a:lnSpc>
                <a:spcPct val="90000"/>
              </a:lnSpc>
            </a:pPr>
            <a:r>
              <a:rPr b="1" lang="en-US" sz="4800" spc="-1" strike="noStrike">
                <a:solidFill>
                  <a:srgbClr val="ffffff"/>
                </a:solidFill>
                <a:latin typeface="Montserrat"/>
                <a:ea typeface="Montserrat"/>
              </a:rPr>
              <a:t>Green Power</a:t>
            </a:r>
            <a:endParaRPr b="0" lang="en-US" sz="4800" spc="-1" strike="noStrike">
              <a:solidFill>
                <a:srgbClr val="000000"/>
              </a:solidFill>
              <a:latin typeface="Calibri"/>
            </a:endParaRPr>
          </a:p>
        </p:txBody>
      </p:sp>
    </p:spTree>
  </p:cSld>
  <mc:AlternateContent>
    <mc:Choice Requires="p14">
      <p:transition spd="med" p14:dur="700">
        <p:fade/>
      </p:transition>
    </mc:Choice>
    <mc:Fallback>
      <p:transition spd="med">
        <p:fade/>
      </p:transition>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Title 2"/>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What is Green Power? </a:t>
            </a:r>
            <a:endParaRPr b="0" lang="en-US" sz="4400" spc="-1" strike="noStrike">
              <a:solidFill>
                <a:srgbClr val="000000"/>
              </a:solidFill>
              <a:latin typeface="Calibri"/>
            </a:endParaRPr>
          </a:p>
        </p:txBody>
      </p:sp>
      <p:sp>
        <p:nvSpPr>
          <p:cNvPr id="865" name="Content Placeholder 1"/>
          <p:cNvSpPr txBox="1"/>
          <p:nvPr/>
        </p:nvSpPr>
        <p:spPr>
          <a:xfrm>
            <a:off x="838080" y="1825560"/>
            <a:ext cx="10515240" cy="4350960"/>
          </a:xfrm>
          <a:prstGeom prst="rect">
            <a:avLst/>
          </a:prstGeom>
          <a:noFill/>
          <a:ln w="0">
            <a:noFill/>
          </a:ln>
        </p:spPr>
        <p:txBody>
          <a:bodyPr>
            <a:normAutofit fontScale="64000"/>
          </a:bodyPr>
          <a:p>
            <a:pPr>
              <a:lnSpc>
                <a:spcPct val="100000"/>
              </a:lnSpc>
              <a:spcBef>
                <a:spcPts val="1001"/>
              </a:spcBef>
              <a:tabLst>
                <a:tab algn="l" pos="0"/>
              </a:tabLst>
            </a:pPr>
            <a:r>
              <a:rPr b="1" lang="en-US" sz="2800" spc="-1" strike="noStrike">
                <a:solidFill>
                  <a:srgbClr val="000000"/>
                </a:solidFill>
                <a:latin typeface="Hind"/>
                <a:ea typeface="Hind"/>
              </a:rPr>
              <a:t>Green Power is a feature of Zigbee PRO networks</a:t>
            </a: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r>
              <a:rPr b="1" lang="en-US" sz="2800" spc="-1" strike="noStrike">
                <a:solidFill>
                  <a:srgbClr val="000000"/>
                </a:solidFill>
                <a:latin typeface="Hind"/>
                <a:ea typeface="Hind"/>
              </a:rPr>
              <a:t>Integrating battery-less (energy harvesting-based) or life-long battery operated devices into the Zigbee network</a:t>
            </a: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lvl="1" marL="685800" indent="-228240">
              <a:lnSpc>
                <a:spcPct val="100000"/>
              </a:lnSpc>
              <a:spcBef>
                <a:spcPts val="499"/>
              </a:spcBef>
              <a:buClr>
                <a:srgbClr val="ff0000"/>
              </a:buClr>
              <a:buFont typeface="Arial"/>
              <a:buChar char="•"/>
              <a:tabLst>
                <a:tab algn="l" pos="0"/>
              </a:tabLst>
            </a:pPr>
            <a:r>
              <a:rPr b="1" lang="en-US" sz="2400" spc="-1" strike="noStrike">
                <a:solidFill>
                  <a:srgbClr val="ff0000"/>
                </a:solidFill>
                <a:latin typeface="Hind Light"/>
                <a:ea typeface="Hind Light"/>
              </a:rPr>
              <a:t>Key benefit</a:t>
            </a:r>
            <a:r>
              <a:rPr b="0" lang="en-US" sz="2400" spc="-1" strike="noStrike">
                <a:solidFill>
                  <a:srgbClr val="000000"/>
                </a:solidFill>
                <a:latin typeface="Hind Light"/>
                <a:ea typeface="Hind Light"/>
              </a:rPr>
              <a:t>: adds nodes/devices to the network that are virtually completely maintenance free</a:t>
            </a:r>
            <a:endParaRPr b="0" lang="en-US" sz="2400" spc="-1" strike="noStrike">
              <a:solidFill>
                <a:srgbClr val="000000"/>
              </a:solidFill>
              <a:latin typeface="Hind Light"/>
            </a:endParaRPr>
          </a:p>
          <a:p>
            <a:pPr>
              <a:lnSpc>
                <a:spcPct val="100000"/>
              </a:lnSpc>
              <a:spcBef>
                <a:spcPts val="1001"/>
              </a:spcBef>
              <a:tabLst>
                <a:tab algn="l" pos="0"/>
              </a:tabLst>
            </a:pPr>
            <a:endParaRPr b="1" lang="en-US" sz="2400" spc="-1" strike="noStrike">
              <a:solidFill>
                <a:srgbClr val="000000"/>
              </a:solidFill>
              <a:latin typeface="Hind"/>
            </a:endParaRPr>
          </a:p>
          <a:p>
            <a:pPr>
              <a:lnSpc>
                <a:spcPct val="100000"/>
              </a:lnSpc>
              <a:spcBef>
                <a:spcPts val="1001"/>
              </a:spcBef>
              <a:tabLst>
                <a:tab algn="l" pos="0"/>
              </a:tabLst>
            </a:pPr>
            <a:r>
              <a:rPr b="0" lang="en-US" sz="2800" spc="-1" strike="noStrike">
                <a:solidFill>
                  <a:srgbClr val="000000"/>
                </a:solidFill>
                <a:latin typeface="Hind"/>
                <a:ea typeface="Hind"/>
              </a:rPr>
              <a:t>Green Power adds green capability to Zigbee by eliminating battery usage and waste</a:t>
            </a:r>
            <a:endParaRPr b="1" lang="en-US" sz="2800" spc="-1" strike="noStrike">
              <a:solidFill>
                <a:srgbClr val="000000"/>
              </a:solidFill>
              <a:latin typeface="Hind"/>
            </a:endParaRPr>
          </a:p>
        </p:txBody>
      </p:sp>
    </p:spTree>
  </p:cSld>
  <mc:AlternateContent>
    <mc:Choice Requires="p14">
      <p:transition spd="med" p14:dur="700">
        <p:fade/>
      </p:transition>
    </mc:Choice>
    <mc:Fallback>
      <p:transition spd="med">
        <p:fade/>
      </p:transition>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6" name="Picture 4" descr=""/>
          <p:cNvPicPr/>
          <p:nvPr/>
        </p:nvPicPr>
        <p:blipFill>
          <a:blip r:embed="rId1"/>
          <a:stretch/>
        </p:blipFill>
        <p:spPr>
          <a:xfrm>
            <a:off x="2168280" y="1719000"/>
            <a:ext cx="3553200" cy="3553200"/>
          </a:xfrm>
          <a:prstGeom prst="rect">
            <a:avLst/>
          </a:prstGeom>
          <a:ln w="0">
            <a:noFill/>
          </a:ln>
        </p:spPr>
      </p:pic>
      <p:sp>
        <p:nvSpPr>
          <p:cNvPr id="867" name="Title 2"/>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Green Power applications</a:t>
            </a:r>
            <a:endParaRPr b="0" lang="en-US" sz="4400" spc="-1" strike="noStrike">
              <a:solidFill>
                <a:srgbClr val="000000"/>
              </a:solidFill>
              <a:latin typeface="Calibri"/>
            </a:endParaRPr>
          </a:p>
        </p:txBody>
      </p:sp>
      <p:sp>
        <p:nvSpPr>
          <p:cNvPr id="868" name="Content Placeholder 1"/>
          <p:cNvSpPr txBox="1"/>
          <p:nvPr/>
        </p:nvSpPr>
        <p:spPr>
          <a:xfrm>
            <a:off x="838080" y="1320120"/>
            <a:ext cx="10515240" cy="4350960"/>
          </a:xfrm>
          <a:prstGeom prst="rect">
            <a:avLst/>
          </a:prstGeom>
          <a:noFill/>
          <a:ln w="0">
            <a:noFill/>
          </a:ln>
        </p:spPr>
        <p:txBody>
          <a:bodyPr>
            <a:noAutofit/>
          </a:bodyPr>
          <a:p>
            <a:pPr>
              <a:lnSpc>
                <a:spcPct val="100000"/>
              </a:lnSpc>
              <a:spcBef>
                <a:spcPts val="1001"/>
              </a:spcBef>
              <a:tabLst>
                <a:tab algn="l" pos="0"/>
              </a:tabLst>
            </a:pPr>
            <a:r>
              <a:rPr b="1" lang="en-US" sz="3000" spc="-1" strike="noStrike">
                <a:solidFill>
                  <a:srgbClr val="000000"/>
                </a:solidFill>
                <a:latin typeface="Hind"/>
                <a:ea typeface="Hind"/>
              </a:rPr>
              <a:t>(Light) switch: flipping the switch generates the energy for data-communication</a:t>
            </a:r>
            <a:endParaRPr b="1" lang="en-US" sz="3000" spc="-1" strike="noStrike">
              <a:solidFill>
                <a:srgbClr val="000000"/>
              </a:solidFill>
              <a:latin typeface="Hind"/>
            </a:endParaRPr>
          </a:p>
          <a:p>
            <a:pPr>
              <a:lnSpc>
                <a:spcPct val="100000"/>
              </a:lnSpc>
              <a:spcBef>
                <a:spcPts val="1001"/>
              </a:spcBef>
              <a:tabLst>
                <a:tab algn="l" pos="0"/>
              </a:tabLst>
            </a:pPr>
            <a:endParaRPr b="1" lang="en-US" sz="3000" spc="-1" strike="noStrike">
              <a:solidFill>
                <a:srgbClr val="000000"/>
              </a:solidFill>
              <a:latin typeface="Hind"/>
            </a:endParaRPr>
          </a:p>
        </p:txBody>
      </p:sp>
      <p:pic>
        <p:nvPicPr>
          <p:cNvPr id="869" name="Picture 5" descr=""/>
          <p:cNvPicPr/>
          <p:nvPr/>
        </p:nvPicPr>
        <p:blipFill>
          <a:blip r:embed="rId2"/>
          <a:stretch/>
        </p:blipFill>
        <p:spPr>
          <a:xfrm>
            <a:off x="6939720" y="2469960"/>
            <a:ext cx="2301840" cy="2226240"/>
          </a:xfrm>
          <a:prstGeom prst="rect">
            <a:avLst/>
          </a:prstGeom>
          <a:ln w="0">
            <a:noFill/>
          </a:ln>
        </p:spPr>
      </p:pic>
      <p:sp>
        <p:nvSpPr>
          <p:cNvPr id="870" name="Content Placeholder 1"/>
          <p:cNvSpPr/>
          <p:nvPr/>
        </p:nvSpPr>
        <p:spPr>
          <a:xfrm>
            <a:off x="1775520" y="4797000"/>
            <a:ext cx="8640720" cy="1099440"/>
          </a:xfrm>
          <a:prstGeom prst="rect">
            <a:avLst/>
          </a:prstGeom>
          <a:noFill/>
          <a:ln w="0">
            <a:noFill/>
          </a:ln>
        </p:spPr>
        <p:style>
          <a:lnRef idx="0"/>
          <a:fillRef idx="0"/>
          <a:effectRef idx="0"/>
          <a:fontRef idx="minor"/>
        </p:style>
        <p:txBody>
          <a:bodyPr>
            <a:noAutofit/>
          </a:bodyPr>
          <a:p>
            <a:pPr>
              <a:lnSpc>
                <a:spcPct val="100000"/>
              </a:lnSpc>
              <a:spcBef>
                <a:spcPts val="601"/>
              </a:spcBef>
              <a:tabLst>
                <a:tab algn="l" pos="0"/>
              </a:tabLst>
            </a:pPr>
            <a:r>
              <a:rPr b="0" lang="en-US" sz="3000" spc="-1" strike="noStrike">
                <a:solidFill>
                  <a:srgbClr val="000000"/>
                </a:solidFill>
                <a:latin typeface="Avenir Light"/>
                <a:ea typeface="ＭＳ Ｐゴシック"/>
              </a:rPr>
              <a:t>Sensors, open/close detectors, emergency buttons, industrial switches, … </a:t>
            </a:r>
            <a:endParaRPr b="0" lang="en-US" sz="3000" spc="-1" strike="noStrike">
              <a:latin typeface="Arial"/>
            </a:endParaRPr>
          </a:p>
          <a:p>
            <a:pPr>
              <a:lnSpc>
                <a:spcPct val="100000"/>
              </a:lnSpc>
              <a:spcBef>
                <a:spcPts val="601"/>
              </a:spcBef>
              <a:tabLst>
                <a:tab algn="l" pos="0"/>
              </a:tabLst>
            </a:pPr>
            <a:endParaRPr b="0" lang="en-US" sz="3000" spc="-1" strike="noStrike">
              <a:latin typeface="Arial"/>
            </a:endParaRPr>
          </a:p>
        </p:txBody>
      </p:sp>
      <p:pic>
        <p:nvPicPr>
          <p:cNvPr id="871" name="Picture 16" descr="capteurHOMES_tertiaire"/>
          <p:cNvPicPr/>
          <p:nvPr/>
        </p:nvPicPr>
        <p:blipFill>
          <a:blip r:embed="rId3"/>
          <a:stretch/>
        </p:blipFill>
        <p:spPr>
          <a:xfrm>
            <a:off x="8832240" y="5373360"/>
            <a:ext cx="1519200" cy="9129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Title 2"/>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Green Power Device (GPD)</a:t>
            </a:r>
            <a:endParaRPr b="0" lang="en-US" sz="4400" spc="-1" strike="noStrike">
              <a:solidFill>
                <a:srgbClr val="000000"/>
              </a:solidFill>
              <a:latin typeface="Calibri"/>
            </a:endParaRPr>
          </a:p>
        </p:txBody>
      </p:sp>
      <p:grpSp>
        <p:nvGrpSpPr>
          <p:cNvPr id="873" name="Group 56"/>
          <p:cNvGrpSpPr/>
          <p:nvPr/>
        </p:nvGrpSpPr>
        <p:grpSpPr>
          <a:xfrm>
            <a:off x="3124440" y="1524240"/>
            <a:ext cx="685440" cy="761760"/>
            <a:chOff x="3124440" y="1524240"/>
            <a:chExt cx="685440" cy="761760"/>
          </a:xfrm>
        </p:grpSpPr>
        <p:sp>
          <p:nvSpPr>
            <p:cNvPr id="874" name="Arc 53"/>
            <p:cNvSpPr/>
            <p:nvPr/>
          </p:nvSpPr>
          <p:spPr>
            <a:xfrm flipH="1" rot="10800000">
              <a:off x="3127680" y="1529640"/>
              <a:ext cx="378360" cy="42516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38100">
              <a:solidFill>
                <a:srgbClr val="009900"/>
              </a:solidFill>
              <a:round/>
            </a:ln>
          </p:spPr>
          <p:style>
            <a:lnRef idx="0"/>
            <a:fillRef idx="0"/>
            <a:effectRef idx="0"/>
            <a:fontRef idx="minor"/>
          </p:style>
        </p:sp>
        <p:sp>
          <p:nvSpPr>
            <p:cNvPr id="875" name="Arc 54"/>
            <p:cNvSpPr/>
            <p:nvPr/>
          </p:nvSpPr>
          <p:spPr>
            <a:xfrm flipH="1" rot="10800000">
              <a:off x="3124440" y="1524240"/>
              <a:ext cx="535680" cy="60300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38100">
              <a:solidFill>
                <a:srgbClr val="009900"/>
              </a:solidFill>
              <a:round/>
            </a:ln>
          </p:spPr>
          <p:style>
            <a:lnRef idx="0"/>
            <a:fillRef idx="0"/>
            <a:effectRef idx="0"/>
            <a:fontRef idx="minor"/>
          </p:style>
        </p:sp>
        <p:sp>
          <p:nvSpPr>
            <p:cNvPr id="876" name="Arc 55"/>
            <p:cNvSpPr/>
            <p:nvPr/>
          </p:nvSpPr>
          <p:spPr>
            <a:xfrm flipH="1" rot="10800000">
              <a:off x="3166200" y="1562040"/>
              <a:ext cx="643680" cy="72396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38100">
              <a:solidFill>
                <a:srgbClr val="009900"/>
              </a:solidFill>
              <a:round/>
            </a:ln>
          </p:spPr>
          <p:style>
            <a:lnRef idx="0"/>
            <a:fillRef idx="0"/>
            <a:effectRef idx="0"/>
            <a:fontRef idx="minor"/>
          </p:style>
        </p:sp>
      </p:grpSp>
      <p:sp>
        <p:nvSpPr>
          <p:cNvPr id="877" name="TextBox 23"/>
          <p:cNvSpPr/>
          <p:nvPr/>
        </p:nvSpPr>
        <p:spPr>
          <a:xfrm>
            <a:off x="3809880" y="1523880"/>
            <a:ext cx="335232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i="1" lang="en-US" sz="1800" spc="-1" strike="noStrike">
                <a:solidFill>
                  <a:srgbClr val="00b050"/>
                </a:solidFill>
                <a:latin typeface="Avenir Light"/>
              </a:rPr>
              <a:t>Green Power Device Frame</a:t>
            </a:r>
            <a:endParaRPr b="0" lang="en-US" sz="1800" spc="-1" strike="noStrike">
              <a:latin typeface="Arial"/>
            </a:endParaRPr>
          </a:p>
        </p:txBody>
      </p:sp>
      <p:grpSp>
        <p:nvGrpSpPr>
          <p:cNvPr id="878" name="Group 5"/>
          <p:cNvGrpSpPr/>
          <p:nvPr/>
        </p:nvGrpSpPr>
        <p:grpSpPr>
          <a:xfrm>
            <a:off x="2209680" y="1447920"/>
            <a:ext cx="718920" cy="739440"/>
            <a:chOff x="2209680" y="1447920"/>
            <a:chExt cx="718920" cy="739440"/>
          </a:xfrm>
        </p:grpSpPr>
        <p:sp>
          <p:nvSpPr>
            <p:cNvPr id="879" name="Rectangle 6"/>
            <p:cNvSpPr/>
            <p:nvPr/>
          </p:nvSpPr>
          <p:spPr>
            <a:xfrm>
              <a:off x="2328840" y="1570320"/>
              <a:ext cx="478080" cy="491760"/>
            </a:xfrm>
            <a:prstGeom prst="rect">
              <a:avLst/>
            </a:prstGeom>
            <a:noFill/>
            <a:ln w="9525">
              <a:solidFill>
                <a:srgbClr val="000000"/>
              </a:solidFill>
              <a:miter/>
            </a:ln>
          </p:spPr>
          <p:style>
            <a:lnRef idx="0"/>
            <a:fillRef idx="0"/>
            <a:effectRef idx="0"/>
            <a:fontRef idx="minor"/>
          </p:style>
        </p:sp>
        <p:sp>
          <p:nvSpPr>
            <p:cNvPr id="880" name="AutoShape 7"/>
            <p:cNvSpPr/>
            <p:nvPr/>
          </p:nvSpPr>
          <p:spPr>
            <a:xfrm>
              <a:off x="2209680" y="1447920"/>
              <a:ext cx="718920" cy="739440"/>
            </a:xfrm>
            <a:prstGeom prst="roundRect">
              <a:avLst>
                <a:gd name="adj" fmla="val 16667"/>
              </a:avLst>
            </a:prstGeom>
            <a:noFill/>
            <a:ln w="9525">
              <a:solidFill>
                <a:srgbClr val="000000"/>
              </a:solidFill>
              <a:round/>
            </a:ln>
          </p:spPr>
          <p:style>
            <a:lnRef idx="0"/>
            <a:fillRef idx="0"/>
            <a:effectRef idx="0"/>
            <a:fontRef idx="minor"/>
          </p:style>
        </p:sp>
        <p:sp>
          <p:nvSpPr>
            <p:cNvPr id="881" name="Line 8"/>
            <p:cNvSpPr/>
            <p:nvPr/>
          </p:nvSpPr>
          <p:spPr>
            <a:xfrm>
              <a:off x="2569320" y="1569960"/>
              <a:ext cx="0" cy="492480"/>
            </a:xfrm>
            <a:prstGeom prst="line">
              <a:avLst/>
            </a:prstGeom>
            <a:ln w="9525">
              <a:solidFill>
                <a:srgbClr val="000000"/>
              </a:solidFill>
              <a:round/>
            </a:ln>
          </p:spPr>
          <p:style>
            <a:lnRef idx="0"/>
            <a:fillRef idx="0"/>
            <a:effectRef idx="0"/>
            <a:fontRef idx="minor"/>
          </p:style>
        </p:sp>
      </p:grpSp>
      <p:sp>
        <p:nvSpPr>
          <p:cNvPr id="882" name="Text Box 56"/>
          <p:cNvSpPr/>
          <p:nvPr/>
        </p:nvSpPr>
        <p:spPr>
          <a:xfrm>
            <a:off x="2076120" y="2418480"/>
            <a:ext cx="1009440" cy="333720"/>
          </a:xfrm>
          <a:prstGeom prst="rect">
            <a:avLst/>
          </a:prstGeom>
          <a:noFill/>
          <a:ln w="9525">
            <a:noFill/>
          </a:ln>
        </p:spPr>
        <p:style>
          <a:lnRef idx="0"/>
          <a:fillRef idx="0"/>
          <a:effectRef idx="0"/>
          <a:fontRef idx="minor"/>
        </p:style>
        <p:txBody>
          <a:bodyPr lIns="90000" rIns="90000" tIns="45000" bIns="45000">
            <a:spAutoFit/>
          </a:bodyPr>
          <a:p>
            <a:pPr algn="ctr">
              <a:lnSpc>
                <a:spcPct val="100000"/>
              </a:lnSpc>
              <a:spcBef>
                <a:spcPts val="799"/>
              </a:spcBef>
            </a:pPr>
            <a:r>
              <a:rPr b="1" lang="en-US" sz="1600" spc="-1" strike="noStrike">
                <a:solidFill>
                  <a:srgbClr val="000000"/>
                </a:solidFill>
                <a:latin typeface="Avenir Light"/>
              </a:rPr>
              <a:t>GPD</a:t>
            </a:r>
            <a:endParaRPr b="0" lang="en-US" sz="1600" spc="-1" strike="noStrike">
              <a:latin typeface="Arial"/>
            </a:endParaRPr>
          </a:p>
        </p:txBody>
      </p:sp>
      <p:pic>
        <p:nvPicPr>
          <p:cNvPr id="883" name="Picture 6" descr=""/>
          <p:cNvPicPr/>
          <p:nvPr/>
        </p:nvPicPr>
        <p:blipFill>
          <a:blip r:embed="rId1"/>
          <a:stretch/>
        </p:blipFill>
        <p:spPr>
          <a:xfrm>
            <a:off x="3764880" y="2181600"/>
            <a:ext cx="4686120" cy="475920"/>
          </a:xfrm>
          <a:prstGeom prst="rect">
            <a:avLst/>
          </a:prstGeom>
          <a:ln w="9525">
            <a:noFill/>
          </a:ln>
        </p:spPr>
      </p:pic>
      <p:sp>
        <p:nvSpPr>
          <p:cNvPr id="884" name="TextBox 30"/>
          <p:cNvSpPr/>
          <p:nvPr/>
        </p:nvSpPr>
        <p:spPr>
          <a:xfrm>
            <a:off x="4278960" y="2813400"/>
            <a:ext cx="5644080" cy="1125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u="sng">
                <a:solidFill>
                  <a:srgbClr val="000000"/>
                </a:solidFill>
                <a:uFillTx/>
                <a:latin typeface="Avenir Light"/>
              </a:rPr>
              <a:t>Compact frame with:</a:t>
            </a:r>
            <a:endParaRPr b="0" lang="en-US" sz="2000" spc="-1" strike="noStrike">
              <a:latin typeface="Arial"/>
            </a:endParaRPr>
          </a:p>
          <a:p>
            <a:pPr marL="334800" indent="-226440">
              <a:lnSpc>
                <a:spcPct val="100000"/>
              </a:lnSpc>
              <a:buClr>
                <a:srgbClr val="000000"/>
              </a:buClr>
              <a:buFont typeface="Arial"/>
              <a:buChar char="•"/>
            </a:pPr>
            <a:r>
              <a:rPr b="0" lang="en-US" sz="1600" spc="-1" strike="noStrike">
                <a:solidFill>
                  <a:srgbClr val="000000"/>
                </a:solidFill>
                <a:latin typeface="Avenir Light"/>
                <a:ea typeface="ＭＳ Ｐゴシック"/>
              </a:rPr>
              <a:t>unique identification of the Green Power Device (GPD)</a:t>
            </a:r>
            <a:endParaRPr b="0" lang="en-US" sz="1600" spc="-1" strike="noStrike">
              <a:latin typeface="Arial"/>
            </a:endParaRPr>
          </a:p>
          <a:p>
            <a:pPr marL="334800" indent="-226440">
              <a:lnSpc>
                <a:spcPct val="100000"/>
              </a:lnSpc>
              <a:buClr>
                <a:srgbClr val="000000"/>
              </a:buClr>
              <a:buFont typeface="Arial"/>
              <a:buChar char="•"/>
            </a:pPr>
            <a:r>
              <a:rPr b="0" lang="en-US" sz="1600" spc="-1" strike="noStrike">
                <a:solidFill>
                  <a:srgbClr val="000000"/>
                </a:solidFill>
                <a:latin typeface="Avenir Light"/>
                <a:ea typeface="ＭＳ Ｐゴシック"/>
              </a:rPr>
              <a:t>Scalable security</a:t>
            </a:r>
            <a:endParaRPr b="0" lang="en-US" sz="1600" spc="-1" strike="noStrike">
              <a:latin typeface="Arial"/>
            </a:endParaRPr>
          </a:p>
          <a:p>
            <a:pPr marL="334800" indent="-226440">
              <a:lnSpc>
                <a:spcPct val="100000"/>
              </a:lnSpc>
              <a:buClr>
                <a:srgbClr val="000000"/>
              </a:buClr>
              <a:buFont typeface="Arial"/>
              <a:buChar char="•"/>
            </a:pPr>
            <a:r>
              <a:rPr b="0" lang="en-US" sz="1600" spc="-1" strike="noStrike">
                <a:solidFill>
                  <a:srgbClr val="000000"/>
                </a:solidFill>
                <a:latin typeface="Avenir Light"/>
                <a:ea typeface="ＭＳ Ｐゴシック"/>
              </a:rPr>
              <a:t>Future-proof application framework</a:t>
            </a:r>
            <a:endParaRPr b="0" lang="en-US" sz="1600" spc="-1" strike="noStrike">
              <a:latin typeface="Arial"/>
            </a:endParaRPr>
          </a:p>
        </p:txBody>
      </p:sp>
      <p:pic>
        <p:nvPicPr>
          <p:cNvPr id="885" name="Picture 9" descr=""/>
          <p:cNvPicPr/>
          <p:nvPr/>
        </p:nvPicPr>
        <p:blipFill>
          <a:blip r:embed="rId2"/>
          <a:stretch/>
        </p:blipFill>
        <p:spPr>
          <a:xfrm>
            <a:off x="1704240" y="4985280"/>
            <a:ext cx="1864440" cy="1355760"/>
          </a:xfrm>
          <a:prstGeom prst="rect">
            <a:avLst/>
          </a:prstGeom>
          <a:ln w="9525">
            <a:noFill/>
          </a:ln>
        </p:spPr>
      </p:pic>
      <p:sp>
        <p:nvSpPr>
          <p:cNvPr id="886" name="TextBox 18"/>
          <p:cNvSpPr/>
          <p:nvPr/>
        </p:nvSpPr>
        <p:spPr>
          <a:xfrm>
            <a:off x="3693960" y="5463360"/>
            <a:ext cx="3939840" cy="395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i="1" lang="en-US" sz="2000" spc="-1" strike="noStrike" u="sng">
                <a:solidFill>
                  <a:srgbClr val="ff0000"/>
                </a:solidFill>
                <a:uFillTx/>
                <a:latin typeface="Avenir Light"/>
              </a:rPr>
              <a:t>GPD is *NOT* a ZED! It’s less. </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256" dur="indefinite" restart="never" nodeType="tmRoot">
          <p:childTnLst>
            <p:seq>
              <p:cTn id="257" dur="indefinite" nodeType="mainSeq">
                <p:childTnLst>
                  <p:par>
                    <p:cTn id="258" fill="hold">
                      <p:stCondLst>
                        <p:cond delay="indefinite"/>
                      </p:stCondLst>
                      <p:childTnLst>
                        <p:par>
                          <p:cTn id="259" fill="hold">
                            <p:stCondLst>
                              <p:cond delay="0"/>
                            </p:stCondLst>
                            <p:childTnLst>
                              <p:par>
                                <p:cTn id="260" nodeType="clickEffect" fill="hold" presetClass="entr" presetID="1">
                                  <p:stCondLst>
                                    <p:cond delay="0"/>
                                  </p:stCondLst>
                                  <p:childTnLst>
                                    <p:set>
                                      <p:cBhvr>
                                        <p:cTn id="261" dur="1" fill="hold">
                                          <p:stCondLst>
                                            <p:cond delay="0"/>
                                          </p:stCondLst>
                                        </p:cTn>
                                        <p:tgtEl>
                                          <p:spTgt spid="873"/>
                                        </p:tgtEl>
                                        <p:attrNameLst>
                                          <p:attrName>style.visibility</p:attrName>
                                        </p:attrNameLst>
                                      </p:cBhvr>
                                      <p:to>
                                        <p:strVal val="visible"/>
                                      </p:to>
                                    </p:set>
                                  </p:childTnLst>
                                </p:cTn>
                              </p:par>
                              <p:par>
                                <p:cTn id="262" nodeType="withEffect" fill="hold" presetClass="entr" presetID="1">
                                  <p:stCondLst>
                                    <p:cond delay="0"/>
                                  </p:stCondLst>
                                  <p:childTnLst>
                                    <p:set>
                                      <p:cBhvr>
                                        <p:cTn id="263" dur="1" fill="hold">
                                          <p:stCondLst>
                                            <p:cond delay="0"/>
                                          </p:stCondLst>
                                        </p:cTn>
                                        <p:tgtEl>
                                          <p:spTgt spid="877"/>
                                        </p:tgtEl>
                                        <p:attrNameLst>
                                          <p:attrName>style.visibility</p:attrName>
                                        </p:attrNameLst>
                                      </p:cBhvr>
                                      <p:to>
                                        <p:strVal val="visible"/>
                                      </p:to>
                                    </p:set>
                                  </p:childTnLst>
                                </p:cTn>
                              </p:par>
                              <p:par>
                                <p:cTn id="264" nodeType="withEffect" fill="hold" presetClass="entr" presetID="1">
                                  <p:stCondLst>
                                    <p:cond delay="0"/>
                                  </p:stCondLst>
                                  <p:childTnLst>
                                    <p:set>
                                      <p:cBhvr>
                                        <p:cTn id="265" dur="1" fill="hold">
                                          <p:stCondLst>
                                            <p:cond delay="0"/>
                                          </p:stCondLst>
                                        </p:cTn>
                                        <p:tgtEl>
                                          <p:spTgt spid="883"/>
                                        </p:tgtEl>
                                        <p:attrNameLst>
                                          <p:attrName>style.visibility</p:attrName>
                                        </p:attrNameLst>
                                      </p:cBhvr>
                                      <p:to>
                                        <p:strVal val="visible"/>
                                      </p:to>
                                    </p:set>
                                  </p:childTnLst>
                                </p:cTn>
                              </p:par>
                              <p:par>
                                <p:cTn id="266" nodeType="withEffect" fill="hold" presetClass="entr" presetID="1">
                                  <p:stCondLst>
                                    <p:cond delay="0"/>
                                  </p:stCondLst>
                                  <p:childTnLst>
                                    <p:set>
                                      <p:cBhvr>
                                        <p:cTn id="267" dur="1" fill="hold">
                                          <p:stCondLst>
                                            <p:cond delay="0"/>
                                          </p:stCondLst>
                                        </p:cTn>
                                        <p:tgtEl>
                                          <p:spTgt spid="8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Title 2"/>
          <p:cNvSpPr txBox="1"/>
          <p:nvPr/>
        </p:nvSpPr>
        <p:spPr>
          <a:xfrm>
            <a:off x="838080" y="13356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Green Power &amp; Zigbee PRO:</a:t>
            </a:r>
            <a:br/>
            <a:r>
              <a:rPr b="1" lang="en-US" sz="4400" spc="-1" strike="noStrike">
                <a:solidFill>
                  <a:srgbClr val="000000"/>
                </a:solidFill>
                <a:latin typeface="Montserrat"/>
                <a:ea typeface="Montserrat"/>
              </a:rPr>
              <a:t>Proxy &amp; Sink</a:t>
            </a:r>
            <a:endParaRPr b="0" lang="en-US" sz="4400" spc="-1" strike="noStrike">
              <a:solidFill>
                <a:srgbClr val="000000"/>
              </a:solidFill>
              <a:latin typeface="Calibri"/>
            </a:endParaRPr>
          </a:p>
        </p:txBody>
      </p:sp>
      <p:sp>
        <p:nvSpPr>
          <p:cNvPr id="888" name="Litebulb"/>
          <p:cNvSpPr/>
          <p:nvPr/>
        </p:nvSpPr>
        <p:spPr>
          <a:xfrm>
            <a:off x="9067680" y="1447920"/>
            <a:ext cx="533160" cy="761760"/>
          </a:xfrm>
          <a:custGeom>
            <a:avLst/>
            <a:gdLst/>
            <a:ahLst/>
            <a:rect l="l" t="t" r="r" b="b"/>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12700">
            <a:solidFill>
              <a:srgbClr val="000000"/>
            </a:solidFill>
            <a:miter/>
          </a:ln>
        </p:spPr>
        <p:style>
          <a:lnRef idx="0"/>
          <a:fillRef idx="0"/>
          <a:effectRef idx="0"/>
          <a:fontRef idx="minor"/>
        </p:style>
      </p:sp>
      <p:sp>
        <p:nvSpPr>
          <p:cNvPr id="889" name="Text Box 56"/>
          <p:cNvSpPr/>
          <p:nvPr/>
        </p:nvSpPr>
        <p:spPr>
          <a:xfrm>
            <a:off x="8991720" y="2438280"/>
            <a:ext cx="863280" cy="333720"/>
          </a:xfrm>
          <a:prstGeom prst="rect">
            <a:avLst/>
          </a:prstGeom>
          <a:noFill/>
          <a:ln w="9525">
            <a:noFill/>
          </a:ln>
        </p:spPr>
        <p:style>
          <a:lnRef idx="0"/>
          <a:fillRef idx="0"/>
          <a:effectRef idx="0"/>
          <a:fontRef idx="minor"/>
        </p:style>
        <p:txBody>
          <a:bodyPr lIns="90000" rIns="90000" tIns="45000" bIns="45000">
            <a:spAutoFit/>
          </a:bodyPr>
          <a:p>
            <a:pPr>
              <a:lnSpc>
                <a:spcPct val="100000"/>
              </a:lnSpc>
              <a:spcBef>
                <a:spcPts val="799"/>
              </a:spcBef>
            </a:pPr>
            <a:r>
              <a:rPr b="1" lang="en-US" sz="1600" spc="-1" strike="noStrike">
                <a:solidFill>
                  <a:srgbClr val="000000"/>
                </a:solidFill>
                <a:latin typeface="Avenir Light"/>
              </a:rPr>
              <a:t>Sink</a:t>
            </a:r>
            <a:endParaRPr b="0" lang="en-US" sz="1600" spc="-1" strike="noStrike">
              <a:latin typeface="Arial"/>
            </a:endParaRPr>
          </a:p>
        </p:txBody>
      </p:sp>
      <p:grpSp>
        <p:nvGrpSpPr>
          <p:cNvPr id="890" name="Group 56"/>
          <p:cNvGrpSpPr/>
          <p:nvPr/>
        </p:nvGrpSpPr>
        <p:grpSpPr>
          <a:xfrm>
            <a:off x="3124440" y="1524240"/>
            <a:ext cx="685440" cy="761760"/>
            <a:chOff x="3124440" y="1524240"/>
            <a:chExt cx="685440" cy="761760"/>
          </a:xfrm>
        </p:grpSpPr>
        <p:sp>
          <p:nvSpPr>
            <p:cNvPr id="891" name="Arc 53"/>
            <p:cNvSpPr/>
            <p:nvPr/>
          </p:nvSpPr>
          <p:spPr>
            <a:xfrm flipH="1" rot="10800000">
              <a:off x="3127680" y="1529640"/>
              <a:ext cx="378360" cy="42516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38100">
              <a:solidFill>
                <a:srgbClr val="009900"/>
              </a:solidFill>
              <a:round/>
            </a:ln>
          </p:spPr>
          <p:style>
            <a:lnRef idx="0"/>
            <a:fillRef idx="0"/>
            <a:effectRef idx="0"/>
            <a:fontRef idx="minor"/>
          </p:style>
        </p:sp>
        <p:sp>
          <p:nvSpPr>
            <p:cNvPr id="892" name="Arc 54"/>
            <p:cNvSpPr/>
            <p:nvPr/>
          </p:nvSpPr>
          <p:spPr>
            <a:xfrm flipH="1" rot="10800000">
              <a:off x="3124440" y="1524240"/>
              <a:ext cx="535680" cy="60300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38100">
              <a:solidFill>
                <a:srgbClr val="009900"/>
              </a:solidFill>
              <a:round/>
            </a:ln>
          </p:spPr>
          <p:style>
            <a:lnRef idx="0"/>
            <a:fillRef idx="0"/>
            <a:effectRef idx="0"/>
            <a:fontRef idx="minor"/>
          </p:style>
        </p:sp>
        <p:sp>
          <p:nvSpPr>
            <p:cNvPr id="893" name="Arc 55"/>
            <p:cNvSpPr/>
            <p:nvPr/>
          </p:nvSpPr>
          <p:spPr>
            <a:xfrm flipH="1" rot="10800000">
              <a:off x="3166200" y="1562040"/>
              <a:ext cx="643680" cy="72396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38100">
              <a:solidFill>
                <a:srgbClr val="009900"/>
              </a:solidFill>
              <a:round/>
            </a:ln>
          </p:spPr>
          <p:style>
            <a:lnRef idx="0"/>
            <a:fillRef idx="0"/>
            <a:effectRef idx="0"/>
            <a:fontRef idx="minor"/>
          </p:style>
        </p:sp>
      </p:grpSp>
      <p:grpSp>
        <p:nvGrpSpPr>
          <p:cNvPr id="894" name="Group 5"/>
          <p:cNvGrpSpPr/>
          <p:nvPr/>
        </p:nvGrpSpPr>
        <p:grpSpPr>
          <a:xfrm>
            <a:off x="2209680" y="1447920"/>
            <a:ext cx="718920" cy="739440"/>
            <a:chOff x="2209680" y="1447920"/>
            <a:chExt cx="718920" cy="739440"/>
          </a:xfrm>
        </p:grpSpPr>
        <p:sp>
          <p:nvSpPr>
            <p:cNvPr id="895" name="Rectangle 6"/>
            <p:cNvSpPr/>
            <p:nvPr/>
          </p:nvSpPr>
          <p:spPr>
            <a:xfrm>
              <a:off x="2328840" y="1570320"/>
              <a:ext cx="478080" cy="491760"/>
            </a:xfrm>
            <a:prstGeom prst="rect">
              <a:avLst/>
            </a:prstGeom>
            <a:noFill/>
            <a:ln w="9525">
              <a:solidFill>
                <a:srgbClr val="000000"/>
              </a:solidFill>
              <a:miter/>
            </a:ln>
          </p:spPr>
          <p:style>
            <a:lnRef idx="0"/>
            <a:fillRef idx="0"/>
            <a:effectRef idx="0"/>
            <a:fontRef idx="minor"/>
          </p:style>
        </p:sp>
        <p:sp>
          <p:nvSpPr>
            <p:cNvPr id="896" name="AutoShape 7"/>
            <p:cNvSpPr/>
            <p:nvPr/>
          </p:nvSpPr>
          <p:spPr>
            <a:xfrm>
              <a:off x="2209680" y="1447920"/>
              <a:ext cx="718920" cy="739440"/>
            </a:xfrm>
            <a:prstGeom prst="roundRect">
              <a:avLst>
                <a:gd name="adj" fmla="val 16667"/>
              </a:avLst>
            </a:prstGeom>
            <a:noFill/>
            <a:ln w="9525">
              <a:solidFill>
                <a:srgbClr val="000000"/>
              </a:solidFill>
              <a:round/>
            </a:ln>
          </p:spPr>
          <p:style>
            <a:lnRef idx="0"/>
            <a:fillRef idx="0"/>
            <a:effectRef idx="0"/>
            <a:fontRef idx="minor"/>
          </p:style>
        </p:sp>
        <p:sp>
          <p:nvSpPr>
            <p:cNvPr id="897" name="Line 8"/>
            <p:cNvSpPr/>
            <p:nvPr/>
          </p:nvSpPr>
          <p:spPr>
            <a:xfrm>
              <a:off x="2569320" y="1569960"/>
              <a:ext cx="0" cy="492480"/>
            </a:xfrm>
            <a:prstGeom prst="line">
              <a:avLst/>
            </a:prstGeom>
            <a:ln w="9525">
              <a:solidFill>
                <a:srgbClr val="000000"/>
              </a:solidFill>
              <a:round/>
            </a:ln>
          </p:spPr>
          <p:style>
            <a:lnRef idx="0"/>
            <a:fillRef idx="0"/>
            <a:effectRef idx="0"/>
            <a:fontRef idx="minor"/>
          </p:style>
        </p:sp>
      </p:grpSp>
      <p:sp>
        <p:nvSpPr>
          <p:cNvPr id="898" name="Text Box 56"/>
          <p:cNvSpPr/>
          <p:nvPr/>
        </p:nvSpPr>
        <p:spPr>
          <a:xfrm>
            <a:off x="2114640" y="2495520"/>
            <a:ext cx="863280" cy="333720"/>
          </a:xfrm>
          <a:prstGeom prst="rect">
            <a:avLst/>
          </a:prstGeom>
          <a:noFill/>
          <a:ln w="9525">
            <a:noFill/>
          </a:ln>
        </p:spPr>
        <p:style>
          <a:lnRef idx="0"/>
          <a:fillRef idx="0"/>
          <a:effectRef idx="0"/>
          <a:fontRef idx="minor"/>
        </p:style>
        <p:txBody>
          <a:bodyPr lIns="90000" rIns="90000" tIns="45000" bIns="45000">
            <a:spAutoFit/>
          </a:bodyPr>
          <a:p>
            <a:pPr>
              <a:lnSpc>
                <a:spcPct val="100000"/>
              </a:lnSpc>
              <a:spcBef>
                <a:spcPts val="799"/>
              </a:spcBef>
            </a:pPr>
            <a:r>
              <a:rPr b="1" lang="en-US" sz="1600" spc="-1" strike="noStrike">
                <a:solidFill>
                  <a:srgbClr val="000000"/>
                </a:solidFill>
                <a:latin typeface="Avenir Light"/>
              </a:rPr>
              <a:t>GPD</a:t>
            </a:r>
            <a:endParaRPr b="0" lang="en-US" sz="1600" spc="-1" strike="noStrike">
              <a:latin typeface="Arial"/>
            </a:endParaRPr>
          </a:p>
        </p:txBody>
      </p:sp>
      <p:pic>
        <p:nvPicPr>
          <p:cNvPr id="899" name="Picture 8" descr=""/>
          <p:cNvPicPr/>
          <p:nvPr/>
        </p:nvPicPr>
        <p:blipFill>
          <a:blip r:embed="rId1"/>
          <a:stretch/>
        </p:blipFill>
        <p:spPr>
          <a:xfrm>
            <a:off x="7827480" y="3995640"/>
            <a:ext cx="2758320" cy="2381040"/>
          </a:xfrm>
          <a:prstGeom prst="rect">
            <a:avLst/>
          </a:prstGeom>
          <a:ln w="9525">
            <a:noFill/>
          </a:ln>
        </p:spPr>
      </p:pic>
      <p:pic>
        <p:nvPicPr>
          <p:cNvPr id="900" name="Picture 9" descr=""/>
          <p:cNvPicPr/>
          <p:nvPr/>
        </p:nvPicPr>
        <p:blipFill>
          <a:blip r:embed="rId2"/>
          <a:stretch/>
        </p:blipFill>
        <p:spPr>
          <a:xfrm>
            <a:off x="1771560" y="4446360"/>
            <a:ext cx="1864440" cy="1355760"/>
          </a:xfrm>
          <a:prstGeom prst="rect">
            <a:avLst/>
          </a:prstGeom>
          <a:ln w="9525">
            <a:noFill/>
          </a:ln>
        </p:spPr>
      </p:pic>
      <p:sp>
        <p:nvSpPr>
          <p:cNvPr id="901" name="Oval 35"/>
          <p:cNvSpPr/>
          <p:nvPr/>
        </p:nvSpPr>
        <p:spPr>
          <a:xfrm>
            <a:off x="5591160" y="1522080"/>
            <a:ext cx="431280" cy="444240"/>
          </a:xfrm>
          <a:prstGeom prst="ellipse">
            <a:avLst/>
          </a:prstGeom>
          <a:noFill/>
          <a:ln w="38100">
            <a:solidFill>
              <a:srgbClr val="008000"/>
            </a:solidFill>
            <a:round/>
          </a:ln>
        </p:spPr>
        <p:style>
          <a:lnRef idx="0"/>
          <a:fillRef idx="0"/>
          <a:effectRef idx="0"/>
          <a:fontRef idx="minor"/>
        </p:style>
      </p:sp>
      <p:sp>
        <p:nvSpPr>
          <p:cNvPr id="902" name="Text Box 56"/>
          <p:cNvSpPr/>
          <p:nvPr/>
        </p:nvSpPr>
        <p:spPr>
          <a:xfrm>
            <a:off x="5386320" y="2190960"/>
            <a:ext cx="863280" cy="333720"/>
          </a:xfrm>
          <a:prstGeom prst="rect">
            <a:avLst/>
          </a:prstGeom>
          <a:noFill/>
          <a:ln w="9525">
            <a:noFill/>
          </a:ln>
        </p:spPr>
        <p:style>
          <a:lnRef idx="0"/>
          <a:fillRef idx="0"/>
          <a:effectRef idx="0"/>
          <a:fontRef idx="minor"/>
        </p:style>
        <p:txBody>
          <a:bodyPr lIns="90000" rIns="90000" tIns="45000" bIns="45000">
            <a:spAutoFit/>
          </a:bodyPr>
          <a:p>
            <a:pPr>
              <a:lnSpc>
                <a:spcPct val="100000"/>
              </a:lnSpc>
              <a:spcBef>
                <a:spcPts val="799"/>
              </a:spcBef>
            </a:pPr>
            <a:r>
              <a:rPr b="1" lang="en-US" sz="1600" spc="-1" strike="noStrike">
                <a:solidFill>
                  <a:srgbClr val="000000"/>
                </a:solidFill>
                <a:latin typeface="Avenir Light"/>
              </a:rPr>
              <a:t>Proxy</a:t>
            </a:r>
            <a:endParaRPr b="0" lang="en-US" sz="1600" spc="-1" strike="noStrike">
              <a:latin typeface="Arial"/>
            </a:endParaRPr>
          </a:p>
        </p:txBody>
      </p:sp>
      <p:grpSp>
        <p:nvGrpSpPr>
          <p:cNvPr id="903" name="Group 65"/>
          <p:cNvGrpSpPr/>
          <p:nvPr/>
        </p:nvGrpSpPr>
        <p:grpSpPr>
          <a:xfrm>
            <a:off x="5968800" y="1350000"/>
            <a:ext cx="1164600" cy="1112760"/>
            <a:chOff x="5968800" y="1350000"/>
            <a:chExt cx="1164600" cy="1112760"/>
          </a:xfrm>
        </p:grpSpPr>
        <p:grpSp>
          <p:nvGrpSpPr>
            <p:cNvPr id="904" name="Group 66"/>
            <p:cNvGrpSpPr/>
            <p:nvPr/>
          </p:nvGrpSpPr>
          <p:grpSpPr>
            <a:xfrm>
              <a:off x="5968800" y="1350000"/>
              <a:ext cx="1164600" cy="1112760"/>
              <a:chOff x="5968800" y="1350000"/>
              <a:chExt cx="1164600" cy="1112760"/>
            </a:xfrm>
          </p:grpSpPr>
          <p:sp>
            <p:nvSpPr>
              <p:cNvPr id="905" name="Arc 67"/>
              <p:cNvSpPr/>
              <p:nvPr/>
            </p:nvSpPr>
            <p:spPr>
              <a:xfrm flipH="1" rot="7569600">
                <a:off x="6058800" y="1744200"/>
                <a:ext cx="481680" cy="44856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19050">
                <a:solidFill>
                  <a:srgbClr val="000000"/>
                </a:solidFill>
                <a:round/>
              </a:ln>
            </p:spPr>
            <p:style>
              <a:lnRef idx="0"/>
              <a:fillRef idx="0"/>
              <a:effectRef idx="0"/>
              <a:fontRef idx="minor"/>
            </p:style>
          </p:sp>
          <p:sp>
            <p:nvSpPr>
              <p:cNvPr id="906" name="Arc 68"/>
              <p:cNvSpPr/>
              <p:nvPr/>
            </p:nvSpPr>
            <p:spPr>
              <a:xfrm flipH="1" rot="7569600">
                <a:off x="6085800" y="1625400"/>
                <a:ext cx="682200" cy="63648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19050">
                <a:solidFill>
                  <a:srgbClr val="000000"/>
                </a:solidFill>
                <a:round/>
              </a:ln>
            </p:spPr>
            <p:style>
              <a:lnRef idx="0"/>
              <a:fillRef idx="0"/>
              <a:effectRef idx="0"/>
              <a:fontRef idx="minor"/>
            </p:style>
          </p:sp>
          <p:sp>
            <p:nvSpPr>
              <p:cNvPr id="907" name="Arc 69"/>
              <p:cNvSpPr/>
              <p:nvPr/>
            </p:nvSpPr>
            <p:spPr>
              <a:xfrm flipH="1" rot="7569600">
                <a:off x="6172920" y="1524240"/>
                <a:ext cx="819360" cy="76428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19050">
                <a:solidFill>
                  <a:srgbClr val="000000"/>
                </a:solidFill>
                <a:round/>
              </a:ln>
            </p:spPr>
            <p:style>
              <a:lnRef idx="0"/>
              <a:fillRef idx="0"/>
              <a:effectRef idx="0"/>
              <a:fontRef idx="minor"/>
            </p:style>
          </p:sp>
        </p:grpSp>
        <p:sp>
          <p:nvSpPr>
            <p:cNvPr id="908" name="Line 70"/>
            <p:cNvSpPr/>
            <p:nvPr/>
          </p:nvSpPr>
          <p:spPr>
            <a:xfrm flipV="1">
              <a:off x="6230520" y="1995840"/>
              <a:ext cx="502200" cy="24120"/>
            </a:xfrm>
            <a:prstGeom prst="line">
              <a:avLst/>
            </a:prstGeom>
            <a:ln w="9525">
              <a:solidFill>
                <a:srgbClr val="000000"/>
              </a:solidFill>
              <a:round/>
            </a:ln>
          </p:spPr>
          <p:style>
            <a:lnRef idx="0"/>
            <a:fillRef idx="0"/>
            <a:effectRef idx="0"/>
            <a:fontRef idx="minor"/>
          </p:style>
        </p:sp>
        <p:sp>
          <p:nvSpPr>
            <p:cNvPr id="909" name="Line 71"/>
            <p:cNvSpPr/>
            <p:nvPr/>
          </p:nvSpPr>
          <p:spPr>
            <a:xfrm>
              <a:off x="6569640" y="1881360"/>
              <a:ext cx="163800" cy="119880"/>
            </a:xfrm>
            <a:prstGeom prst="line">
              <a:avLst/>
            </a:prstGeom>
            <a:ln w="9525">
              <a:solidFill>
                <a:srgbClr val="000000"/>
              </a:solidFill>
              <a:round/>
            </a:ln>
          </p:spPr>
          <p:style>
            <a:lnRef idx="0"/>
            <a:fillRef idx="0"/>
            <a:effectRef idx="0"/>
            <a:fontRef idx="minor"/>
          </p:style>
        </p:sp>
        <p:sp>
          <p:nvSpPr>
            <p:cNvPr id="910" name="Line 72"/>
            <p:cNvSpPr/>
            <p:nvPr/>
          </p:nvSpPr>
          <p:spPr>
            <a:xfrm flipV="1">
              <a:off x="6577920" y="1855800"/>
              <a:ext cx="459000" cy="26640"/>
            </a:xfrm>
            <a:prstGeom prst="line">
              <a:avLst/>
            </a:prstGeom>
            <a:ln w="9525">
              <a:solidFill>
                <a:srgbClr val="000000"/>
              </a:solidFill>
              <a:round/>
              <a:tailEnd len="med" type="triangle" w="med"/>
            </a:ln>
          </p:spPr>
          <p:style>
            <a:lnRef idx="0"/>
            <a:fillRef idx="0"/>
            <a:effectRef idx="0"/>
            <a:fontRef idx="minor"/>
          </p:style>
        </p:sp>
      </p:grpSp>
      <p:sp>
        <p:nvSpPr>
          <p:cNvPr id="911" name="TextBox 38"/>
          <p:cNvSpPr/>
          <p:nvPr/>
        </p:nvSpPr>
        <p:spPr>
          <a:xfrm>
            <a:off x="7147080" y="1465560"/>
            <a:ext cx="1834200" cy="1187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i="1" lang="en-US" sz="1800" spc="-1" strike="noStrike">
                <a:solidFill>
                  <a:srgbClr val="000000"/>
                </a:solidFill>
                <a:latin typeface="Avenir Light"/>
              </a:rPr>
              <a:t>ZCL frame carrying Green Power information</a:t>
            </a:r>
            <a:endParaRPr b="0" lang="en-US" sz="1800" spc="-1" strike="noStrike">
              <a:latin typeface="Arial"/>
            </a:endParaRPr>
          </a:p>
        </p:txBody>
      </p:sp>
      <p:sp>
        <p:nvSpPr>
          <p:cNvPr id="912" name="TextBox 39"/>
          <p:cNvSpPr/>
          <p:nvPr/>
        </p:nvSpPr>
        <p:spPr>
          <a:xfrm>
            <a:off x="4510080" y="3534480"/>
            <a:ext cx="25524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i="1" lang="en-US" sz="1800" spc="-1" strike="noStrike">
                <a:solidFill>
                  <a:srgbClr val="000000"/>
                </a:solidFill>
                <a:latin typeface="Avenir Light"/>
              </a:rPr>
              <a:t>A</a:t>
            </a:r>
            <a:r>
              <a:rPr b="1" i="1" lang="en-US" sz="1800" spc="-1" strike="noStrike">
                <a:solidFill>
                  <a:srgbClr val="000000"/>
                </a:solidFill>
                <a:latin typeface="Avenir Light"/>
              </a:rPr>
              <a:t>pplication-agnostic</a:t>
            </a:r>
            <a:endParaRPr b="0" lang="en-US" sz="1800" spc="-1" strike="noStrike">
              <a:latin typeface="Arial"/>
            </a:endParaRPr>
          </a:p>
        </p:txBody>
      </p:sp>
      <p:sp>
        <p:nvSpPr>
          <p:cNvPr id="913" name="TextBox 40"/>
          <p:cNvSpPr/>
          <p:nvPr/>
        </p:nvSpPr>
        <p:spPr>
          <a:xfrm>
            <a:off x="3984120" y="1442880"/>
            <a:ext cx="1447560" cy="913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i="1" lang="en-US" sz="1800" spc="-1" strike="noStrike">
                <a:solidFill>
                  <a:srgbClr val="00b050"/>
                </a:solidFill>
                <a:latin typeface="Avenir Light"/>
              </a:rPr>
              <a:t>Green Power Device Frame</a:t>
            </a:r>
            <a:endParaRPr b="0" lang="en-US" sz="1800" spc="-1" strike="noStrike">
              <a:latin typeface="Arial"/>
            </a:endParaRPr>
          </a:p>
        </p:txBody>
      </p:sp>
      <p:pic>
        <p:nvPicPr>
          <p:cNvPr id="914" name="Picture 2" descr=""/>
          <p:cNvPicPr/>
          <p:nvPr/>
        </p:nvPicPr>
        <p:blipFill>
          <a:blip r:embed="rId3"/>
          <a:stretch/>
        </p:blipFill>
        <p:spPr>
          <a:xfrm>
            <a:off x="4420080" y="4007520"/>
            <a:ext cx="2703240" cy="2333520"/>
          </a:xfrm>
          <a:prstGeom prst="rect">
            <a:avLst/>
          </a:prstGeom>
          <a:ln w="9525">
            <a:noFill/>
          </a:ln>
        </p:spPr>
      </p:pic>
    </p:spTree>
  </p:cSld>
  <mc:AlternateContent>
    <mc:Choice Requires="p14">
      <p:transition spd="med" p14:dur="700">
        <p:fade/>
      </p:transition>
    </mc:Choice>
    <mc:Fallback>
      <p:transition spd="med">
        <p:fade/>
      </p:transition>
    </mc:Fallback>
  </mc:AlternateContent>
  <p:timing>
    <p:tnLst>
      <p:par>
        <p:cTn id="268" dur="indefinite" restart="never" nodeType="tmRoot">
          <p:childTnLst>
            <p:seq>
              <p:cTn id="269" dur="indefinite" nodeType="mainSeq">
                <p:childTnLst>
                  <p:par>
                    <p:cTn id="270" fill="hold">
                      <p:stCondLst>
                        <p:cond delay="indefinite"/>
                      </p:stCondLst>
                      <p:childTnLst>
                        <p:par>
                          <p:cTn id="271" fill="hold">
                            <p:stCondLst>
                              <p:cond delay="0"/>
                            </p:stCondLst>
                            <p:childTnLst>
                              <p:par>
                                <p:cTn id="272" nodeType="clickEffect" fill="hold" presetClass="entr" presetID="1">
                                  <p:stCondLst>
                                    <p:cond delay="0"/>
                                  </p:stCondLst>
                                  <p:childTnLst>
                                    <p:set>
                                      <p:cBhvr>
                                        <p:cTn id="273" dur="1" fill="hold">
                                          <p:stCondLst>
                                            <p:cond delay="0"/>
                                          </p:stCondLst>
                                        </p:cTn>
                                        <p:tgtEl>
                                          <p:spTgt spid="899"/>
                                        </p:tgtEl>
                                        <p:attrNameLst>
                                          <p:attrName>style.visibility</p:attrName>
                                        </p:attrNameLst>
                                      </p:cBhvr>
                                      <p:to>
                                        <p:strVal val="visible"/>
                                      </p:to>
                                    </p:set>
                                  </p:childTnLst>
                                </p:cTn>
                              </p:par>
                              <p:par>
                                <p:cTn id="274" nodeType="withEffect" fill="hold" presetClass="entr" presetID="1">
                                  <p:stCondLst>
                                    <p:cond delay="0"/>
                                  </p:stCondLst>
                                  <p:childTnLst>
                                    <p:set>
                                      <p:cBhvr>
                                        <p:cTn id="275" dur="1" fill="hold">
                                          <p:stCondLst>
                                            <p:cond delay="0"/>
                                          </p:stCondLst>
                                        </p:cTn>
                                        <p:tgtEl>
                                          <p:spTgt spid="889"/>
                                        </p:tgtEl>
                                        <p:attrNameLst>
                                          <p:attrName>style.visibility</p:attrName>
                                        </p:attrNameLst>
                                      </p:cBhvr>
                                      <p:to>
                                        <p:strVal val="visible"/>
                                      </p:to>
                                    </p:set>
                                  </p:childTnLst>
                                </p:cTn>
                              </p:par>
                              <p:par>
                                <p:cTn id="276" nodeType="withEffect" fill="hold" presetClass="entr" presetID="1">
                                  <p:stCondLst>
                                    <p:cond delay="0"/>
                                  </p:stCondLst>
                                  <p:childTnLst>
                                    <p:set>
                                      <p:cBhvr>
                                        <p:cTn id="277" dur="1" fill="hold">
                                          <p:stCondLst>
                                            <p:cond delay="0"/>
                                          </p:stCondLst>
                                        </p:cTn>
                                        <p:tgtEl>
                                          <p:spTgt spid="888"/>
                                        </p:tgtEl>
                                        <p:attrNameLst>
                                          <p:attrName>style.visibility</p:attrName>
                                        </p:attrNameLst>
                                      </p:cBhvr>
                                      <p:to>
                                        <p:strVal val="visible"/>
                                      </p:to>
                                    </p:set>
                                  </p:childTnLst>
                                </p:cTn>
                              </p:par>
                            </p:childTnLst>
                          </p:cTn>
                        </p:par>
                      </p:childTnLst>
                    </p:cTn>
                  </p:par>
                  <p:par>
                    <p:cTn id="278" fill="hold">
                      <p:stCondLst>
                        <p:cond delay="indefinite"/>
                      </p:stCondLst>
                      <p:childTnLst>
                        <p:par>
                          <p:cTn id="279" fill="hold">
                            <p:stCondLst>
                              <p:cond delay="0"/>
                            </p:stCondLst>
                            <p:childTnLst>
                              <p:par>
                                <p:cTn id="280" nodeType="clickEffect" fill="hold" presetClass="entr" presetID="1">
                                  <p:stCondLst>
                                    <p:cond delay="0"/>
                                  </p:stCondLst>
                                  <p:childTnLst>
                                    <p:set>
                                      <p:cBhvr>
                                        <p:cTn id="281" dur="1" fill="hold">
                                          <p:stCondLst>
                                            <p:cond delay="0"/>
                                          </p:stCondLst>
                                        </p:cTn>
                                        <p:tgtEl>
                                          <p:spTgt spid="914"/>
                                        </p:tgtEl>
                                        <p:attrNameLst>
                                          <p:attrName>style.visibility</p:attrName>
                                        </p:attrNameLst>
                                      </p:cBhvr>
                                      <p:to>
                                        <p:strVal val="visible"/>
                                      </p:to>
                                    </p:set>
                                  </p:childTnLst>
                                </p:cTn>
                              </p:par>
                              <p:par>
                                <p:cTn id="282" nodeType="withEffect" fill="hold" presetClass="entr" presetID="1">
                                  <p:stCondLst>
                                    <p:cond delay="0"/>
                                  </p:stCondLst>
                                  <p:childTnLst>
                                    <p:set>
                                      <p:cBhvr>
                                        <p:cTn id="283" dur="1" fill="hold">
                                          <p:stCondLst>
                                            <p:cond delay="0"/>
                                          </p:stCondLst>
                                        </p:cTn>
                                        <p:tgtEl>
                                          <p:spTgt spid="912"/>
                                        </p:tgtEl>
                                        <p:attrNameLst>
                                          <p:attrName>style.visibility</p:attrName>
                                        </p:attrNameLst>
                                      </p:cBhvr>
                                      <p:to>
                                        <p:strVal val="visible"/>
                                      </p:to>
                                    </p:set>
                                  </p:childTnLst>
                                </p:cTn>
                              </p:par>
                              <p:par>
                                <p:cTn id="284" nodeType="withEffect" fill="hold" presetClass="entr" presetID="1">
                                  <p:stCondLst>
                                    <p:cond delay="0"/>
                                  </p:stCondLst>
                                  <p:childTnLst>
                                    <p:set>
                                      <p:cBhvr>
                                        <p:cTn id="285" dur="1" fill="hold">
                                          <p:stCondLst>
                                            <p:cond delay="0"/>
                                          </p:stCondLst>
                                        </p:cTn>
                                        <p:tgtEl>
                                          <p:spTgt spid="902"/>
                                        </p:tgtEl>
                                        <p:attrNameLst>
                                          <p:attrName>style.visibility</p:attrName>
                                        </p:attrNameLst>
                                      </p:cBhvr>
                                      <p:to>
                                        <p:strVal val="visible"/>
                                      </p:to>
                                    </p:set>
                                  </p:childTnLst>
                                </p:cTn>
                              </p:par>
                              <p:par>
                                <p:cTn id="286" nodeType="withEffect" fill="hold" presetClass="entr" presetID="1">
                                  <p:stCondLst>
                                    <p:cond delay="0"/>
                                  </p:stCondLst>
                                  <p:childTnLst>
                                    <p:set>
                                      <p:cBhvr>
                                        <p:cTn id="287" dur="1" fill="hold">
                                          <p:stCondLst>
                                            <p:cond delay="0"/>
                                          </p:stCondLst>
                                        </p:cTn>
                                        <p:tgtEl>
                                          <p:spTgt spid="901"/>
                                        </p:tgtEl>
                                        <p:attrNameLst>
                                          <p:attrName>style.visibility</p:attrName>
                                        </p:attrNameLst>
                                      </p:cBhvr>
                                      <p:to>
                                        <p:strVal val="visible"/>
                                      </p:to>
                                    </p:set>
                                  </p:childTnLst>
                                </p:cTn>
                              </p:par>
                              <p:par>
                                <p:cTn id="288" nodeType="withEffect" fill="hold" presetClass="entr" presetID="1">
                                  <p:stCondLst>
                                    <p:cond delay="0"/>
                                  </p:stCondLst>
                                  <p:childTnLst>
                                    <p:set>
                                      <p:cBhvr>
                                        <p:cTn id="289" dur="1" fill="hold">
                                          <p:stCondLst>
                                            <p:cond delay="0"/>
                                          </p:stCondLst>
                                        </p:cTn>
                                        <p:tgtEl>
                                          <p:spTgt spid="903"/>
                                        </p:tgtEl>
                                        <p:attrNameLst>
                                          <p:attrName>style.visibility</p:attrName>
                                        </p:attrNameLst>
                                      </p:cBhvr>
                                      <p:to>
                                        <p:strVal val="visible"/>
                                      </p:to>
                                    </p:set>
                                  </p:childTnLst>
                                </p:cTn>
                              </p:par>
                              <p:par>
                                <p:cTn id="290" nodeType="withEffect" fill="hold" presetClass="entr" presetID="1">
                                  <p:stCondLst>
                                    <p:cond delay="0"/>
                                  </p:stCondLst>
                                  <p:childTnLst>
                                    <p:set>
                                      <p:cBhvr>
                                        <p:cTn id="291" dur="1" fill="hold">
                                          <p:stCondLst>
                                            <p:cond delay="0"/>
                                          </p:stCondLst>
                                        </p:cTn>
                                        <p:tgtEl>
                                          <p:spTgt spid="9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Title 2"/>
          <p:cNvSpPr txBox="1"/>
          <p:nvPr/>
        </p:nvSpPr>
        <p:spPr>
          <a:xfrm>
            <a:off x="838080" y="14472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Green Power: Proxy functionality</a:t>
            </a:r>
            <a:endParaRPr b="0" lang="en-US" sz="4400" spc="-1" strike="noStrike">
              <a:solidFill>
                <a:srgbClr val="000000"/>
              </a:solidFill>
              <a:latin typeface="Calibri"/>
            </a:endParaRPr>
          </a:p>
        </p:txBody>
      </p:sp>
      <p:grpSp>
        <p:nvGrpSpPr>
          <p:cNvPr id="916" name="Group 5"/>
          <p:cNvGrpSpPr/>
          <p:nvPr/>
        </p:nvGrpSpPr>
        <p:grpSpPr>
          <a:xfrm>
            <a:off x="2209680" y="1447920"/>
            <a:ext cx="718920" cy="739440"/>
            <a:chOff x="2209680" y="1447920"/>
            <a:chExt cx="718920" cy="739440"/>
          </a:xfrm>
        </p:grpSpPr>
        <p:sp>
          <p:nvSpPr>
            <p:cNvPr id="917" name="Rectangle 6"/>
            <p:cNvSpPr/>
            <p:nvPr/>
          </p:nvSpPr>
          <p:spPr>
            <a:xfrm>
              <a:off x="2328840" y="1570320"/>
              <a:ext cx="478080" cy="491760"/>
            </a:xfrm>
            <a:prstGeom prst="rect">
              <a:avLst/>
            </a:prstGeom>
            <a:noFill/>
            <a:ln w="9525">
              <a:solidFill>
                <a:srgbClr val="000000"/>
              </a:solidFill>
              <a:miter/>
            </a:ln>
          </p:spPr>
          <p:style>
            <a:lnRef idx="0"/>
            <a:fillRef idx="0"/>
            <a:effectRef idx="0"/>
            <a:fontRef idx="minor"/>
          </p:style>
        </p:sp>
        <p:sp>
          <p:nvSpPr>
            <p:cNvPr id="918" name="AutoShape 7"/>
            <p:cNvSpPr/>
            <p:nvPr/>
          </p:nvSpPr>
          <p:spPr>
            <a:xfrm>
              <a:off x="2209680" y="1447920"/>
              <a:ext cx="718920" cy="739440"/>
            </a:xfrm>
            <a:prstGeom prst="roundRect">
              <a:avLst>
                <a:gd name="adj" fmla="val 16667"/>
              </a:avLst>
            </a:prstGeom>
            <a:noFill/>
            <a:ln w="9525">
              <a:solidFill>
                <a:srgbClr val="000000"/>
              </a:solidFill>
              <a:round/>
            </a:ln>
          </p:spPr>
          <p:style>
            <a:lnRef idx="0"/>
            <a:fillRef idx="0"/>
            <a:effectRef idx="0"/>
            <a:fontRef idx="minor"/>
          </p:style>
        </p:sp>
        <p:sp>
          <p:nvSpPr>
            <p:cNvPr id="919" name="Line 8"/>
            <p:cNvSpPr/>
            <p:nvPr/>
          </p:nvSpPr>
          <p:spPr>
            <a:xfrm>
              <a:off x="2569320" y="1569960"/>
              <a:ext cx="0" cy="492480"/>
            </a:xfrm>
            <a:prstGeom prst="line">
              <a:avLst/>
            </a:prstGeom>
            <a:ln w="9525">
              <a:solidFill>
                <a:srgbClr val="000000"/>
              </a:solidFill>
              <a:round/>
            </a:ln>
          </p:spPr>
          <p:style>
            <a:lnRef idx="0"/>
            <a:fillRef idx="0"/>
            <a:effectRef idx="0"/>
            <a:fontRef idx="minor"/>
          </p:style>
        </p:sp>
      </p:grpSp>
      <p:sp>
        <p:nvSpPr>
          <p:cNvPr id="920" name="Text Box 56"/>
          <p:cNvSpPr/>
          <p:nvPr/>
        </p:nvSpPr>
        <p:spPr>
          <a:xfrm>
            <a:off x="2126520" y="2460240"/>
            <a:ext cx="863280" cy="333720"/>
          </a:xfrm>
          <a:prstGeom prst="rect">
            <a:avLst/>
          </a:prstGeom>
          <a:noFill/>
          <a:ln w="9525">
            <a:noFill/>
          </a:ln>
        </p:spPr>
        <p:style>
          <a:lnRef idx="0"/>
          <a:fillRef idx="0"/>
          <a:effectRef idx="0"/>
          <a:fontRef idx="minor"/>
        </p:style>
        <p:txBody>
          <a:bodyPr lIns="90000" rIns="90000" tIns="45000" bIns="45000">
            <a:spAutoFit/>
          </a:bodyPr>
          <a:p>
            <a:pPr>
              <a:lnSpc>
                <a:spcPct val="100000"/>
              </a:lnSpc>
              <a:spcBef>
                <a:spcPts val="799"/>
              </a:spcBef>
            </a:pPr>
            <a:r>
              <a:rPr b="1" lang="en-US" sz="1600" spc="-1" strike="noStrike">
                <a:solidFill>
                  <a:srgbClr val="000000"/>
                </a:solidFill>
                <a:latin typeface="Avenir Light"/>
              </a:rPr>
              <a:t>GPD</a:t>
            </a:r>
            <a:endParaRPr b="0" lang="en-US" sz="1600" spc="-1" strike="noStrike">
              <a:latin typeface="Arial"/>
            </a:endParaRPr>
          </a:p>
        </p:txBody>
      </p:sp>
      <p:sp>
        <p:nvSpPr>
          <p:cNvPr id="921" name="Litebulb"/>
          <p:cNvSpPr/>
          <p:nvPr/>
        </p:nvSpPr>
        <p:spPr>
          <a:xfrm>
            <a:off x="9067680" y="1447920"/>
            <a:ext cx="533160" cy="761760"/>
          </a:xfrm>
          <a:custGeom>
            <a:avLst/>
            <a:gdLst/>
            <a:ahLst/>
            <a:rect l="l" t="t" r="r" b="b"/>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12700">
            <a:solidFill>
              <a:srgbClr val="000000"/>
            </a:solidFill>
            <a:miter/>
          </a:ln>
        </p:spPr>
        <p:style>
          <a:lnRef idx="0"/>
          <a:fillRef idx="0"/>
          <a:effectRef idx="0"/>
          <a:fontRef idx="minor"/>
        </p:style>
      </p:sp>
      <p:sp>
        <p:nvSpPr>
          <p:cNvPr id="922" name="Text Box 56"/>
          <p:cNvSpPr/>
          <p:nvPr/>
        </p:nvSpPr>
        <p:spPr>
          <a:xfrm>
            <a:off x="8956080" y="2331360"/>
            <a:ext cx="863280" cy="333720"/>
          </a:xfrm>
          <a:prstGeom prst="rect">
            <a:avLst/>
          </a:prstGeom>
          <a:noFill/>
          <a:ln w="9525">
            <a:noFill/>
          </a:ln>
        </p:spPr>
        <p:style>
          <a:lnRef idx="0"/>
          <a:fillRef idx="0"/>
          <a:effectRef idx="0"/>
          <a:fontRef idx="minor"/>
        </p:style>
        <p:txBody>
          <a:bodyPr lIns="90000" rIns="90000" tIns="45000" bIns="45000">
            <a:spAutoFit/>
          </a:bodyPr>
          <a:p>
            <a:pPr>
              <a:lnSpc>
                <a:spcPct val="100000"/>
              </a:lnSpc>
              <a:spcBef>
                <a:spcPts val="799"/>
              </a:spcBef>
            </a:pPr>
            <a:r>
              <a:rPr b="1" lang="en-US" sz="1600" spc="-1" strike="noStrike">
                <a:solidFill>
                  <a:srgbClr val="000000"/>
                </a:solidFill>
                <a:latin typeface="Avenir Light"/>
              </a:rPr>
              <a:t>Sink</a:t>
            </a:r>
            <a:endParaRPr b="0" lang="en-US" sz="1600" spc="-1" strike="noStrike">
              <a:latin typeface="Arial"/>
            </a:endParaRPr>
          </a:p>
        </p:txBody>
      </p:sp>
      <p:grpSp>
        <p:nvGrpSpPr>
          <p:cNvPr id="923" name="Group 56"/>
          <p:cNvGrpSpPr/>
          <p:nvPr/>
        </p:nvGrpSpPr>
        <p:grpSpPr>
          <a:xfrm>
            <a:off x="3124440" y="1524240"/>
            <a:ext cx="685440" cy="761760"/>
            <a:chOff x="3124440" y="1524240"/>
            <a:chExt cx="685440" cy="761760"/>
          </a:xfrm>
        </p:grpSpPr>
        <p:sp>
          <p:nvSpPr>
            <p:cNvPr id="924" name="Arc 53"/>
            <p:cNvSpPr/>
            <p:nvPr/>
          </p:nvSpPr>
          <p:spPr>
            <a:xfrm flipH="1" rot="10800000">
              <a:off x="3127680" y="1529640"/>
              <a:ext cx="378360" cy="42516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38100">
              <a:solidFill>
                <a:srgbClr val="009900"/>
              </a:solidFill>
              <a:round/>
            </a:ln>
          </p:spPr>
          <p:style>
            <a:lnRef idx="0"/>
            <a:fillRef idx="0"/>
            <a:effectRef idx="0"/>
            <a:fontRef idx="minor"/>
          </p:style>
        </p:sp>
        <p:sp>
          <p:nvSpPr>
            <p:cNvPr id="925" name="Arc 54"/>
            <p:cNvSpPr/>
            <p:nvPr/>
          </p:nvSpPr>
          <p:spPr>
            <a:xfrm flipH="1" rot="10800000">
              <a:off x="3124440" y="1524240"/>
              <a:ext cx="535680" cy="60300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38100">
              <a:solidFill>
                <a:srgbClr val="009900"/>
              </a:solidFill>
              <a:round/>
            </a:ln>
          </p:spPr>
          <p:style>
            <a:lnRef idx="0"/>
            <a:fillRef idx="0"/>
            <a:effectRef idx="0"/>
            <a:fontRef idx="minor"/>
          </p:style>
        </p:sp>
        <p:sp>
          <p:nvSpPr>
            <p:cNvPr id="926" name="Arc 55"/>
            <p:cNvSpPr/>
            <p:nvPr/>
          </p:nvSpPr>
          <p:spPr>
            <a:xfrm flipH="1" rot="10800000">
              <a:off x="3166200" y="1562040"/>
              <a:ext cx="643680" cy="72396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38100">
              <a:solidFill>
                <a:srgbClr val="009900"/>
              </a:solidFill>
              <a:round/>
            </a:ln>
          </p:spPr>
          <p:style>
            <a:lnRef idx="0"/>
            <a:fillRef idx="0"/>
            <a:effectRef idx="0"/>
            <a:fontRef idx="minor"/>
          </p:style>
        </p:sp>
      </p:grpSp>
      <p:sp>
        <p:nvSpPr>
          <p:cNvPr id="927" name="TextBox 20"/>
          <p:cNvSpPr/>
          <p:nvPr/>
        </p:nvSpPr>
        <p:spPr>
          <a:xfrm>
            <a:off x="3984120" y="1442880"/>
            <a:ext cx="1447560" cy="913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i="1" lang="en-US" sz="1800" spc="-1" strike="noStrike">
                <a:solidFill>
                  <a:srgbClr val="008000"/>
                </a:solidFill>
                <a:latin typeface="Avenir Light"/>
              </a:rPr>
              <a:t>Green Power Device Frame</a:t>
            </a:r>
            <a:endParaRPr b="0" lang="en-US" sz="1800" spc="-1" strike="noStrike">
              <a:latin typeface="Arial"/>
            </a:endParaRPr>
          </a:p>
        </p:txBody>
      </p:sp>
      <p:sp>
        <p:nvSpPr>
          <p:cNvPr id="928" name="Oval 35"/>
          <p:cNvSpPr/>
          <p:nvPr/>
        </p:nvSpPr>
        <p:spPr>
          <a:xfrm>
            <a:off x="5591160" y="1522080"/>
            <a:ext cx="431280" cy="444240"/>
          </a:xfrm>
          <a:prstGeom prst="ellipse">
            <a:avLst/>
          </a:prstGeom>
          <a:noFill/>
          <a:ln w="38100">
            <a:solidFill>
              <a:srgbClr val="008000"/>
            </a:solidFill>
            <a:round/>
          </a:ln>
        </p:spPr>
        <p:style>
          <a:lnRef idx="0"/>
          <a:fillRef idx="0"/>
          <a:effectRef idx="0"/>
          <a:fontRef idx="minor"/>
        </p:style>
      </p:sp>
      <p:sp>
        <p:nvSpPr>
          <p:cNvPr id="929" name="Text Box 56"/>
          <p:cNvSpPr/>
          <p:nvPr/>
        </p:nvSpPr>
        <p:spPr>
          <a:xfrm>
            <a:off x="5386320" y="2190960"/>
            <a:ext cx="923040" cy="576360"/>
          </a:xfrm>
          <a:prstGeom prst="rect">
            <a:avLst/>
          </a:prstGeom>
          <a:noFill/>
          <a:ln w="9525">
            <a:noFill/>
          </a:ln>
        </p:spPr>
        <p:style>
          <a:lnRef idx="0"/>
          <a:fillRef idx="0"/>
          <a:effectRef idx="0"/>
          <a:fontRef idx="minor"/>
        </p:style>
        <p:txBody>
          <a:bodyPr lIns="90000" rIns="90000" tIns="45000" bIns="45000">
            <a:spAutoFit/>
          </a:bodyPr>
          <a:p>
            <a:pPr>
              <a:lnSpc>
                <a:spcPct val="100000"/>
              </a:lnSpc>
              <a:spcBef>
                <a:spcPts val="799"/>
              </a:spcBef>
            </a:pPr>
            <a:r>
              <a:rPr b="1" lang="en-US" sz="1600" spc="-1" strike="noStrike">
                <a:solidFill>
                  <a:srgbClr val="000000"/>
                </a:solidFill>
                <a:latin typeface="Avenir Light"/>
              </a:rPr>
              <a:t>Proxy 1</a:t>
            </a:r>
            <a:endParaRPr b="0" lang="en-US" sz="1600" spc="-1" strike="noStrike">
              <a:latin typeface="Arial"/>
            </a:endParaRPr>
          </a:p>
        </p:txBody>
      </p:sp>
      <p:grpSp>
        <p:nvGrpSpPr>
          <p:cNvPr id="930" name="Group 65"/>
          <p:cNvGrpSpPr/>
          <p:nvPr/>
        </p:nvGrpSpPr>
        <p:grpSpPr>
          <a:xfrm>
            <a:off x="5968800" y="1350000"/>
            <a:ext cx="1164600" cy="1112760"/>
            <a:chOff x="5968800" y="1350000"/>
            <a:chExt cx="1164600" cy="1112760"/>
          </a:xfrm>
        </p:grpSpPr>
        <p:grpSp>
          <p:nvGrpSpPr>
            <p:cNvPr id="931" name="Group 66"/>
            <p:cNvGrpSpPr/>
            <p:nvPr/>
          </p:nvGrpSpPr>
          <p:grpSpPr>
            <a:xfrm>
              <a:off x="5968800" y="1350000"/>
              <a:ext cx="1164600" cy="1112760"/>
              <a:chOff x="5968800" y="1350000"/>
              <a:chExt cx="1164600" cy="1112760"/>
            </a:xfrm>
          </p:grpSpPr>
          <p:sp>
            <p:nvSpPr>
              <p:cNvPr id="932" name="Arc 67"/>
              <p:cNvSpPr/>
              <p:nvPr/>
            </p:nvSpPr>
            <p:spPr>
              <a:xfrm flipH="1" rot="7569600">
                <a:off x="6058800" y="1744200"/>
                <a:ext cx="481680" cy="44856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19050">
                <a:solidFill>
                  <a:srgbClr val="000000"/>
                </a:solidFill>
                <a:round/>
              </a:ln>
            </p:spPr>
            <p:style>
              <a:lnRef idx="0"/>
              <a:fillRef idx="0"/>
              <a:effectRef idx="0"/>
              <a:fontRef idx="minor"/>
            </p:style>
          </p:sp>
          <p:sp>
            <p:nvSpPr>
              <p:cNvPr id="933" name="Arc 68"/>
              <p:cNvSpPr/>
              <p:nvPr/>
            </p:nvSpPr>
            <p:spPr>
              <a:xfrm flipH="1" rot="7569600">
                <a:off x="6085800" y="1625400"/>
                <a:ext cx="682200" cy="63648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19050">
                <a:solidFill>
                  <a:srgbClr val="000000"/>
                </a:solidFill>
                <a:round/>
              </a:ln>
            </p:spPr>
            <p:style>
              <a:lnRef idx="0"/>
              <a:fillRef idx="0"/>
              <a:effectRef idx="0"/>
              <a:fontRef idx="minor"/>
            </p:style>
          </p:sp>
          <p:sp>
            <p:nvSpPr>
              <p:cNvPr id="934" name="Arc 69"/>
              <p:cNvSpPr/>
              <p:nvPr/>
            </p:nvSpPr>
            <p:spPr>
              <a:xfrm flipH="1" rot="7569600">
                <a:off x="6172920" y="1524240"/>
                <a:ext cx="819360" cy="76428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19050">
                <a:solidFill>
                  <a:srgbClr val="000000"/>
                </a:solidFill>
                <a:round/>
              </a:ln>
            </p:spPr>
            <p:style>
              <a:lnRef idx="0"/>
              <a:fillRef idx="0"/>
              <a:effectRef idx="0"/>
              <a:fontRef idx="minor"/>
            </p:style>
          </p:sp>
        </p:grpSp>
        <p:sp>
          <p:nvSpPr>
            <p:cNvPr id="935" name="Line 70"/>
            <p:cNvSpPr/>
            <p:nvPr/>
          </p:nvSpPr>
          <p:spPr>
            <a:xfrm flipV="1">
              <a:off x="6230520" y="1995840"/>
              <a:ext cx="502200" cy="24120"/>
            </a:xfrm>
            <a:prstGeom prst="line">
              <a:avLst/>
            </a:prstGeom>
            <a:ln w="9525">
              <a:solidFill>
                <a:srgbClr val="000000"/>
              </a:solidFill>
              <a:round/>
            </a:ln>
          </p:spPr>
          <p:style>
            <a:lnRef idx="0"/>
            <a:fillRef idx="0"/>
            <a:effectRef idx="0"/>
            <a:fontRef idx="minor"/>
          </p:style>
        </p:sp>
        <p:sp>
          <p:nvSpPr>
            <p:cNvPr id="936" name="Line 71"/>
            <p:cNvSpPr/>
            <p:nvPr/>
          </p:nvSpPr>
          <p:spPr>
            <a:xfrm>
              <a:off x="6569640" y="1881360"/>
              <a:ext cx="163800" cy="119880"/>
            </a:xfrm>
            <a:prstGeom prst="line">
              <a:avLst/>
            </a:prstGeom>
            <a:ln w="9525">
              <a:solidFill>
                <a:srgbClr val="000000"/>
              </a:solidFill>
              <a:round/>
            </a:ln>
          </p:spPr>
          <p:style>
            <a:lnRef idx="0"/>
            <a:fillRef idx="0"/>
            <a:effectRef idx="0"/>
            <a:fontRef idx="minor"/>
          </p:style>
        </p:sp>
        <p:sp>
          <p:nvSpPr>
            <p:cNvPr id="937" name="Line 72"/>
            <p:cNvSpPr/>
            <p:nvPr/>
          </p:nvSpPr>
          <p:spPr>
            <a:xfrm flipV="1">
              <a:off x="6577920" y="1855800"/>
              <a:ext cx="459000" cy="26640"/>
            </a:xfrm>
            <a:prstGeom prst="line">
              <a:avLst/>
            </a:prstGeom>
            <a:ln w="9525">
              <a:solidFill>
                <a:srgbClr val="000000"/>
              </a:solidFill>
              <a:round/>
              <a:tailEnd len="med" type="triangle" w="med"/>
            </a:ln>
          </p:spPr>
          <p:style>
            <a:lnRef idx="0"/>
            <a:fillRef idx="0"/>
            <a:effectRef idx="0"/>
            <a:fontRef idx="minor"/>
          </p:style>
        </p:sp>
      </p:grpSp>
      <p:sp>
        <p:nvSpPr>
          <p:cNvPr id="938" name="Oval 35"/>
          <p:cNvSpPr/>
          <p:nvPr/>
        </p:nvSpPr>
        <p:spPr>
          <a:xfrm>
            <a:off x="4286160" y="3124080"/>
            <a:ext cx="431280" cy="444240"/>
          </a:xfrm>
          <a:prstGeom prst="ellipse">
            <a:avLst/>
          </a:prstGeom>
          <a:noFill/>
          <a:ln w="38100">
            <a:solidFill>
              <a:srgbClr val="008000"/>
            </a:solidFill>
            <a:round/>
          </a:ln>
        </p:spPr>
        <p:style>
          <a:lnRef idx="0"/>
          <a:fillRef idx="0"/>
          <a:effectRef idx="0"/>
          <a:fontRef idx="minor"/>
        </p:style>
      </p:sp>
      <p:sp>
        <p:nvSpPr>
          <p:cNvPr id="939" name="Text Box 56"/>
          <p:cNvSpPr/>
          <p:nvPr/>
        </p:nvSpPr>
        <p:spPr>
          <a:xfrm>
            <a:off x="4057560" y="3733920"/>
            <a:ext cx="1142640" cy="333720"/>
          </a:xfrm>
          <a:prstGeom prst="rect">
            <a:avLst/>
          </a:prstGeom>
          <a:noFill/>
          <a:ln w="9525">
            <a:noFill/>
          </a:ln>
        </p:spPr>
        <p:style>
          <a:lnRef idx="0"/>
          <a:fillRef idx="0"/>
          <a:effectRef idx="0"/>
          <a:fontRef idx="minor"/>
        </p:style>
        <p:txBody>
          <a:bodyPr lIns="90000" rIns="90000" tIns="45000" bIns="45000">
            <a:spAutoFit/>
          </a:bodyPr>
          <a:p>
            <a:pPr>
              <a:lnSpc>
                <a:spcPct val="100000"/>
              </a:lnSpc>
              <a:spcBef>
                <a:spcPts val="799"/>
              </a:spcBef>
            </a:pPr>
            <a:r>
              <a:rPr b="1" lang="en-US" sz="1600" spc="-1" strike="noStrike">
                <a:solidFill>
                  <a:srgbClr val="000000"/>
                </a:solidFill>
                <a:latin typeface="Avenir Light"/>
              </a:rPr>
              <a:t>Proxy 2</a:t>
            </a:r>
            <a:endParaRPr b="0" lang="en-US" sz="1600" spc="-1" strike="noStrike">
              <a:latin typeface="Arial"/>
            </a:endParaRPr>
          </a:p>
        </p:txBody>
      </p:sp>
      <p:sp>
        <p:nvSpPr>
          <p:cNvPr id="940" name="Oval 35"/>
          <p:cNvSpPr/>
          <p:nvPr/>
        </p:nvSpPr>
        <p:spPr>
          <a:xfrm>
            <a:off x="2781360" y="3809880"/>
            <a:ext cx="431280" cy="444240"/>
          </a:xfrm>
          <a:prstGeom prst="ellipse">
            <a:avLst/>
          </a:prstGeom>
          <a:noFill/>
          <a:ln w="38100">
            <a:solidFill>
              <a:srgbClr val="008000"/>
            </a:solidFill>
            <a:round/>
          </a:ln>
        </p:spPr>
        <p:style>
          <a:lnRef idx="0"/>
          <a:fillRef idx="0"/>
          <a:effectRef idx="0"/>
          <a:fontRef idx="minor"/>
        </p:style>
      </p:sp>
      <p:sp>
        <p:nvSpPr>
          <p:cNvPr id="941" name="Text Box 56"/>
          <p:cNvSpPr/>
          <p:nvPr/>
        </p:nvSpPr>
        <p:spPr>
          <a:xfrm>
            <a:off x="2552760" y="4419720"/>
            <a:ext cx="1142640" cy="333720"/>
          </a:xfrm>
          <a:prstGeom prst="rect">
            <a:avLst/>
          </a:prstGeom>
          <a:noFill/>
          <a:ln w="9525">
            <a:noFill/>
          </a:ln>
        </p:spPr>
        <p:style>
          <a:lnRef idx="0"/>
          <a:fillRef idx="0"/>
          <a:effectRef idx="0"/>
          <a:fontRef idx="minor"/>
        </p:style>
        <p:txBody>
          <a:bodyPr lIns="90000" rIns="90000" tIns="45000" bIns="45000">
            <a:spAutoFit/>
          </a:bodyPr>
          <a:p>
            <a:pPr>
              <a:lnSpc>
                <a:spcPct val="100000"/>
              </a:lnSpc>
              <a:spcBef>
                <a:spcPts val="799"/>
              </a:spcBef>
            </a:pPr>
            <a:r>
              <a:rPr b="1" lang="en-US" sz="1600" spc="-1" strike="noStrike">
                <a:solidFill>
                  <a:srgbClr val="000000"/>
                </a:solidFill>
                <a:latin typeface="Avenir Light"/>
              </a:rPr>
              <a:t>Proxy 3</a:t>
            </a:r>
            <a:endParaRPr b="0" lang="en-US" sz="1600" spc="-1" strike="noStrike">
              <a:latin typeface="Arial"/>
            </a:endParaRPr>
          </a:p>
        </p:txBody>
      </p:sp>
      <p:sp>
        <p:nvSpPr>
          <p:cNvPr id="942" name="TextBox 31"/>
          <p:cNvSpPr/>
          <p:nvPr/>
        </p:nvSpPr>
        <p:spPr>
          <a:xfrm>
            <a:off x="7147080" y="1465560"/>
            <a:ext cx="1834200" cy="1187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i="1" lang="en-US" sz="1800" spc="-1" strike="noStrike">
                <a:solidFill>
                  <a:srgbClr val="000000"/>
                </a:solidFill>
                <a:latin typeface="Avenir Light"/>
              </a:rPr>
              <a:t>Zigbee frame carrying Green Power information</a:t>
            </a:r>
            <a:endParaRPr b="0" lang="en-US" sz="1800" spc="-1" strike="noStrike">
              <a:latin typeface="Arial"/>
            </a:endParaRPr>
          </a:p>
        </p:txBody>
      </p:sp>
      <p:sp>
        <p:nvSpPr>
          <p:cNvPr id="943" name="TextBox 33"/>
          <p:cNvSpPr/>
          <p:nvPr/>
        </p:nvSpPr>
        <p:spPr>
          <a:xfrm>
            <a:off x="5807880" y="3965400"/>
            <a:ext cx="4467960" cy="16120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venir Light"/>
              </a:rPr>
              <a:t>Proxy forwarding:</a:t>
            </a:r>
            <a:endParaRPr b="0" lang="en-US" sz="2000" spc="-1" strike="noStrike">
              <a:latin typeface="Arial"/>
            </a:endParaRPr>
          </a:p>
          <a:p>
            <a:pPr marL="334800" indent="-226440">
              <a:lnSpc>
                <a:spcPct val="100000"/>
              </a:lnSpc>
              <a:buClr>
                <a:srgbClr val="000000"/>
              </a:buClr>
              <a:buFont typeface="Arial"/>
              <a:buChar char="•"/>
            </a:pPr>
            <a:r>
              <a:rPr b="0" lang="en-US" sz="1600" spc="-1" strike="noStrike">
                <a:solidFill>
                  <a:srgbClr val="000000"/>
                </a:solidFill>
                <a:latin typeface="Avenir Light"/>
                <a:ea typeface="ＭＳ Ｐゴシック"/>
              </a:rPr>
              <a:t>to paired sinks (unicast or group)</a:t>
            </a:r>
            <a:endParaRPr b="0" lang="en-US" sz="1600" spc="-1" strike="noStrike">
              <a:latin typeface="Arial"/>
            </a:endParaRPr>
          </a:p>
          <a:p>
            <a:pPr marL="334800" indent="-226440">
              <a:lnSpc>
                <a:spcPct val="100000"/>
              </a:lnSpc>
              <a:buClr>
                <a:srgbClr val="000000"/>
              </a:buClr>
              <a:buFont typeface="Arial"/>
              <a:buChar char="•"/>
            </a:pPr>
            <a:r>
              <a:rPr b="0" lang="en-US" sz="1600" spc="-1" strike="noStrike">
                <a:solidFill>
                  <a:srgbClr val="000000"/>
                </a:solidFill>
                <a:latin typeface="Avenir Light"/>
                <a:ea typeface="ＭＳ Ｐゴシック"/>
              </a:rPr>
              <a:t>reliably: using multiple proxies in range of the GPD (no single parent problem)</a:t>
            </a:r>
            <a:endParaRPr b="0" lang="en-US" sz="1600" spc="-1" strike="noStrike">
              <a:latin typeface="Arial"/>
            </a:endParaRPr>
          </a:p>
          <a:p>
            <a:pPr marL="334800" indent="-226440">
              <a:lnSpc>
                <a:spcPct val="100000"/>
              </a:lnSpc>
              <a:buClr>
                <a:srgbClr val="000000"/>
              </a:buClr>
              <a:buFont typeface="Arial"/>
              <a:buChar char="•"/>
            </a:pPr>
            <a:r>
              <a:rPr b="0" lang="en-US" sz="1600" spc="-1" strike="noStrike">
                <a:solidFill>
                  <a:srgbClr val="000000"/>
                </a:solidFill>
                <a:latin typeface="Avenir Light"/>
                <a:ea typeface="ＭＳ Ｐゴシック"/>
              </a:rPr>
              <a:t>efficiently (bandwidth usage)</a:t>
            </a:r>
            <a:endParaRPr b="0" lang="en-US" sz="1600" spc="-1" strike="noStrike">
              <a:latin typeface="Arial"/>
            </a:endParaRPr>
          </a:p>
          <a:p>
            <a:pPr marL="108000">
              <a:lnSpc>
                <a:spcPct val="100000"/>
              </a:lnSpc>
            </a:pPr>
            <a:endParaRPr b="0" lang="en-US" sz="16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Picture 7" descr=""/>
          <p:cNvPicPr/>
          <p:nvPr/>
        </p:nvPicPr>
        <p:blipFill>
          <a:blip r:embed="rId1"/>
          <a:stretch/>
        </p:blipFill>
        <p:spPr>
          <a:xfrm>
            <a:off x="679320" y="2378160"/>
            <a:ext cx="10964520" cy="4320720"/>
          </a:xfrm>
          <a:prstGeom prst="rect">
            <a:avLst/>
          </a:prstGeom>
          <a:ln w="0">
            <a:noFill/>
          </a:ln>
        </p:spPr>
      </p:pic>
      <p:sp>
        <p:nvSpPr>
          <p:cNvPr id="146" name="Rectangle 5"/>
          <p:cNvSpPr/>
          <p:nvPr/>
        </p:nvSpPr>
        <p:spPr>
          <a:xfrm>
            <a:off x="409680" y="1493280"/>
            <a:ext cx="4806720" cy="1004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ed0544"/>
                </a:solidFill>
                <a:latin typeface="Hind"/>
                <a:ea typeface="DaxPro"/>
              </a:rPr>
              <a:t>Develop</a:t>
            </a:r>
            <a:r>
              <a:rPr b="0" lang="en-US" sz="1800" spc="-1" strike="noStrike">
                <a:solidFill>
                  <a:srgbClr val="000000"/>
                </a:solidFill>
                <a:latin typeface="Hind Light"/>
                <a:ea typeface="DaxPro"/>
              </a:rPr>
              <a:t> open, global standards for wireless connectivity and device-to-device communication, enabling IoT devices.</a:t>
            </a:r>
            <a:endParaRPr b="0" lang="en-US" sz="1800" spc="-1" strike="noStrike">
              <a:latin typeface="Arial"/>
            </a:endParaRPr>
          </a:p>
        </p:txBody>
      </p:sp>
      <p:sp>
        <p:nvSpPr>
          <p:cNvPr id="147" name="Rectangle 6"/>
          <p:cNvSpPr/>
          <p:nvPr/>
        </p:nvSpPr>
        <p:spPr>
          <a:xfrm>
            <a:off x="4961160" y="1495080"/>
            <a:ext cx="4936680" cy="1004040"/>
          </a:xfrm>
          <a:prstGeom prst="rect">
            <a:avLst/>
          </a:prstGeom>
          <a:noFill/>
          <a:ln w="0">
            <a:noFill/>
          </a:ln>
        </p:spPr>
        <p:style>
          <a:lnRef idx="0"/>
          <a:fillRef idx="0"/>
          <a:effectRef idx="0"/>
          <a:fontRef idx="minor"/>
        </p:style>
        <p:txBody>
          <a:bodyPr lIns="90000" rIns="90000" tIns="45000" bIns="45000">
            <a:spAutoFit/>
          </a:bodyPr>
          <a:p>
            <a:pPr marL="457200">
              <a:lnSpc>
                <a:spcPct val="100000"/>
              </a:lnSpc>
            </a:pPr>
            <a:r>
              <a:rPr b="1" lang="en-US" sz="2400" spc="-1" strike="noStrike">
                <a:solidFill>
                  <a:srgbClr val="ed0544"/>
                </a:solidFill>
                <a:latin typeface="Hind"/>
                <a:ea typeface="DaxPro"/>
              </a:rPr>
              <a:t>Certify</a:t>
            </a:r>
            <a:r>
              <a:rPr b="1" lang="en-US" sz="2000" spc="-1" strike="noStrike">
                <a:solidFill>
                  <a:srgbClr val="000000"/>
                </a:solidFill>
                <a:latin typeface="Hind Light"/>
                <a:ea typeface="DaxPro"/>
              </a:rPr>
              <a:t> </a:t>
            </a:r>
            <a:r>
              <a:rPr b="0" lang="en-US" sz="1800" spc="-1" strike="noStrike">
                <a:solidFill>
                  <a:srgbClr val="000000"/>
                </a:solidFill>
                <a:latin typeface="Hind Light"/>
                <a:ea typeface="DaxPro"/>
              </a:rPr>
              <a:t>products built to our standards to ensure interoperability between them.</a:t>
            </a:r>
            <a:endParaRPr b="0" lang="en-US" sz="1800" spc="-1" strike="noStrike">
              <a:latin typeface="Arial"/>
            </a:endParaRPr>
          </a:p>
        </p:txBody>
      </p:sp>
      <p:sp>
        <p:nvSpPr>
          <p:cNvPr id="148" name="Title 1"/>
          <p:cNvSpPr txBox="1"/>
          <p:nvPr/>
        </p:nvSpPr>
        <p:spPr>
          <a:xfrm>
            <a:off x="409680" y="12708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What we do</a:t>
            </a:r>
            <a:endParaRPr b="0" lang="en-US" sz="4400" spc="-1" strike="noStrike">
              <a:solidFill>
                <a:srgbClr val="000000"/>
              </a:solidFill>
              <a:latin typeface="Calibri"/>
            </a:endParaRPr>
          </a:p>
        </p:txBody>
      </p:sp>
    </p:spTree>
  </p:cSld>
  <mc:AlternateContent>
    <mc:Choice Requires="p14">
      <p:transition spd="med" p14:dur="700">
        <p:fade/>
      </p:transition>
    </mc:Choice>
    <mc:Fallback>
      <p:transition spd="med">
        <p:fade/>
      </p:transition>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Title 2"/>
          <p:cNvSpPr txBox="1"/>
          <p:nvPr/>
        </p:nvSpPr>
        <p:spPr>
          <a:xfrm>
            <a:off x="838080" y="15408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Green Power: Commissioning</a:t>
            </a:r>
            <a:endParaRPr b="0" lang="en-US" sz="4400" spc="-1" strike="noStrike">
              <a:solidFill>
                <a:srgbClr val="000000"/>
              </a:solidFill>
              <a:latin typeface="Calibri"/>
            </a:endParaRPr>
          </a:p>
        </p:txBody>
      </p:sp>
      <p:sp>
        <p:nvSpPr>
          <p:cNvPr id="945" name="Litebulb"/>
          <p:cNvSpPr/>
          <p:nvPr/>
        </p:nvSpPr>
        <p:spPr>
          <a:xfrm>
            <a:off x="9067680" y="1447920"/>
            <a:ext cx="533160" cy="761760"/>
          </a:xfrm>
          <a:custGeom>
            <a:avLst/>
            <a:gdLst/>
            <a:ahLst/>
            <a:rect l="l" t="t" r="r" b="b"/>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12700">
            <a:solidFill>
              <a:srgbClr val="000000"/>
            </a:solidFill>
            <a:miter/>
          </a:ln>
        </p:spPr>
        <p:style>
          <a:lnRef idx="0"/>
          <a:fillRef idx="0"/>
          <a:effectRef idx="0"/>
          <a:fontRef idx="minor"/>
        </p:style>
      </p:sp>
      <p:sp>
        <p:nvSpPr>
          <p:cNvPr id="946" name="Text Box 56"/>
          <p:cNvSpPr/>
          <p:nvPr/>
        </p:nvSpPr>
        <p:spPr>
          <a:xfrm>
            <a:off x="8991720" y="2438280"/>
            <a:ext cx="863280" cy="333720"/>
          </a:xfrm>
          <a:prstGeom prst="rect">
            <a:avLst/>
          </a:prstGeom>
          <a:noFill/>
          <a:ln w="9525">
            <a:noFill/>
          </a:ln>
        </p:spPr>
        <p:style>
          <a:lnRef idx="0"/>
          <a:fillRef idx="0"/>
          <a:effectRef idx="0"/>
          <a:fontRef idx="minor"/>
        </p:style>
        <p:txBody>
          <a:bodyPr lIns="90000" rIns="90000" tIns="45000" bIns="45000">
            <a:spAutoFit/>
          </a:bodyPr>
          <a:p>
            <a:pPr>
              <a:lnSpc>
                <a:spcPct val="100000"/>
              </a:lnSpc>
              <a:spcBef>
                <a:spcPts val="799"/>
              </a:spcBef>
            </a:pPr>
            <a:r>
              <a:rPr b="1" lang="en-US" sz="1600" spc="-1" strike="noStrike">
                <a:solidFill>
                  <a:srgbClr val="000000"/>
                </a:solidFill>
                <a:latin typeface="Avenir Light"/>
              </a:rPr>
              <a:t>Sink</a:t>
            </a:r>
            <a:endParaRPr b="0" lang="en-US" sz="1600" spc="-1" strike="noStrike">
              <a:latin typeface="Arial"/>
            </a:endParaRPr>
          </a:p>
        </p:txBody>
      </p:sp>
      <p:grpSp>
        <p:nvGrpSpPr>
          <p:cNvPr id="947" name="Group 56"/>
          <p:cNvGrpSpPr/>
          <p:nvPr/>
        </p:nvGrpSpPr>
        <p:grpSpPr>
          <a:xfrm>
            <a:off x="3124440" y="1524240"/>
            <a:ext cx="685440" cy="761760"/>
            <a:chOff x="3124440" y="1524240"/>
            <a:chExt cx="685440" cy="761760"/>
          </a:xfrm>
        </p:grpSpPr>
        <p:sp>
          <p:nvSpPr>
            <p:cNvPr id="948" name="Arc 53"/>
            <p:cNvSpPr/>
            <p:nvPr/>
          </p:nvSpPr>
          <p:spPr>
            <a:xfrm flipH="1" rot="10800000">
              <a:off x="3127680" y="1529640"/>
              <a:ext cx="378360" cy="42516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38100">
              <a:solidFill>
                <a:srgbClr val="009900"/>
              </a:solidFill>
              <a:round/>
            </a:ln>
          </p:spPr>
          <p:style>
            <a:lnRef idx="0"/>
            <a:fillRef idx="0"/>
            <a:effectRef idx="0"/>
            <a:fontRef idx="minor"/>
          </p:style>
        </p:sp>
        <p:sp>
          <p:nvSpPr>
            <p:cNvPr id="949" name="Arc 54"/>
            <p:cNvSpPr/>
            <p:nvPr/>
          </p:nvSpPr>
          <p:spPr>
            <a:xfrm flipH="1" rot="10800000">
              <a:off x="3124440" y="1524240"/>
              <a:ext cx="535680" cy="60300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38100">
              <a:solidFill>
                <a:srgbClr val="009900"/>
              </a:solidFill>
              <a:round/>
            </a:ln>
          </p:spPr>
          <p:style>
            <a:lnRef idx="0"/>
            <a:fillRef idx="0"/>
            <a:effectRef idx="0"/>
            <a:fontRef idx="minor"/>
          </p:style>
        </p:sp>
        <p:sp>
          <p:nvSpPr>
            <p:cNvPr id="950" name="Arc 55"/>
            <p:cNvSpPr/>
            <p:nvPr/>
          </p:nvSpPr>
          <p:spPr>
            <a:xfrm flipH="1" rot="10800000">
              <a:off x="3166200" y="1562040"/>
              <a:ext cx="643680" cy="72396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38100">
              <a:solidFill>
                <a:srgbClr val="009900"/>
              </a:solidFill>
              <a:round/>
            </a:ln>
          </p:spPr>
          <p:style>
            <a:lnRef idx="0"/>
            <a:fillRef idx="0"/>
            <a:effectRef idx="0"/>
            <a:fontRef idx="minor"/>
          </p:style>
        </p:sp>
      </p:grpSp>
      <p:grpSp>
        <p:nvGrpSpPr>
          <p:cNvPr id="951" name="Group 5"/>
          <p:cNvGrpSpPr/>
          <p:nvPr/>
        </p:nvGrpSpPr>
        <p:grpSpPr>
          <a:xfrm>
            <a:off x="2209680" y="1447920"/>
            <a:ext cx="718920" cy="739440"/>
            <a:chOff x="2209680" y="1447920"/>
            <a:chExt cx="718920" cy="739440"/>
          </a:xfrm>
        </p:grpSpPr>
        <p:sp>
          <p:nvSpPr>
            <p:cNvPr id="952" name="Rectangle 6"/>
            <p:cNvSpPr/>
            <p:nvPr/>
          </p:nvSpPr>
          <p:spPr>
            <a:xfrm>
              <a:off x="2328840" y="1570320"/>
              <a:ext cx="478080" cy="491760"/>
            </a:xfrm>
            <a:prstGeom prst="rect">
              <a:avLst/>
            </a:prstGeom>
            <a:noFill/>
            <a:ln w="9525">
              <a:solidFill>
                <a:srgbClr val="000000"/>
              </a:solidFill>
              <a:miter/>
            </a:ln>
          </p:spPr>
          <p:style>
            <a:lnRef idx="0"/>
            <a:fillRef idx="0"/>
            <a:effectRef idx="0"/>
            <a:fontRef idx="minor"/>
          </p:style>
        </p:sp>
        <p:sp>
          <p:nvSpPr>
            <p:cNvPr id="953" name="AutoShape 7"/>
            <p:cNvSpPr/>
            <p:nvPr/>
          </p:nvSpPr>
          <p:spPr>
            <a:xfrm>
              <a:off x="2209680" y="1447920"/>
              <a:ext cx="718920" cy="739440"/>
            </a:xfrm>
            <a:prstGeom prst="roundRect">
              <a:avLst>
                <a:gd name="adj" fmla="val 16667"/>
              </a:avLst>
            </a:prstGeom>
            <a:noFill/>
            <a:ln w="9525">
              <a:solidFill>
                <a:srgbClr val="000000"/>
              </a:solidFill>
              <a:round/>
            </a:ln>
          </p:spPr>
          <p:style>
            <a:lnRef idx="0"/>
            <a:fillRef idx="0"/>
            <a:effectRef idx="0"/>
            <a:fontRef idx="minor"/>
          </p:style>
        </p:sp>
        <p:sp>
          <p:nvSpPr>
            <p:cNvPr id="954" name="Line 8"/>
            <p:cNvSpPr/>
            <p:nvPr/>
          </p:nvSpPr>
          <p:spPr>
            <a:xfrm>
              <a:off x="2569320" y="1569960"/>
              <a:ext cx="0" cy="492480"/>
            </a:xfrm>
            <a:prstGeom prst="line">
              <a:avLst/>
            </a:prstGeom>
            <a:ln w="9525">
              <a:solidFill>
                <a:srgbClr val="000000"/>
              </a:solidFill>
              <a:round/>
            </a:ln>
          </p:spPr>
          <p:style>
            <a:lnRef idx="0"/>
            <a:fillRef idx="0"/>
            <a:effectRef idx="0"/>
            <a:fontRef idx="minor"/>
          </p:style>
        </p:sp>
      </p:grpSp>
      <p:sp>
        <p:nvSpPr>
          <p:cNvPr id="955" name="Text Box 56"/>
          <p:cNvSpPr/>
          <p:nvPr/>
        </p:nvSpPr>
        <p:spPr>
          <a:xfrm>
            <a:off x="2114640" y="2495520"/>
            <a:ext cx="863280" cy="333720"/>
          </a:xfrm>
          <a:prstGeom prst="rect">
            <a:avLst/>
          </a:prstGeom>
          <a:noFill/>
          <a:ln w="9525">
            <a:noFill/>
          </a:ln>
        </p:spPr>
        <p:style>
          <a:lnRef idx="0"/>
          <a:fillRef idx="0"/>
          <a:effectRef idx="0"/>
          <a:fontRef idx="minor"/>
        </p:style>
        <p:txBody>
          <a:bodyPr lIns="90000" rIns="90000" tIns="45000" bIns="45000">
            <a:spAutoFit/>
          </a:bodyPr>
          <a:p>
            <a:pPr>
              <a:lnSpc>
                <a:spcPct val="100000"/>
              </a:lnSpc>
              <a:spcBef>
                <a:spcPts val="799"/>
              </a:spcBef>
            </a:pPr>
            <a:r>
              <a:rPr b="1" lang="en-US" sz="1600" spc="-1" strike="noStrike">
                <a:solidFill>
                  <a:srgbClr val="000000"/>
                </a:solidFill>
                <a:latin typeface="Avenir Light"/>
              </a:rPr>
              <a:t>GPD</a:t>
            </a:r>
            <a:endParaRPr b="0" lang="en-US" sz="1600" spc="-1" strike="noStrike">
              <a:latin typeface="Arial"/>
            </a:endParaRPr>
          </a:p>
        </p:txBody>
      </p:sp>
      <p:sp>
        <p:nvSpPr>
          <p:cNvPr id="956" name="TextBox 25"/>
          <p:cNvSpPr/>
          <p:nvPr/>
        </p:nvSpPr>
        <p:spPr>
          <a:xfrm>
            <a:off x="4646520" y="3623040"/>
            <a:ext cx="5884560" cy="1917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u="sng">
                <a:solidFill>
                  <a:srgbClr val="000000"/>
                </a:solidFill>
                <a:uFillTx/>
                <a:latin typeface="Avenir Light"/>
              </a:rPr>
              <a:t>Commissioning</a:t>
            </a:r>
            <a:r>
              <a:rPr b="0" lang="en-US" sz="2000" spc="-1" strike="noStrike">
                <a:solidFill>
                  <a:srgbClr val="000000"/>
                </a:solidFill>
                <a:latin typeface="Avenir Light"/>
              </a:rPr>
              <a:t>:</a:t>
            </a:r>
            <a:endParaRPr b="0" lang="en-US" sz="2000" spc="-1" strike="noStrike">
              <a:latin typeface="Arial"/>
            </a:endParaRPr>
          </a:p>
          <a:p>
            <a:pPr marL="334800" indent="-226440">
              <a:lnSpc>
                <a:spcPct val="100000"/>
              </a:lnSpc>
              <a:buClr>
                <a:srgbClr val="000000"/>
              </a:buClr>
              <a:buFont typeface="Arial"/>
              <a:buChar char="•"/>
            </a:pPr>
            <a:r>
              <a:rPr b="0" lang="en-US" sz="1600" spc="-1" strike="noStrike">
                <a:solidFill>
                  <a:srgbClr val="000000"/>
                </a:solidFill>
                <a:latin typeface="Avenir Light"/>
                <a:ea typeface="ＭＳ Ｐゴシック"/>
              </a:rPr>
              <a:t>brings the Green Power Device on the operational channel;</a:t>
            </a:r>
            <a:endParaRPr b="0" lang="en-US" sz="1600" spc="-1" strike="noStrike">
              <a:latin typeface="Arial"/>
            </a:endParaRPr>
          </a:p>
          <a:p>
            <a:pPr marL="334800" indent="-226440">
              <a:lnSpc>
                <a:spcPct val="100000"/>
              </a:lnSpc>
              <a:buClr>
                <a:srgbClr val="000000"/>
              </a:buClr>
              <a:buFont typeface="Arial"/>
              <a:buChar char="•"/>
            </a:pPr>
            <a:r>
              <a:rPr b="0" lang="en-US" sz="1600" spc="-1" strike="noStrike">
                <a:solidFill>
                  <a:srgbClr val="000000"/>
                </a:solidFill>
                <a:latin typeface="Avenir Light"/>
                <a:ea typeface="ＭＳ Ｐゴシック"/>
              </a:rPr>
              <a:t>bootstraps GPD security;</a:t>
            </a:r>
            <a:endParaRPr b="0" lang="en-US" sz="1600" spc="-1" strike="noStrike">
              <a:latin typeface="Arial"/>
            </a:endParaRPr>
          </a:p>
          <a:p>
            <a:pPr marL="334800" indent="-226440">
              <a:lnSpc>
                <a:spcPct val="100000"/>
              </a:lnSpc>
              <a:buClr>
                <a:srgbClr val="000000"/>
              </a:buClr>
              <a:buFont typeface="Arial"/>
              <a:buChar char="•"/>
            </a:pPr>
            <a:r>
              <a:rPr b="0" lang="en-US" sz="1600" spc="-1" strike="noStrike">
                <a:solidFill>
                  <a:srgbClr val="000000"/>
                </a:solidFill>
                <a:latin typeface="Avenir Light"/>
                <a:ea typeface="ＭＳ Ｐゴシック"/>
              </a:rPr>
              <a:t>creates a control relationship between the Green Power Device and the sink – at the sink;</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800" spc="-1" strike="noStrike">
                <a:solidFill>
                  <a:srgbClr val="000000"/>
                </a:solidFill>
                <a:latin typeface="Avenir Light"/>
                <a:ea typeface="ＭＳ Ｐゴシック"/>
              </a:rPr>
              <a:t>Without tools; in the same simple user interaction</a:t>
            </a:r>
            <a:endParaRPr b="0" lang="en-US" sz="1800" spc="-1" strike="noStrike">
              <a:latin typeface="Arial"/>
            </a:endParaRPr>
          </a:p>
        </p:txBody>
      </p:sp>
      <p:sp>
        <p:nvSpPr>
          <p:cNvPr id="957" name="Oval 35"/>
          <p:cNvSpPr/>
          <p:nvPr/>
        </p:nvSpPr>
        <p:spPr>
          <a:xfrm>
            <a:off x="5058000" y="1522080"/>
            <a:ext cx="431280" cy="444240"/>
          </a:xfrm>
          <a:prstGeom prst="ellipse">
            <a:avLst/>
          </a:prstGeom>
          <a:noFill/>
          <a:ln w="38100">
            <a:solidFill>
              <a:srgbClr val="008000"/>
            </a:solidFill>
            <a:round/>
          </a:ln>
        </p:spPr>
        <p:style>
          <a:lnRef idx="0"/>
          <a:fillRef idx="0"/>
          <a:effectRef idx="0"/>
          <a:fontRef idx="minor"/>
        </p:style>
      </p:sp>
      <p:sp>
        <p:nvSpPr>
          <p:cNvPr id="958" name="Text Box 56"/>
          <p:cNvSpPr/>
          <p:nvPr/>
        </p:nvSpPr>
        <p:spPr>
          <a:xfrm>
            <a:off x="4853160" y="2190960"/>
            <a:ext cx="863280" cy="333720"/>
          </a:xfrm>
          <a:prstGeom prst="rect">
            <a:avLst/>
          </a:prstGeom>
          <a:noFill/>
          <a:ln w="9525">
            <a:noFill/>
          </a:ln>
        </p:spPr>
        <p:style>
          <a:lnRef idx="0"/>
          <a:fillRef idx="0"/>
          <a:effectRef idx="0"/>
          <a:fontRef idx="minor"/>
        </p:style>
        <p:txBody>
          <a:bodyPr lIns="90000" rIns="90000" tIns="45000" bIns="45000">
            <a:spAutoFit/>
          </a:bodyPr>
          <a:p>
            <a:pPr>
              <a:lnSpc>
                <a:spcPct val="100000"/>
              </a:lnSpc>
              <a:spcBef>
                <a:spcPts val="799"/>
              </a:spcBef>
            </a:pPr>
            <a:r>
              <a:rPr b="1" lang="en-US" sz="1600" spc="-1" strike="noStrike">
                <a:solidFill>
                  <a:srgbClr val="000000"/>
                </a:solidFill>
                <a:latin typeface="Avenir Light"/>
              </a:rPr>
              <a:t>Proxy</a:t>
            </a:r>
            <a:endParaRPr b="0" lang="en-US" sz="1600" spc="-1" strike="noStrike">
              <a:latin typeface="Arial"/>
            </a:endParaRPr>
          </a:p>
        </p:txBody>
      </p:sp>
      <p:grpSp>
        <p:nvGrpSpPr>
          <p:cNvPr id="959" name="Group 5"/>
          <p:cNvGrpSpPr/>
          <p:nvPr/>
        </p:nvGrpSpPr>
        <p:grpSpPr>
          <a:xfrm>
            <a:off x="5435280" y="1350000"/>
            <a:ext cx="1164600" cy="1112760"/>
            <a:chOff x="5435280" y="1350000"/>
            <a:chExt cx="1164600" cy="1112760"/>
          </a:xfrm>
        </p:grpSpPr>
        <p:grpSp>
          <p:nvGrpSpPr>
            <p:cNvPr id="960" name="Group 66"/>
            <p:cNvGrpSpPr/>
            <p:nvPr/>
          </p:nvGrpSpPr>
          <p:grpSpPr>
            <a:xfrm>
              <a:off x="5435280" y="1350000"/>
              <a:ext cx="1164600" cy="1112760"/>
              <a:chOff x="5435280" y="1350000"/>
              <a:chExt cx="1164600" cy="1112760"/>
            </a:xfrm>
          </p:grpSpPr>
          <p:sp>
            <p:nvSpPr>
              <p:cNvPr id="961" name="Arc 67"/>
              <p:cNvSpPr/>
              <p:nvPr/>
            </p:nvSpPr>
            <p:spPr>
              <a:xfrm flipH="1" rot="7569600">
                <a:off x="5525640" y="1744200"/>
                <a:ext cx="481680" cy="44856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19050">
                <a:solidFill>
                  <a:srgbClr val="000000"/>
                </a:solidFill>
                <a:round/>
              </a:ln>
            </p:spPr>
            <p:style>
              <a:lnRef idx="0"/>
              <a:fillRef idx="0"/>
              <a:effectRef idx="0"/>
              <a:fontRef idx="minor"/>
            </p:style>
          </p:sp>
          <p:sp>
            <p:nvSpPr>
              <p:cNvPr id="962" name="Arc 68"/>
              <p:cNvSpPr/>
              <p:nvPr/>
            </p:nvSpPr>
            <p:spPr>
              <a:xfrm flipH="1" rot="7569600">
                <a:off x="5552280" y="1625400"/>
                <a:ext cx="682200" cy="63648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19050">
                <a:solidFill>
                  <a:srgbClr val="000000"/>
                </a:solidFill>
                <a:round/>
              </a:ln>
            </p:spPr>
            <p:style>
              <a:lnRef idx="0"/>
              <a:fillRef idx="0"/>
              <a:effectRef idx="0"/>
              <a:fontRef idx="minor"/>
            </p:style>
          </p:sp>
          <p:sp>
            <p:nvSpPr>
              <p:cNvPr id="963" name="Arc 69"/>
              <p:cNvSpPr/>
              <p:nvPr/>
            </p:nvSpPr>
            <p:spPr>
              <a:xfrm flipH="1" rot="7569600">
                <a:off x="5639400" y="1524240"/>
                <a:ext cx="819360" cy="76428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19050">
                <a:solidFill>
                  <a:srgbClr val="000000"/>
                </a:solidFill>
                <a:round/>
              </a:ln>
            </p:spPr>
            <p:style>
              <a:lnRef idx="0"/>
              <a:fillRef idx="0"/>
              <a:effectRef idx="0"/>
              <a:fontRef idx="minor"/>
            </p:style>
          </p:sp>
        </p:grpSp>
        <p:sp>
          <p:nvSpPr>
            <p:cNvPr id="964" name="Line 70"/>
            <p:cNvSpPr/>
            <p:nvPr/>
          </p:nvSpPr>
          <p:spPr>
            <a:xfrm flipV="1">
              <a:off x="5697000" y="1995840"/>
              <a:ext cx="502560" cy="24120"/>
            </a:xfrm>
            <a:prstGeom prst="line">
              <a:avLst/>
            </a:prstGeom>
            <a:ln w="9525">
              <a:solidFill>
                <a:srgbClr val="000000"/>
              </a:solidFill>
              <a:round/>
              <a:headEnd len="med" type="triangle" w="med"/>
            </a:ln>
          </p:spPr>
          <p:style>
            <a:lnRef idx="0"/>
            <a:fillRef idx="0"/>
            <a:effectRef idx="0"/>
            <a:fontRef idx="minor"/>
          </p:style>
        </p:sp>
        <p:sp>
          <p:nvSpPr>
            <p:cNvPr id="965" name="Line 71"/>
            <p:cNvSpPr/>
            <p:nvPr/>
          </p:nvSpPr>
          <p:spPr>
            <a:xfrm>
              <a:off x="6036120" y="1881360"/>
              <a:ext cx="163800" cy="119880"/>
            </a:xfrm>
            <a:prstGeom prst="line">
              <a:avLst/>
            </a:prstGeom>
            <a:ln w="9525">
              <a:solidFill>
                <a:srgbClr val="000000"/>
              </a:solidFill>
              <a:round/>
            </a:ln>
          </p:spPr>
          <p:style>
            <a:lnRef idx="0"/>
            <a:fillRef idx="0"/>
            <a:effectRef idx="0"/>
            <a:fontRef idx="minor"/>
          </p:style>
        </p:sp>
        <p:sp>
          <p:nvSpPr>
            <p:cNvPr id="966" name="Line 72"/>
            <p:cNvSpPr/>
            <p:nvPr/>
          </p:nvSpPr>
          <p:spPr>
            <a:xfrm flipV="1">
              <a:off x="6044400" y="1855800"/>
              <a:ext cx="459360" cy="26640"/>
            </a:xfrm>
            <a:prstGeom prst="line">
              <a:avLst/>
            </a:prstGeom>
            <a:ln w="9525">
              <a:solidFill>
                <a:srgbClr val="000000"/>
              </a:solidFill>
              <a:round/>
              <a:tailEnd len="med" type="triangle" w="med"/>
            </a:ln>
          </p:spPr>
          <p:style>
            <a:lnRef idx="0"/>
            <a:fillRef idx="0"/>
            <a:effectRef idx="0"/>
            <a:fontRef idx="minor"/>
          </p:style>
        </p:sp>
      </p:grpSp>
      <p:sp>
        <p:nvSpPr>
          <p:cNvPr id="967" name="TextBox 38"/>
          <p:cNvSpPr/>
          <p:nvPr/>
        </p:nvSpPr>
        <p:spPr>
          <a:xfrm>
            <a:off x="6613560" y="1465560"/>
            <a:ext cx="1834200" cy="1187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i="1" lang="en-US" sz="1800" spc="-1" strike="noStrike">
                <a:solidFill>
                  <a:srgbClr val="000000"/>
                </a:solidFill>
                <a:latin typeface="Avenir Light"/>
              </a:rPr>
              <a:t>Zigbee frame carrying Green Power information</a:t>
            </a:r>
            <a:endParaRPr b="0" lang="en-US" sz="1800" spc="-1" strike="noStrike">
              <a:latin typeface="Arial"/>
            </a:endParaRPr>
          </a:p>
        </p:txBody>
      </p:sp>
      <p:sp>
        <p:nvSpPr>
          <p:cNvPr id="968" name="TextBox 30"/>
          <p:cNvSpPr/>
          <p:nvPr/>
        </p:nvSpPr>
        <p:spPr>
          <a:xfrm>
            <a:off x="3935880" y="1442880"/>
            <a:ext cx="1447560" cy="913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i="1" lang="en-US" sz="1800" spc="-1" strike="noStrike">
                <a:solidFill>
                  <a:srgbClr val="00b050"/>
                </a:solidFill>
                <a:latin typeface="Avenir Light"/>
              </a:rPr>
              <a:t>Green Power Device Frame</a:t>
            </a:r>
            <a:endParaRPr b="0" lang="en-US" sz="1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9" name="Title 2"/>
          <p:cNvSpPr txBox="1"/>
          <p:nvPr/>
        </p:nvSpPr>
        <p:spPr>
          <a:xfrm>
            <a:off x="838080" y="2624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Green Power: Management</a:t>
            </a:r>
            <a:endParaRPr b="0" lang="en-US" sz="4400" spc="-1" strike="noStrike">
              <a:solidFill>
                <a:srgbClr val="000000"/>
              </a:solidFill>
              <a:latin typeface="Calibri"/>
            </a:endParaRPr>
          </a:p>
        </p:txBody>
      </p:sp>
      <p:grpSp>
        <p:nvGrpSpPr>
          <p:cNvPr id="970" name="Group 5"/>
          <p:cNvGrpSpPr/>
          <p:nvPr/>
        </p:nvGrpSpPr>
        <p:grpSpPr>
          <a:xfrm>
            <a:off x="2209680" y="1457280"/>
            <a:ext cx="718920" cy="739440"/>
            <a:chOff x="2209680" y="1457280"/>
            <a:chExt cx="718920" cy="739440"/>
          </a:xfrm>
        </p:grpSpPr>
        <p:sp>
          <p:nvSpPr>
            <p:cNvPr id="971" name="Rectangle 6"/>
            <p:cNvSpPr/>
            <p:nvPr/>
          </p:nvSpPr>
          <p:spPr>
            <a:xfrm>
              <a:off x="2328840" y="1579680"/>
              <a:ext cx="478080" cy="491760"/>
            </a:xfrm>
            <a:prstGeom prst="rect">
              <a:avLst/>
            </a:prstGeom>
            <a:noFill/>
            <a:ln w="9525">
              <a:solidFill>
                <a:srgbClr val="000000"/>
              </a:solidFill>
              <a:miter/>
            </a:ln>
          </p:spPr>
          <p:style>
            <a:lnRef idx="0"/>
            <a:fillRef idx="0"/>
            <a:effectRef idx="0"/>
            <a:fontRef idx="minor"/>
          </p:style>
        </p:sp>
        <p:sp>
          <p:nvSpPr>
            <p:cNvPr id="972" name="AutoShape 7"/>
            <p:cNvSpPr/>
            <p:nvPr/>
          </p:nvSpPr>
          <p:spPr>
            <a:xfrm>
              <a:off x="2209680" y="1457280"/>
              <a:ext cx="718920" cy="739440"/>
            </a:xfrm>
            <a:prstGeom prst="roundRect">
              <a:avLst>
                <a:gd name="adj" fmla="val 16667"/>
              </a:avLst>
            </a:prstGeom>
            <a:noFill/>
            <a:ln w="9525">
              <a:solidFill>
                <a:srgbClr val="000000"/>
              </a:solidFill>
              <a:round/>
            </a:ln>
          </p:spPr>
          <p:style>
            <a:lnRef idx="0"/>
            <a:fillRef idx="0"/>
            <a:effectRef idx="0"/>
            <a:fontRef idx="minor"/>
          </p:style>
        </p:sp>
        <p:sp>
          <p:nvSpPr>
            <p:cNvPr id="973" name="Line 8"/>
            <p:cNvSpPr/>
            <p:nvPr/>
          </p:nvSpPr>
          <p:spPr>
            <a:xfrm>
              <a:off x="2569320" y="1579680"/>
              <a:ext cx="0" cy="492120"/>
            </a:xfrm>
            <a:prstGeom prst="line">
              <a:avLst/>
            </a:prstGeom>
            <a:ln w="9525">
              <a:solidFill>
                <a:srgbClr val="000000"/>
              </a:solidFill>
              <a:round/>
            </a:ln>
          </p:spPr>
          <p:style>
            <a:lnRef idx="0"/>
            <a:fillRef idx="0"/>
            <a:effectRef idx="0"/>
            <a:fontRef idx="minor"/>
          </p:style>
        </p:sp>
      </p:grpSp>
      <p:sp>
        <p:nvSpPr>
          <p:cNvPr id="974" name="Text Box 56"/>
          <p:cNvSpPr/>
          <p:nvPr/>
        </p:nvSpPr>
        <p:spPr>
          <a:xfrm>
            <a:off x="2126520" y="2469960"/>
            <a:ext cx="863280" cy="333720"/>
          </a:xfrm>
          <a:prstGeom prst="rect">
            <a:avLst/>
          </a:prstGeom>
          <a:noFill/>
          <a:ln w="9525">
            <a:noFill/>
          </a:ln>
        </p:spPr>
        <p:style>
          <a:lnRef idx="0"/>
          <a:fillRef idx="0"/>
          <a:effectRef idx="0"/>
          <a:fontRef idx="minor"/>
        </p:style>
        <p:txBody>
          <a:bodyPr lIns="90000" rIns="90000" tIns="45000" bIns="45000">
            <a:spAutoFit/>
          </a:bodyPr>
          <a:p>
            <a:pPr>
              <a:lnSpc>
                <a:spcPct val="100000"/>
              </a:lnSpc>
              <a:spcBef>
                <a:spcPts val="799"/>
              </a:spcBef>
            </a:pPr>
            <a:r>
              <a:rPr b="1" lang="en-US" sz="1600" spc="-1" strike="noStrike">
                <a:solidFill>
                  <a:srgbClr val="000000"/>
                </a:solidFill>
                <a:latin typeface="Avenir Light"/>
              </a:rPr>
              <a:t>GPD</a:t>
            </a:r>
            <a:endParaRPr b="0" lang="en-US" sz="1600" spc="-1" strike="noStrike">
              <a:latin typeface="Arial"/>
            </a:endParaRPr>
          </a:p>
        </p:txBody>
      </p:sp>
      <p:sp>
        <p:nvSpPr>
          <p:cNvPr id="975" name="Litebulb"/>
          <p:cNvSpPr/>
          <p:nvPr/>
        </p:nvSpPr>
        <p:spPr>
          <a:xfrm>
            <a:off x="9067680" y="1457280"/>
            <a:ext cx="533160" cy="761760"/>
          </a:xfrm>
          <a:custGeom>
            <a:avLst/>
            <a:gdLst/>
            <a:ahLst/>
            <a:rect l="l" t="t" r="r" b="b"/>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12700">
            <a:solidFill>
              <a:srgbClr val="000000"/>
            </a:solidFill>
            <a:miter/>
          </a:ln>
        </p:spPr>
        <p:style>
          <a:lnRef idx="0"/>
          <a:fillRef idx="0"/>
          <a:effectRef idx="0"/>
          <a:fontRef idx="minor"/>
        </p:style>
      </p:sp>
      <p:sp>
        <p:nvSpPr>
          <p:cNvPr id="976" name="Text Box 56"/>
          <p:cNvSpPr/>
          <p:nvPr/>
        </p:nvSpPr>
        <p:spPr>
          <a:xfrm>
            <a:off x="8956080" y="2341080"/>
            <a:ext cx="863280" cy="333720"/>
          </a:xfrm>
          <a:prstGeom prst="rect">
            <a:avLst/>
          </a:prstGeom>
          <a:noFill/>
          <a:ln w="9525">
            <a:noFill/>
          </a:ln>
        </p:spPr>
        <p:style>
          <a:lnRef idx="0"/>
          <a:fillRef idx="0"/>
          <a:effectRef idx="0"/>
          <a:fontRef idx="minor"/>
        </p:style>
        <p:txBody>
          <a:bodyPr lIns="90000" rIns="90000" tIns="45000" bIns="45000">
            <a:spAutoFit/>
          </a:bodyPr>
          <a:p>
            <a:pPr>
              <a:lnSpc>
                <a:spcPct val="100000"/>
              </a:lnSpc>
              <a:spcBef>
                <a:spcPts val="799"/>
              </a:spcBef>
            </a:pPr>
            <a:r>
              <a:rPr b="1" lang="en-US" sz="1600" spc="-1" strike="noStrike">
                <a:solidFill>
                  <a:srgbClr val="000000"/>
                </a:solidFill>
                <a:latin typeface="Avenir Light"/>
              </a:rPr>
              <a:t>Sink</a:t>
            </a:r>
            <a:endParaRPr b="0" lang="en-US" sz="1600" spc="-1" strike="noStrike">
              <a:latin typeface="Arial"/>
            </a:endParaRPr>
          </a:p>
        </p:txBody>
      </p:sp>
      <p:grpSp>
        <p:nvGrpSpPr>
          <p:cNvPr id="977" name="Group 56"/>
          <p:cNvGrpSpPr/>
          <p:nvPr/>
        </p:nvGrpSpPr>
        <p:grpSpPr>
          <a:xfrm>
            <a:off x="3124440" y="1533960"/>
            <a:ext cx="685440" cy="761760"/>
            <a:chOff x="3124440" y="1533960"/>
            <a:chExt cx="685440" cy="761760"/>
          </a:xfrm>
        </p:grpSpPr>
        <p:sp>
          <p:nvSpPr>
            <p:cNvPr id="978" name="Arc 53"/>
            <p:cNvSpPr/>
            <p:nvPr/>
          </p:nvSpPr>
          <p:spPr>
            <a:xfrm flipH="1" rot="10800000">
              <a:off x="3127680" y="1539360"/>
              <a:ext cx="378360" cy="42516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38100">
              <a:solidFill>
                <a:srgbClr val="009900"/>
              </a:solidFill>
              <a:round/>
            </a:ln>
          </p:spPr>
          <p:style>
            <a:lnRef idx="0"/>
            <a:fillRef idx="0"/>
            <a:effectRef idx="0"/>
            <a:fontRef idx="minor"/>
          </p:style>
        </p:sp>
        <p:sp>
          <p:nvSpPr>
            <p:cNvPr id="979" name="Arc 54"/>
            <p:cNvSpPr/>
            <p:nvPr/>
          </p:nvSpPr>
          <p:spPr>
            <a:xfrm flipH="1" rot="10800000">
              <a:off x="3124440" y="1533960"/>
              <a:ext cx="535680" cy="60300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38100">
              <a:solidFill>
                <a:srgbClr val="009900"/>
              </a:solidFill>
              <a:round/>
            </a:ln>
          </p:spPr>
          <p:style>
            <a:lnRef idx="0"/>
            <a:fillRef idx="0"/>
            <a:effectRef idx="0"/>
            <a:fontRef idx="minor"/>
          </p:style>
        </p:sp>
        <p:sp>
          <p:nvSpPr>
            <p:cNvPr id="980" name="Arc 55"/>
            <p:cNvSpPr/>
            <p:nvPr/>
          </p:nvSpPr>
          <p:spPr>
            <a:xfrm flipH="1" rot="10800000">
              <a:off x="3166200" y="1571760"/>
              <a:ext cx="643680" cy="72396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38100">
              <a:solidFill>
                <a:srgbClr val="009900"/>
              </a:solidFill>
              <a:round/>
            </a:ln>
          </p:spPr>
          <p:style>
            <a:lnRef idx="0"/>
            <a:fillRef idx="0"/>
            <a:effectRef idx="0"/>
            <a:fontRef idx="minor"/>
          </p:style>
        </p:sp>
      </p:grpSp>
      <p:sp>
        <p:nvSpPr>
          <p:cNvPr id="981" name="TextBox 20"/>
          <p:cNvSpPr/>
          <p:nvPr/>
        </p:nvSpPr>
        <p:spPr>
          <a:xfrm>
            <a:off x="3984120" y="1452600"/>
            <a:ext cx="1447560" cy="913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i="1" lang="en-US" sz="1800" spc="-1" strike="noStrike">
                <a:solidFill>
                  <a:srgbClr val="00b050"/>
                </a:solidFill>
                <a:latin typeface="Avenir Light"/>
              </a:rPr>
              <a:t>Green Power Device Frame</a:t>
            </a:r>
            <a:endParaRPr b="0" lang="en-US" sz="1800" spc="-1" strike="noStrike">
              <a:latin typeface="Arial"/>
            </a:endParaRPr>
          </a:p>
        </p:txBody>
      </p:sp>
      <p:sp>
        <p:nvSpPr>
          <p:cNvPr id="982" name="Oval 35"/>
          <p:cNvSpPr/>
          <p:nvPr/>
        </p:nvSpPr>
        <p:spPr>
          <a:xfrm>
            <a:off x="5591160" y="1531800"/>
            <a:ext cx="431280" cy="444240"/>
          </a:xfrm>
          <a:prstGeom prst="ellipse">
            <a:avLst/>
          </a:prstGeom>
          <a:noFill/>
          <a:ln w="38100">
            <a:solidFill>
              <a:srgbClr val="008000"/>
            </a:solidFill>
            <a:round/>
          </a:ln>
        </p:spPr>
        <p:style>
          <a:lnRef idx="0"/>
          <a:fillRef idx="0"/>
          <a:effectRef idx="0"/>
          <a:fontRef idx="minor"/>
        </p:style>
      </p:sp>
      <p:sp>
        <p:nvSpPr>
          <p:cNvPr id="983" name="Text Box 56"/>
          <p:cNvSpPr/>
          <p:nvPr/>
        </p:nvSpPr>
        <p:spPr>
          <a:xfrm>
            <a:off x="5386320" y="2117520"/>
            <a:ext cx="923040" cy="576360"/>
          </a:xfrm>
          <a:prstGeom prst="rect">
            <a:avLst/>
          </a:prstGeom>
          <a:noFill/>
          <a:ln w="9525">
            <a:noFill/>
          </a:ln>
        </p:spPr>
        <p:style>
          <a:lnRef idx="0"/>
          <a:fillRef idx="0"/>
          <a:effectRef idx="0"/>
          <a:fontRef idx="minor"/>
        </p:style>
        <p:txBody>
          <a:bodyPr lIns="90000" rIns="90000" tIns="45000" bIns="45000">
            <a:spAutoFit/>
          </a:bodyPr>
          <a:p>
            <a:pPr>
              <a:lnSpc>
                <a:spcPct val="100000"/>
              </a:lnSpc>
              <a:spcBef>
                <a:spcPts val="799"/>
              </a:spcBef>
            </a:pPr>
            <a:r>
              <a:rPr b="1" lang="en-US" sz="1600" spc="-1" strike="noStrike">
                <a:solidFill>
                  <a:srgbClr val="000000"/>
                </a:solidFill>
                <a:latin typeface="Avenir Light"/>
              </a:rPr>
              <a:t>Proxy 1</a:t>
            </a:r>
            <a:endParaRPr b="0" lang="en-US" sz="1600" spc="-1" strike="noStrike">
              <a:latin typeface="Arial"/>
            </a:endParaRPr>
          </a:p>
        </p:txBody>
      </p:sp>
      <p:grpSp>
        <p:nvGrpSpPr>
          <p:cNvPr id="984" name="Group 65"/>
          <p:cNvGrpSpPr/>
          <p:nvPr/>
        </p:nvGrpSpPr>
        <p:grpSpPr>
          <a:xfrm>
            <a:off x="5968800" y="1359360"/>
            <a:ext cx="1164600" cy="1112760"/>
            <a:chOff x="5968800" y="1359360"/>
            <a:chExt cx="1164600" cy="1112760"/>
          </a:xfrm>
        </p:grpSpPr>
        <p:grpSp>
          <p:nvGrpSpPr>
            <p:cNvPr id="985" name="Group 66"/>
            <p:cNvGrpSpPr/>
            <p:nvPr/>
          </p:nvGrpSpPr>
          <p:grpSpPr>
            <a:xfrm>
              <a:off x="5968800" y="1359360"/>
              <a:ext cx="1164600" cy="1112760"/>
              <a:chOff x="5968800" y="1359360"/>
              <a:chExt cx="1164600" cy="1112760"/>
            </a:xfrm>
          </p:grpSpPr>
          <p:sp>
            <p:nvSpPr>
              <p:cNvPr id="986" name="Arc 67"/>
              <p:cNvSpPr/>
              <p:nvPr/>
            </p:nvSpPr>
            <p:spPr>
              <a:xfrm flipH="1" rot="7569600">
                <a:off x="6058800" y="1753920"/>
                <a:ext cx="481680" cy="44856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19050">
                <a:solidFill>
                  <a:srgbClr val="000000"/>
                </a:solidFill>
                <a:round/>
              </a:ln>
            </p:spPr>
            <p:style>
              <a:lnRef idx="0"/>
              <a:fillRef idx="0"/>
              <a:effectRef idx="0"/>
              <a:fontRef idx="minor"/>
            </p:style>
          </p:sp>
          <p:sp>
            <p:nvSpPr>
              <p:cNvPr id="987" name="Arc 68"/>
              <p:cNvSpPr/>
              <p:nvPr/>
            </p:nvSpPr>
            <p:spPr>
              <a:xfrm flipH="1" rot="7569600">
                <a:off x="6085800" y="1634760"/>
                <a:ext cx="682200" cy="63648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19050">
                <a:solidFill>
                  <a:srgbClr val="000000"/>
                </a:solidFill>
                <a:round/>
              </a:ln>
            </p:spPr>
            <p:style>
              <a:lnRef idx="0"/>
              <a:fillRef idx="0"/>
              <a:effectRef idx="0"/>
              <a:fontRef idx="minor"/>
            </p:style>
          </p:sp>
          <p:sp>
            <p:nvSpPr>
              <p:cNvPr id="988" name="Arc 69"/>
              <p:cNvSpPr/>
              <p:nvPr/>
            </p:nvSpPr>
            <p:spPr>
              <a:xfrm flipH="1" rot="7569600">
                <a:off x="6172920" y="1533600"/>
                <a:ext cx="819360" cy="76428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19050">
                <a:solidFill>
                  <a:srgbClr val="000000"/>
                </a:solidFill>
                <a:round/>
              </a:ln>
            </p:spPr>
            <p:style>
              <a:lnRef idx="0"/>
              <a:fillRef idx="0"/>
              <a:effectRef idx="0"/>
              <a:fontRef idx="minor"/>
            </p:style>
          </p:sp>
        </p:grpSp>
        <p:sp>
          <p:nvSpPr>
            <p:cNvPr id="989" name="Line 70"/>
            <p:cNvSpPr/>
            <p:nvPr/>
          </p:nvSpPr>
          <p:spPr>
            <a:xfrm flipV="1">
              <a:off x="6230520" y="2005560"/>
              <a:ext cx="502200" cy="24120"/>
            </a:xfrm>
            <a:prstGeom prst="line">
              <a:avLst/>
            </a:prstGeom>
            <a:ln w="9525">
              <a:solidFill>
                <a:srgbClr val="000000"/>
              </a:solidFill>
              <a:round/>
            </a:ln>
          </p:spPr>
          <p:style>
            <a:lnRef idx="0"/>
            <a:fillRef idx="0"/>
            <a:effectRef idx="0"/>
            <a:fontRef idx="minor"/>
          </p:style>
        </p:sp>
        <p:sp>
          <p:nvSpPr>
            <p:cNvPr id="990" name="Line 71"/>
            <p:cNvSpPr/>
            <p:nvPr/>
          </p:nvSpPr>
          <p:spPr>
            <a:xfrm>
              <a:off x="6569640" y="1891080"/>
              <a:ext cx="163800" cy="119520"/>
            </a:xfrm>
            <a:prstGeom prst="line">
              <a:avLst/>
            </a:prstGeom>
            <a:ln w="9525">
              <a:solidFill>
                <a:srgbClr val="000000"/>
              </a:solidFill>
              <a:round/>
            </a:ln>
          </p:spPr>
          <p:style>
            <a:lnRef idx="0"/>
            <a:fillRef idx="0"/>
            <a:effectRef idx="0"/>
            <a:fontRef idx="minor"/>
          </p:style>
        </p:sp>
        <p:sp>
          <p:nvSpPr>
            <p:cNvPr id="991" name="Line 72"/>
            <p:cNvSpPr/>
            <p:nvPr/>
          </p:nvSpPr>
          <p:spPr>
            <a:xfrm flipV="1">
              <a:off x="6577920" y="1865520"/>
              <a:ext cx="459000" cy="26640"/>
            </a:xfrm>
            <a:prstGeom prst="line">
              <a:avLst/>
            </a:prstGeom>
            <a:ln w="9525">
              <a:solidFill>
                <a:srgbClr val="000000"/>
              </a:solidFill>
              <a:round/>
              <a:tailEnd len="med" type="triangle" w="med"/>
            </a:ln>
          </p:spPr>
          <p:style>
            <a:lnRef idx="0"/>
            <a:fillRef idx="0"/>
            <a:effectRef idx="0"/>
            <a:fontRef idx="minor"/>
          </p:style>
        </p:sp>
      </p:grpSp>
      <p:sp>
        <p:nvSpPr>
          <p:cNvPr id="992" name="Oval 35"/>
          <p:cNvSpPr/>
          <p:nvPr/>
        </p:nvSpPr>
        <p:spPr>
          <a:xfrm>
            <a:off x="4286160" y="3133800"/>
            <a:ext cx="431280" cy="444240"/>
          </a:xfrm>
          <a:prstGeom prst="ellipse">
            <a:avLst/>
          </a:prstGeom>
          <a:noFill/>
          <a:ln w="38100">
            <a:solidFill>
              <a:srgbClr val="008000"/>
            </a:solidFill>
            <a:round/>
          </a:ln>
        </p:spPr>
        <p:style>
          <a:lnRef idx="0"/>
          <a:fillRef idx="0"/>
          <a:effectRef idx="0"/>
          <a:fontRef idx="minor"/>
        </p:style>
      </p:sp>
      <p:sp>
        <p:nvSpPr>
          <p:cNvPr id="993" name="Text Box 56"/>
          <p:cNvSpPr/>
          <p:nvPr/>
        </p:nvSpPr>
        <p:spPr>
          <a:xfrm>
            <a:off x="4057560" y="3743280"/>
            <a:ext cx="1142640" cy="333720"/>
          </a:xfrm>
          <a:prstGeom prst="rect">
            <a:avLst/>
          </a:prstGeom>
          <a:noFill/>
          <a:ln w="9525">
            <a:noFill/>
          </a:ln>
        </p:spPr>
        <p:style>
          <a:lnRef idx="0"/>
          <a:fillRef idx="0"/>
          <a:effectRef idx="0"/>
          <a:fontRef idx="minor"/>
        </p:style>
        <p:txBody>
          <a:bodyPr lIns="90000" rIns="90000" tIns="45000" bIns="45000">
            <a:spAutoFit/>
          </a:bodyPr>
          <a:p>
            <a:pPr>
              <a:lnSpc>
                <a:spcPct val="100000"/>
              </a:lnSpc>
              <a:spcBef>
                <a:spcPts val="799"/>
              </a:spcBef>
            </a:pPr>
            <a:r>
              <a:rPr b="1" lang="en-US" sz="1600" spc="-1" strike="noStrike">
                <a:solidFill>
                  <a:srgbClr val="000000"/>
                </a:solidFill>
                <a:latin typeface="Avenir Light"/>
              </a:rPr>
              <a:t>Proxy 2</a:t>
            </a:r>
            <a:endParaRPr b="0" lang="en-US" sz="1600" spc="-1" strike="noStrike">
              <a:latin typeface="Arial"/>
            </a:endParaRPr>
          </a:p>
        </p:txBody>
      </p:sp>
      <p:sp>
        <p:nvSpPr>
          <p:cNvPr id="994" name="Oval 35"/>
          <p:cNvSpPr/>
          <p:nvPr/>
        </p:nvSpPr>
        <p:spPr>
          <a:xfrm>
            <a:off x="2781360" y="3819600"/>
            <a:ext cx="431280" cy="444240"/>
          </a:xfrm>
          <a:prstGeom prst="ellipse">
            <a:avLst/>
          </a:prstGeom>
          <a:noFill/>
          <a:ln w="38100">
            <a:solidFill>
              <a:srgbClr val="008000"/>
            </a:solidFill>
            <a:round/>
          </a:ln>
        </p:spPr>
        <p:style>
          <a:lnRef idx="0"/>
          <a:fillRef idx="0"/>
          <a:effectRef idx="0"/>
          <a:fontRef idx="minor"/>
        </p:style>
      </p:sp>
      <p:sp>
        <p:nvSpPr>
          <p:cNvPr id="995" name="Text Box 56"/>
          <p:cNvSpPr/>
          <p:nvPr/>
        </p:nvSpPr>
        <p:spPr>
          <a:xfrm>
            <a:off x="2552760" y="4429080"/>
            <a:ext cx="1142640" cy="333720"/>
          </a:xfrm>
          <a:prstGeom prst="rect">
            <a:avLst/>
          </a:prstGeom>
          <a:noFill/>
          <a:ln w="9525">
            <a:noFill/>
          </a:ln>
        </p:spPr>
        <p:style>
          <a:lnRef idx="0"/>
          <a:fillRef idx="0"/>
          <a:effectRef idx="0"/>
          <a:fontRef idx="minor"/>
        </p:style>
        <p:txBody>
          <a:bodyPr lIns="90000" rIns="90000" tIns="45000" bIns="45000">
            <a:spAutoFit/>
          </a:bodyPr>
          <a:p>
            <a:pPr>
              <a:lnSpc>
                <a:spcPct val="100000"/>
              </a:lnSpc>
              <a:spcBef>
                <a:spcPts val="799"/>
              </a:spcBef>
            </a:pPr>
            <a:r>
              <a:rPr b="1" lang="en-US" sz="1600" spc="-1" strike="noStrike">
                <a:solidFill>
                  <a:srgbClr val="000000"/>
                </a:solidFill>
                <a:latin typeface="Avenir Light"/>
              </a:rPr>
              <a:t>Proxy 3</a:t>
            </a:r>
            <a:endParaRPr b="0" lang="en-US" sz="1600" spc="-1" strike="noStrike">
              <a:latin typeface="Arial"/>
            </a:endParaRPr>
          </a:p>
        </p:txBody>
      </p:sp>
      <p:pic>
        <p:nvPicPr>
          <p:cNvPr id="996" name="Picture 2" descr="C:\Program Files\Microsoft Office\MEDIA\CAGCAT10\j0195384.wmf"/>
          <p:cNvPicPr/>
          <p:nvPr/>
        </p:nvPicPr>
        <p:blipFill>
          <a:blip r:embed="rId1"/>
          <a:stretch/>
        </p:blipFill>
        <p:spPr>
          <a:xfrm>
            <a:off x="6316200" y="4269600"/>
            <a:ext cx="1795680" cy="1833120"/>
          </a:xfrm>
          <a:prstGeom prst="rect">
            <a:avLst/>
          </a:prstGeom>
          <a:ln w="0">
            <a:noFill/>
          </a:ln>
        </p:spPr>
      </p:pic>
      <p:sp>
        <p:nvSpPr>
          <p:cNvPr id="997" name="TextBox 40"/>
          <p:cNvSpPr/>
          <p:nvPr/>
        </p:nvSpPr>
        <p:spPr>
          <a:xfrm>
            <a:off x="7147080" y="1475280"/>
            <a:ext cx="1834200" cy="1187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i="1" lang="en-US" sz="1800" spc="-1" strike="noStrike">
                <a:solidFill>
                  <a:srgbClr val="000000"/>
                </a:solidFill>
                <a:latin typeface="Avenir Light"/>
              </a:rPr>
              <a:t>Zigbee frame carrying Green Power information</a:t>
            </a:r>
            <a:endParaRPr b="0" lang="en-US" sz="1800" spc="-1" strike="noStrike">
              <a:latin typeface="Arial"/>
            </a:endParaRPr>
          </a:p>
        </p:txBody>
      </p:sp>
      <p:sp>
        <p:nvSpPr>
          <p:cNvPr id="998" name="TextBox 43"/>
          <p:cNvSpPr/>
          <p:nvPr/>
        </p:nvSpPr>
        <p:spPr>
          <a:xfrm>
            <a:off x="7329600" y="3490200"/>
            <a:ext cx="315864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venir Light"/>
              </a:rPr>
              <a:t>Control and optimization of Green Power operation</a:t>
            </a:r>
            <a:endParaRPr b="0" lang="en-US" sz="1800" spc="-1" strike="noStrike">
              <a:latin typeface="Arial"/>
            </a:endParaRPr>
          </a:p>
        </p:txBody>
      </p:sp>
      <p:grpSp>
        <p:nvGrpSpPr>
          <p:cNvPr id="999" name="Group 65"/>
          <p:cNvGrpSpPr/>
          <p:nvPr/>
        </p:nvGrpSpPr>
        <p:grpSpPr>
          <a:xfrm>
            <a:off x="5049720" y="3612600"/>
            <a:ext cx="1453680" cy="1279080"/>
            <a:chOff x="5049720" y="3612600"/>
            <a:chExt cx="1453680" cy="1279080"/>
          </a:xfrm>
        </p:grpSpPr>
        <p:grpSp>
          <p:nvGrpSpPr>
            <p:cNvPr id="1000" name="Group 66"/>
            <p:cNvGrpSpPr/>
            <p:nvPr/>
          </p:nvGrpSpPr>
          <p:grpSpPr>
            <a:xfrm>
              <a:off x="5049720" y="3612600"/>
              <a:ext cx="1453680" cy="1279080"/>
              <a:chOff x="5049720" y="3612600"/>
              <a:chExt cx="1453680" cy="1279080"/>
            </a:xfrm>
          </p:grpSpPr>
          <p:sp>
            <p:nvSpPr>
              <p:cNvPr id="1001" name="Arc 67"/>
              <p:cNvSpPr/>
              <p:nvPr/>
            </p:nvSpPr>
            <p:spPr>
              <a:xfrm flipH="1">
                <a:off x="5692680" y="4168800"/>
                <a:ext cx="802080" cy="71424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19050">
                <a:solidFill>
                  <a:srgbClr val="000000"/>
                </a:solidFill>
                <a:round/>
              </a:ln>
            </p:spPr>
            <p:style>
              <a:lnRef idx="0"/>
              <a:fillRef idx="0"/>
              <a:effectRef idx="0"/>
              <a:fontRef idx="minor"/>
            </p:style>
          </p:sp>
          <p:sp>
            <p:nvSpPr>
              <p:cNvPr id="1002" name="Arc 68"/>
              <p:cNvSpPr/>
              <p:nvPr/>
            </p:nvSpPr>
            <p:spPr>
              <a:xfrm flipH="1">
                <a:off x="5367240" y="3879360"/>
                <a:ext cx="1136160" cy="101232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19050">
                <a:solidFill>
                  <a:srgbClr val="000000"/>
                </a:solidFill>
                <a:round/>
              </a:ln>
            </p:spPr>
            <p:style>
              <a:lnRef idx="0"/>
              <a:fillRef idx="0"/>
              <a:effectRef idx="0"/>
              <a:fontRef idx="minor"/>
            </p:style>
          </p:sp>
          <p:sp>
            <p:nvSpPr>
              <p:cNvPr id="1003" name="Arc 69"/>
              <p:cNvSpPr/>
              <p:nvPr/>
            </p:nvSpPr>
            <p:spPr>
              <a:xfrm flipH="1">
                <a:off x="5049720" y="3612600"/>
                <a:ext cx="1364400" cy="121572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19050">
                <a:solidFill>
                  <a:srgbClr val="000000"/>
                </a:solidFill>
                <a:round/>
              </a:ln>
            </p:spPr>
            <p:style>
              <a:lnRef idx="0"/>
              <a:fillRef idx="0"/>
              <a:effectRef idx="0"/>
              <a:fontRef idx="minor"/>
            </p:style>
          </p:sp>
        </p:grpSp>
        <p:sp>
          <p:nvSpPr>
            <p:cNvPr id="1004" name="Line 70"/>
            <p:cNvSpPr/>
            <p:nvPr/>
          </p:nvSpPr>
          <p:spPr>
            <a:xfrm flipH="1" flipV="1">
              <a:off x="5705640" y="3943800"/>
              <a:ext cx="526320" cy="622440"/>
            </a:xfrm>
            <a:prstGeom prst="line">
              <a:avLst/>
            </a:prstGeom>
            <a:ln w="9525">
              <a:solidFill>
                <a:srgbClr val="000000"/>
              </a:solidFill>
              <a:round/>
            </a:ln>
          </p:spPr>
          <p:style>
            <a:lnRef idx="0"/>
            <a:fillRef idx="0"/>
            <a:effectRef idx="0"/>
            <a:fontRef idx="minor"/>
          </p:style>
        </p:sp>
        <p:sp>
          <p:nvSpPr>
            <p:cNvPr id="1005" name="Line 71"/>
            <p:cNvSpPr/>
            <p:nvPr/>
          </p:nvSpPr>
          <p:spPr>
            <a:xfrm flipV="1">
              <a:off x="5712480" y="3938040"/>
              <a:ext cx="0" cy="322920"/>
            </a:xfrm>
            <a:prstGeom prst="line">
              <a:avLst/>
            </a:prstGeom>
            <a:ln w="9525">
              <a:solidFill>
                <a:srgbClr val="000000"/>
              </a:solidFill>
              <a:round/>
            </a:ln>
          </p:spPr>
          <p:style>
            <a:lnRef idx="0"/>
            <a:fillRef idx="0"/>
            <a:effectRef idx="0"/>
            <a:fontRef idx="minor"/>
          </p:style>
        </p:sp>
        <p:sp>
          <p:nvSpPr>
            <p:cNvPr id="1006" name="Line 72"/>
            <p:cNvSpPr/>
            <p:nvPr/>
          </p:nvSpPr>
          <p:spPr>
            <a:xfrm flipH="1" flipV="1">
              <a:off x="5218920" y="3684600"/>
              <a:ext cx="486720" cy="564840"/>
            </a:xfrm>
            <a:prstGeom prst="line">
              <a:avLst/>
            </a:prstGeom>
            <a:ln w="9525">
              <a:solidFill>
                <a:srgbClr val="000000"/>
              </a:solidFill>
              <a:round/>
              <a:tailEnd len="med" type="triangle" w="med"/>
            </a:ln>
          </p:spPr>
          <p:style>
            <a:lnRef idx="0"/>
            <a:fillRef idx="0"/>
            <a:effectRef idx="0"/>
            <a:fontRef idx="minor"/>
          </p:style>
        </p:sp>
      </p:grpSp>
      <p:sp>
        <p:nvSpPr>
          <p:cNvPr id="1007" name="TextBox 13"/>
          <p:cNvSpPr/>
          <p:nvPr/>
        </p:nvSpPr>
        <p:spPr>
          <a:xfrm>
            <a:off x="5786640" y="3305520"/>
            <a:ext cx="11732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i="1" lang="en-US" sz="1800" spc="-1" strike="noStrike">
                <a:solidFill>
                  <a:srgbClr val="000000"/>
                </a:solidFill>
                <a:latin typeface="Avenir Light"/>
              </a:rPr>
              <a:t>Zigbee</a:t>
            </a:r>
            <a:endParaRPr b="0" lang="en-US" sz="1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8" name="Title 1"/>
          <p:cNvSpPr txBox="1"/>
          <p:nvPr/>
        </p:nvSpPr>
        <p:spPr>
          <a:xfrm>
            <a:off x="838080" y="365040"/>
            <a:ext cx="10515240" cy="1325160"/>
          </a:xfrm>
          <a:prstGeom prst="rect">
            <a:avLst/>
          </a:prstGeom>
          <a:noFill/>
          <a:ln w="0">
            <a:noFill/>
          </a:ln>
        </p:spPr>
        <p:txBody>
          <a:bodyPr anchor="ctr">
            <a:normAutofit fontScale="74000"/>
          </a:bodyPr>
          <a:p>
            <a:pPr>
              <a:lnSpc>
                <a:spcPct val="90000"/>
              </a:lnSpc>
            </a:pPr>
            <a:r>
              <a:rPr b="1" lang="en-US" sz="4400" spc="-1" strike="noStrike">
                <a:solidFill>
                  <a:srgbClr val="000000"/>
                </a:solidFill>
                <a:latin typeface="Montserrat"/>
                <a:ea typeface="Montserrat"/>
              </a:rPr>
              <a:t>Zigbee Green Power</a:t>
            </a:r>
            <a:br/>
            <a:r>
              <a:rPr b="1" lang="en-US" sz="2400" spc="-1" strike="noStrike">
                <a:solidFill>
                  <a:srgbClr val="ee3350"/>
                </a:solidFill>
                <a:latin typeface="Montserrat"/>
                <a:ea typeface="Montserrat"/>
              </a:rPr>
              <a:t>where mains and battery are impractical or for lifelong battery life</a:t>
            </a:r>
            <a:endParaRPr b="0" lang="en-US" sz="2400" spc="-1" strike="noStrike">
              <a:solidFill>
                <a:srgbClr val="000000"/>
              </a:solidFill>
              <a:latin typeface="Calibri"/>
            </a:endParaRPr>
          </a:p>
        </p:txBody>
      </p:sp>
      <p:sp>
        <p:nvSpPr>
          <p:cNvPr id="1009" name="Content Placeholder 2"/>
          <p:cNvSpPr txBox="1"/>
          <p:nvPr/>
        </p:nvSpPr>
        <p:spPr>
          <a:xfrm>
            <a:off x="1166400" y="1825560"/>
            <a:ext cx="10515240" cy="4350960"/>
          </a:xfrm>
          <a:prstGeom prst="rect">
            <a:avLst/>
          </a:prstGeom>
          <a:noFill/>
          <a:ln w="0">
            <a:noFill/>
          </a:ln>
        </p:spPr>
        <p:txBody>
          <a:bodyPr>
            <a:normAutofit fontScale="81000"/>
          </a:bodyPr>
          <a:p>
            <a:pPr>
              <a:lnSpc>
                <a:spcPct val="100000"/>
              </a:lnSpc>
              <a:spcBef>
                <a:spcPts val="1001"/>
              </a:spcBef>
              <a:tabLst>
                <a:tab algn="l" pos="0"/>
              </a:tabLst>
            </a:pPr>
            <a:r>
              <a:rPr b="1" lang="en-US" sz="2800" spc="-1" strike="noStrike">
                <a:solidFill>
                  <a:srgbClr val="767171"/>
                </a:solidFill>
                <a:latin typeface="Hind"/>
                <a:ea typeface="Hind"/>
              </a:rPr>
              <a:t>Zigbee Coordinator &amp; Trust Center </a:t>
            </a:r>
            <a:endParaRPr b="1" lang="en-US" sz="2800" spc="-1" strike="noStrike">
              <a:solidFill>
                <a:srgbClr val="000000"/>
              </a:solidFill>
              <a:latin typeface="Hind"/>
            </a:endParaRPr>
          </a:p>
          <a:p>
            <a:pPr lvl="1" marL="685800" indent="-228240">
              <a:lnSpc>
                <a:spcPct val="100000"/>
              </a:lnSpc>
              <a:spcBef>
                <a:spcPts val="499"/>
              </a:spcBef>
              <a:buClr>
                <a:srgbClr val="767171"/>
              </a:buClr>
              <a:buFont typeface="Arial"/>
              <a:buChar char="•"/>
              <a:tabLst>
                <a:tab algn="l" pos="0"/>
              </a:tabLst>
            </a:pPr>
            <a:r>
              <a:rPr b="0" lang="en-US" sz="2400" spc="-1" strike="noStrike">
                <a:solidFill>
                  <a:srgbClr val="767171"/>
                </a:solidFill>
                <a:latin typeface="Hind Light"/>
                <a:ea typeface="Hind Light"/>
              </a:rPr>
              <a:t>A router dedicated to managing security credentials and performing other network management tasks in a centralized manner</a:t>
            </a:r>
            <a:endParaRPr b="0" lang="en-US" sz="2400" spc="-1" strike="noStrike">
              <a:solidFill>
                <a:srgbClr val="000000"/>
              </a:solidFill>
              <a:latin typeface="Hind Light"/>
            </a:endParaRPr>
          </a:p>
          <a:p>
            <a:pPr>
              <a:lnSpc>
                <a:spcPct val="100000"/>
              </a:lnSpc>
              <a:spcBef>
                <a:spcPts val="1001"/>
              </a:spcBef>
              <a:tabLst>
                <a:tab algn="l" pos="0"/>
              </a:tabLst>
            </a:pPr>
            <a:r>
              <a:rPr b="1" lang="en-US" sz="2800" spc="-1" strike="noStrike">
                <a:solidFill>
                  <a:srgbClr val="767171"/>
                </a:solidFill>
                <a:latin typeface="Hind"/>
                <a:ea typeface="Hind"/>
              </a:rPr>
              <a:t>Zigbee Router </a:t>
            </a:r>
            <a:endParaRPr b="1" lang="en-US" sz="2800" spc="-1" strike="noStrike">
              <a:solidFill>
                <a:srgbClr val="000000"/>
              </a:solidFill>
              <a:latin typeface="Hind"/>
            </a:endParaRPr>
          </a:p>
          <a:p>
            <a:pPr lvl="1" marL="685800" indent="-228240">
              <a:lnSpc>
                <a:spcPct val="100000"/>
              </a:lnSpc>
              <a:spcBef>
                <a:spcPts val="499"/>
              </a:spcBef>
              <a:buClr>
                <a:srgbClr val="767171"/>
              </a:buClr>
              <a:buFont typeface="Arial"/>
              <a:buChar char="•"/>
              <a:tabLst>
                <a:tab algn="l" pos="0"/>
              </a:tabLst>
            </a:pPr>
            <a:r>
              <a:rPr b="0" lang="en-US" sz="2400" spc="-1" strike="noStrike">
                <a:solidFill>
                  <a:srgbClr val="767171"/>
                </a:solidFill>
                <a:latin typeface="Hind Light"/>
                <a:ea typeface="Hind Light"/>
              </a:rPr>
              <a:t>Mains powered, always on </a:t>
            </a:r>
            <a:endParaRPr b="0" lang="en-US" sz="2400" spc="-1" strike="noStrike">
              <a:solidFill>
                <a:srgbClr val="000000"/>
              </a:solidFill>
              <a:latin typeface="Hind Light"/>
            </a:endParaRPr>
          </a:p>
          <a:p>
            <a:pPr>
              <a:lnSpc>
                <a:spcPct val="100000"/>
              </a:lnSpc>
              <a:spcBef>
                <a:spcPts val="1001"/>
              </a:spcBef>
              <a:tabLst>
                <a:tab algn="l" pos="0"/>
              </a:tabLst>
            </a:pPr>
            <a:r>
              <a:rPr b="1" lang="en-US" sz="2800" spc="-1" strike="noStrike">
                <a:solidFill>
                  <a:srgbClr val="767171"/>
                </a:solidFill>
                <a:latin typeface="Hind"/>
                <a:ea typeface="Hind"/>
              </a:rPr>
              <a:t>Zigbee End Device </a:t>
            </a:r>
            <a:endParaRPr b="1" lang="en-US" sz="2800" spc="-1" strike="noStrike">
              <a:solidFill>
                <a:srgbClr val="000000"/>
              </a:solidFill>
              <a:latin typeface="Hind"/>
            </a:endParaRPr>
          </a:p>
          <a:p>
            <a:pPr lvl="1" marL="685800" indent="-228240">
              <a:lnSpc>
                <a:spcPct val="100000"/>
              </a:lnSpc>
              <a:spcBef>
                <a:spcPts val="499"/>
              </a:spcBef>
              <a:buClr>
                <a:srgbClr val="767171"/>
              </a:buClr>
              <a:buFont typeface="Arial"/>
              <a:buChar char="•"/>
              <a:tabLst>
                <a:tab algn="l" pos="0"/>
              </a:tabLst>
            </a:pPr>
            <a:r>
              <a:rPr b="0" lang="en-US" sz="2400" spc="-1" strike="noStrike">
                <a:solidFill>
                  <a:srgbClr val="767171"/>
                </a:solidFill>
                <a:latin typeface="Hind Light"/>
                <a:ea typeface="Hind Light"/>
              </a:rPr>
              <a:t>Battery powered, fully bi-directional</a:t>
            </a:r>
            <a:endParaRPr b="0" lang="en-US" sz="2400" spc="-1" strike="noStrike">
              <a:solidFill>
                <a:srgbClr val="000000"/>
              </a:solidFill>
              <a:latin typeface="Hind Light"/>
            </a:endParaRPr>
          </a:p>
          <a:p>
            <a:pPr>
              <a:lnSpc>
                <a:spcPct val="100000"/>
              </a:lnSpc>
              <a:spcBef>
                <a:spcPts val="1001"/>
              </a:spcBef>
              <a:tabLst>
                <a:tab algn="l" pos="0"/>
              </a:tabLst>
            </a:pPr>
            <a:r>
              <a:rPr b="1" lang="en-US" sz="2800" spc="-1" strike="noStrike">
                <a:solidFill>
                  <a:srgbClr val="000000"/>
                </a:solidFill>
                <a:latin typeface="Hind"/>
                <a:ea typeface="Hind"/>
              </a:rPr>
              <a:t>Zigbee Green Power Device </a:t>
            </a:r>
            <a:endParaRPr b="1" lang="en-US" sz="28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Energy-harvesting (battery-less) or life-long battery; </a:t>
            </a:r>
            <a:br/>
            <a:r>
              <a:rPr b="0" lang="en-US" sz="2400" spc="-1" strike="noStrike">
                <a:solidFill>
                  <a:srgbClr val="000000"/>
                </a:solidFill>
                <a:latin typeface="Hind Light"/>
                <a:ea typeface="Hind Light"/>
              </a:rPr>
              <a:t>may be transmit-only;</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E.g. switches, setpoint controllers, sensors </a:t>
            </a:r>
            <a:endParaRPr b="0" lang="en-US" sz="2400" spc="-1" strike="noStrike">
              <a:solidFill>
                <a:srgbClr val="000000"/>
              </a:solidFill>
              <a:latin typeface="Hind Light"/>
            </a:endParaRPr>
          </a:p>
          <a:p>
            <a:pPr>
              <a:lnSpc>
                <a:spcPct val="100000"/>
              </a:lnSpc>
              <a:spcBef>
                <a:spcPts val="1001"/>
              </a:spcBef>
              <a:tabLst>
                <a:tab algn="l" pos="0"/>
              </a:tabLst>
            </a:pPr>
            <a:endParaRPr b="1" lang="en-US" sz="2400" spc="-1" strike="noStrike">
              <a:solidFill>
                <a:srgbClr val="000000"/>
              </a:solidFill>
              <a:latin typeface="Hind"/>
            </a:endParaRPr>
          </a:p>
        </p:txBody>
      </p:sp>
      <p:sp>
        <p:nvSpPr>
          <p:cNvPr id="1010" name="Straight Arrow Connector 6"/>
          <p:cNvSpPr/>
          <p:nvPr/>
        </p:nvSpPr>
        <p:spPr>
          <a:xfrm flipV="1">
            <a:off x="853560" y="1690560"/>
            <a:ext cx="360" cy="4350960"/>
          </a:xfrm>
          <a:custGeom>
            <a:avLst/>
            <a:gdLst/>
            <a:ahLst/>
            <a:rect l="l" t="t" r="r" b="b"/>
            <a:pathLst>
              <a:path w="21600" h="21600">
                <a:moveTo>
                  <a:pt x="0" y="0"/>
                </a:moveTo>
                <a:lnTo>
                  <a:pt x="21600" y="21600"/>
                </a:lnTo>
              </a:path>
            </a:pathLst>
          </a:custGeom>
          <a:noFill/>
          <a:ln w="396875">
            <a:solidFill>
              <a:srgbClr val="ed0544"/>
            </a:solidFill>
            <a:tailEnd len="med" type="triangle" w="med"/>
          </a:ln>
        </p:spPr>
        <p:style>
          <a:lnRef idx="1">
            <a:schemeClr val="accent1"/>
          </a:lnRef>
          <a:fillRef idx="0">
            <a:schemeClr val="accent1"/>
          </a:fillRef>
          <a:effectRef idx="0">
            <a:schemeClr val="accent1"/>
          </a:effectRef>
          <a:fontRef idx="minor"/>
        </p:style>
      </p:sp>
      <p:sp>
        <p:nvSpPr>
          <p:cNvPr id="1011" name="TextBox 7"/>
          <p:cNvSpPr/>
          <p:nvPr/>
        </p:nvSpPr>
        <p:spPr>
          <a:xfrm rot="16200000">
            <a:off x="-721800" y="3875760"/>
            <a:ext cx="3510720" cy="821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767171"/>
                </a:solidFill>
                <a:latin typeface="Hind"/>
              </a:rPr>
              <a:t>Energy &amp; complexity</a:t>
            </a:r>
            <a:endParaRPr b="0" lang="en-US" sz="2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2" name="Title 1"/>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Zigbee Green Power explained</a:t>
            </a:r>
            <a:endParaRPr b="0" lang="en-US" sz="4400" spc="-1" strike="noStrike">
              <a:solidFill>
                <a:srgbClr val="000000"/>
              </a:solidFill>
              <a:latin typeface="Calibri"/>
            </a:endParaRPr>
          </a:p>
        </p:txBody>
      </p:sp>
      <p:sp>
        <p:nvSpPr>
          <p:cNvPr id="1013" name="Footer Placeholder 3"/>
          <p:cNvSpPr txBox="1"/>
          <p:nvPr/>
        </p:nvSpPr>
        <p:spPr>
          <a:xfrm>
            <a:off x="2851920" y="6307920"/>
            <a:ext cx="4114440" cy="364680"/>
          </a:xfrm>
          <a:prstGeom prst="rect">
            <a:avLst/>
          </a:prstGeom>
          <a:noFill/>
          <a:ln w="0">
            <a:noFill/>
          </a:ln>
        </p:spPr>
        <p:txBody>
          <a:bodyPr anchor="ctr">
            <a:noAutofit/>
          </a:bodyPr>
          <a:p>
            <a:pPr>
              <a:lnSpc>
                <a:spcPct val="100000"/>
              </a:lnSpc>
            </a:pPr>
            <a:r>
              <a:rPr b="0" lang="en-US" sz="1200" spc="-1" strike="noStrike">
                <a:solidFill>
                  <a:srgbClr val="8b8b8b"/>
                </a:solidFill>
                <a:latin typeface="Calibri"/>
              </a:rPr>
              <a:t>© Zigbee Alliance. All rights reserved. CONFIDENTIAL</a:t>
            </a:r>
            <a:endParaRPr b="0" lang="en-US" sz="1200" spc="-1" strike="noStrike">
              <a:latin typeface="Times New Roman"/>
            </a:endParaRPr>
          </a:p>
        </p:txBody>
      </p:sp>
      <p:sp>
        <p:nvSpPr>
          <p:cNvPr id="1014" name="Litebulb"/>
          <p:cNvSpPr/>
          <p:nvPr/>
        </p:nvSpPr>
        <p:spPr>
          <a:xfrm>
            <a:off x="9200520" y="1447920"/>
            <a:ext cx="533160" cy="761760"/>
          </a:xfrm>
          <a:custGeom>
            <a:avLst/>
            <a:gdLst/>
            <a:ahLst/>
            <a:rect l="l" t="t" r="r" b="b"/>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12700">
            <a:solidFill>
              <a:srgbClr val="000000"/>
            </a:solidFill>
            <a:miter/>
          </a:ln>
        </p:spPr>
        <p:style>
          <a:lnRef idx="0"/>
          <a:fillRef idx="0"/>
          <a:effectRef idx="0"/>
          <a:fontRef idx="minor"/>
        </p:style>
      </p:sp>
      <p:sp>
        <p:nvSpPr>
          <p:cNvPr id="1015" name="Text Box 56"/>
          <p:cNvSpPr/>
          <p:nvPr/>
        </p:nvSpPr>
        <p:spPr>
          <a:xfrm>
            <a:off x="9191880" y="2504520"/>
            <a:ext cx="863280" cy="333720"/>
          </a:xfrm>
          <a:prstGeom prst="rect">
            <a:avLst/>
          </a:prstGeom>
          <a:noFill/>
          <a:ln w="9525">
            <a:noFill/>
          </a:ln>
        </p:spPr>
        <p:style>
          <a:lnRef idx="0"/>
          <a:fillRef idx="0"/>
          <a:effectRef idx="0"/>
          <a:fontRef idx="minor"/>
        </p:style>
        <p:txBody>
          <a:bodyPr lIns="90000" rIns="90000" tIns="45000" bIns="45000">
            <a:spAutoFit/>
          </a:bodyPr>
          <a:p>
            <a:pPr>
              <a:lnSpc>
                <a:spcPct val="100000"/>
              </a:lnSpc>
              <a:spcBef>
                <a:spcPts val="799"/>
              </a:spcBef>
            </a:pPr>
            <a:r>
              <a:rPr b="1" lang="en-US" sz="1600" spc="-1" strike="noStrike">
                <a:solidFill>
                  <a:srgbClr val="000000"/>
                </a:solidFill>
                <a:latin typeface="Arial"/>
              </a:rPr>
              <a:t>Sink</a:t>
            </a:r>
            <a:endParaRPr b="0" lang="en-US" sz="1600" spc="-1" strike="noStrike">
              <a:latin typeface="Arial"/>
            </a:endParaRPr>
          </a:p>
        </p:txBody>
      </p:sp>
      <p:grpSp>
        <p:nvGrpSpPr>
          <p:cNvPr id="1016" name="Group 56"/>
          <p:cNvGrpSpPr/>
          <p:nvPr/>
        </p:nvGrpSpPr>
        <p:grpSpPr>
          <a:xfrm>
            <a:off x="2633400" y="1524240"/>
            <a:ext cx="685440" cy="761760"/>
            <a:chOff x="2633400" y="1524240"/>
            <a:chExt cx="685440" cy="761760"/>
          </a:xfrm>
        </p:grpSpPr>
        <p:sp>
          <p:nvSpPr>
            <p:cNvPr id="1017" name="Arc 53"/>
            <p:cNvSpPr/>
            <p:nvPr/>
          </p:nvSpPr>
          <p:spPr>
            <a:xfrm flipH="1" rot="10800000">
              <a:off x="2636280" y="1529640"/>
              <a:ext cx="378360" cy="42516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38100">
              <a:solidFill>
                <a:srgbClr val="009900"/>
              </a:solidFill>
              <a:round/>
            </a:ln>
          </p:spPr>
          <p:style>
            <a:lnRef idx="0"/>
            <a:fillRef idx="0"/>
            <a:effectRef idx="0"/>
            <a:fontRef idx="minor"/>
          </p:style>
        </p:sp>
        <p:sp>
          <p:nvSpPr>
            <p:cNvPr id="1018" name="Arc 54"/>
            <p:cNvSpPr/>
            <p:nvPr/>
          </p:nvSpPr>
          <p:spPr>
            <a:xfrm flipH="1" rot="10800000">
              <a:off x="2633400" y="1524240"/>
              <a:ext cx="535680" cy="60300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38100">
              <a:solidFill>
                <a:srgbClr val="009900"/>
              </a:solidFill>
              <a:round/>
            </a:ln>
          </p:spPr>
          <p:style>
            <a:lnRef idx="0"/>
            <a:fillRef idx="0"/>
            <a:effectRef idx="0"/>
            <a:fontRef idx="minor"/>
          </p:style>
        </p:sp>
        <p:sp>
          <p:nvSpPr>
            <p:cNvPr id="1019" name="Arc 55"/>
            <p:cNvSpPr/>
            <p:nvPr/>
          </p:nvSpPr>
          <p:spPr>
            <a:xfrm flipH="1" rot="10800000">
              <a:off x="2674800" y="1562040"/>
              <a:ext cx="643680" cy="72396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38100">
              <a:solidFill>
                <a:srgbClr val="009900"/>
              </a:solidFill>
              <a:round/>
            </a:ln>
          </p:spPr>
          <p:style>
            <a:lnRef idx="0"/>
            <a:fillRef idx="0"/>
            <a:effectRef idx="0"/>
            <a:fontRef idx="minor"/>
          </p:style>
        </p:sp>
      </p:grpSp>
      <p:grpSp>
        <p:nvGrpSpPr>
          <p:cNvPr id="1020" name="Group 5"/>
          <p:cNvGrpSpPr/>
          <p:nvPr/>
        </p:nvGrpSpPr>
        <p:grpSpPr>
          <a:xfrm>
            <a:off x="1481760" y="1447920"/>
            <a:ext cx="718920" cy="739440"/>
            <a:chOff x="1481760" y="1447920"/>
            <a:chExt cx="718920" cy="739440"/>
          </a:xfrm>
        </p:grpSpPr>
        <p:sp>
          <p:nvSpPr>
            <p:cNvPr id="1021" name="Rectangle 6"/>
            <p:cNvSpPr/>
            <p:nvPr/>
          </p:nvSpPr>
          <p:spPr>
            <a:xfrm>
              <a:off x="1600920" y="1570320"/>
              <a:ext cx="478080" cy="491760"/>
            </a:xfrm>
            <a:prstGeom prst="rect">
              <a:avLst/>
            </a:prstGeom>
            <a:noFill/>
            <a:ln w="9525">
              <a:solidFill>
                <a:srgbClr val="000000"/>
              </a:solidFill>
              <a:miter/>
            </a:ln>
          </p:spPr>
          <p:style>
            <a:lnRef idx="0"/>
            <a:fillRef idx="0"/>
            <a:effectRef idx="0"/>
            <a:fontRef idx="minor"/>
          </p:style>
        </p:sp>
        <p:sp>
          <p:nvSpPr>
            <p:cNvPr id="1022" name="AutoShape 7"/>
            <p:cNvSpPr/>
            <p:nvPr/>
          </p:nvSpPr>
          <p:spPr>
            <a:xfrm>
              <a:off x="1481760" y="1447920"/>
              <a:ext cx="718920" cy="739440"/>
            </a:xfrm>
            <a:prstGeom prst="roundRect">
              <a:avLst>
                <a:gd name="adj" fmla="val 16667"/>
              </a:avLst>
            </a:prstGeom>
            <a:noFill/>
            <a:ln w="9525">
              <a:solidFill>
                <a:srgbClr val="000000"/>
              </a:solidFill>
              <a:round/>
            </a:ln>
          </p:spPr>
          <p:style>
            <a:lnRef idx="0"/>
            <a:fillRef idx="0"/>
            <a:effectRef idx="0"/>
            <a:fontRef idx="minor"/>
          </p:style>
        </p:sp>
        <p:sp>
          <p:nvSpPr>
            <p:cNvPr id="1023" name="Line 8"/>
            <p:cNvSpPr/>
            <p:nvPr/>
          </p:nvSpPr>
          <p:spPr>
            <a:xfrm>
              <a:off x="1841400" y="1569960"/>
              <a:ext cx="0" cy="492480"/>
            </a:xfrm>
            <a:prstGeom prst="line">
              <a:avLst/>
            </a:prstGeom>
            <a:ln w="9525">
              <a:solidFill>
                <a:srgbClr val="000000"/>
              </a:solidFill>
              <a:round/>
            </a:ln>
          </p:spPr>
          <p:style>
            <a:lnRef idx="0"/>
            <a:fillRef idx="0"/>
            <a:effectRef idx="0"/>
            <a:fontRef idx="minor"/>
          </p:style>
        </p:sp>
      </p:grpSp>
      <p:sp>
        <p:nvSpPr>
          <p:cNvPr id="1024" name="Text Box 56"/>
          <p:cNvSpPr/>
          <p:nvPr/>
        </p:nvSpPr>
        <p:spPr>
          <a:xfrm>
            <a:off x="999720" y="2495520"/>
            <a:ext cx="1581840" cy="819720"/>
          </a:xfrm>
          <a:prstGeom prst="rect">
            <a:avLst/>
          </a:prstGeom>
          <a:noFill/>
          <a:ln w="9525">
            <a:noFill/>
          </a:ln>
        </p:spPr>
        <p:style>
          <a:lnRef idx="0"/>
          <a:fillRef idx="0"/>
          <a:effectRef idx="0"/>
          <a:fontRef idx="minor"/>
        </p:style>
        <p:txBody>
          <a:bodyPr lIns="90000" rIns="90000" tIns="45000" bIns="45000">
            <a:spAutoFit/>
          </a:bodyPr>
          <a:p>
            <a:pPr algn="ctr">
              <a:lnSpc>
                <a:spcPct val="100000"/>
              </a:lnSpc>
              <a:spcBef>
                <a:spcPts val="799"/>
              </a:spcBef>
            </a:pPr>
            <a:r>
              <a:rPr b="1" lang="en-US" sz="1600" spc="-1" strike="noStrike">
                <a:solidFill>
                  <a:srgbClr val="000000"/>
                </a:solidFill>
                <a:latin typeface="Hind"/>
              </a:rPr>
              <a:t>Green Power Device</a:t>
            </a:r>
            <a:endParaRPr b="0" lang="en-US" sz="1600" spc="-1" strike="noStrike">
              <a:latin typeface="Arial"/>
            </a:endParaRPr>
          </a:p>
        </p:txBody>
      </p:sp>
      <p:sp>
        <p:nvSpPr>
          <p:cNvPr id="1025" name="Oval 35"/>
          <p:cNvSpPr/>
          <p:nvPr/>
        </p:nvSpPr>
        <p:spPr>
          <a:xfrm>
            <a:off x="5196960" y="1522080"/>
            <a:ext cx="431280" cy="444240"/>
          </a:xfrm>
          <a:prstGeom prst="ellipse">
            <a:avLst/>
          </a:prstGeom>
          <a:noFill/>
          <a:ln w="38100">
            <a:solidFill>
              <a:srgbClr val="008000"/>
            </a:solidFill>
            <a:round/>
          </a:ln>
        </p:spPr>
        <p:style>
          <a:lnRef idx="0"/>
          <a:fillRef idx="0"/>
          <a:effectRef idx="0"/>
          <a:fontRef idx="minor"/>
        </p:style>
      </p:sp>
      <p:sp>
        <p:nvSpPr>
          <p:cNvPr id="1026" name="Text Box 56"/>
          <p:cNvSpPr/>
          <p:nvPr/>
        </p:nvSpPr>
        <p:spPr>
          <a:xfrm>
            <a:off x="4940640" y="2490840"/>
            <a:ext cx="863280" cy="333720"/>
          </a:xfrm>
          <a:prstGeom prst="rect">
            <a:avLst/>
          </a:prstGeom>
          <a:noFill/>
          <a:ln w="9525">
            <a:noFill/>
          </a:ln>
        </p:spPr>
        <p:style>
          <a:lnRef idx="0"/>
          <a:fillRef idx="0"/>
          <a:effectRef idx="0"/>
          <a:fontRef idx="minor"/>
        </p:style>
        <p:txBody>
          <a:bodyPr lIns="90000" rIns="90000" tIns="45000" bIns="45000">
            <a:spAutoFit/>
          </a:bodyPr>
          <a:p>
            <a:pPr>
              <a:lnSpc>
                <a:spcPct val="100000"/>
              </a:lnSpc>
              <a:spcBef>
                <a:spcPts val="799"/>
              </a:spcBef>
            </a:pPr>
            <a:r>
              <a:rPr b="1" lang="en-US" sz="1600" spc="-1" strike="noStrike">
                <a:solidFill>
                  <a:srgbClr val="000000"/>
                </a:solidFill>
                <a:latin typeface="Hind"/>
              </a:rPr>
              <a:t>Proxy</a:t>
            </a:r>
            <a:endParaRPr b="0" lang="en-US" sz="1600" spc="-1" strike="noStrike">
              <a:latin typeface="Arial"/>
            </a:endParaRPr>
          </a:p>
        </p:txBody>
      </p:sp>
      <p:grpSp>
        <p:nvGrpSpPr>
          <p:cNvPr id="1027" name="Group 65"/>
          <p:cNvGrpSpPr/>
          <p:nvPr/>
        </p:nvGrpSpPr>
        <p:grpSpPr>
          <a:xfrm>
            <a:off x="5853960" y="1350000"/>
            <a:ext cx="1164600" cy="1112760"/>
            <a:chOff x="5853960" y="1350000"/>
            <a:chExt cx="1164600" cy="1112760"/>
          </a:xfrm>
        </p:grpSpPr>
        <p:grpSp>
          <p:nvGrpSpPr>
            <p:cNvPr id="1028" name="Group 66"/>
            <p:cNvGrpSpPr/>
            <p:nvPr/>
          </p:nvGrpSpPr>
          <p:grpSpPr>
            <a:xfrm>
              <a:off x="5853960" y="1350000"/>
              <a:ext cx="1164600" cy="1112760"/>
              <a:chOff x="5853960" y="1350000"/>
              <a:chExt cx="1164600" cy="1112760"/>
            </a:xfrm>
          </p:grpSpPr>
          <p:sp>
            <p:nvSpPr>
              <p:cNvPr id="1029" name="Arc 67"/>
              <p:cNvSpPr/>
              <p:nvPr/>
            </p:nvSpPr>
            <p:spPr>
              <a:xfrm flipH="1" rot="7569600">
                <a:off x="5944320" y="1744200"/>
                <a:ext cx="481680" cy="44856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19050">
                <a:solidFill>
                  <a:srgbClr val="000000"/>
                </a:solidFill>
                <a:round/>
              </a:ln>
            </p:spPr>
            <p:style>
              <a:lnRef idx="0"/>
              <a:fillRef idx="0"/>
              <a:effectRef idx="0"/>
              <a:fontRef idx="minor"/>
            </p:style>
          </p:sp>
          <p:sp>
            <p:nvSpPr>
              <p:cNvPr id="1030" name="Arc 68"/>
              <p:cNvSpPr/>
              <p:nvPr/>
            </p:nvSpPr>
            <p:spPr>
              <a:xfrm flipH="1" rot="7569600">
                <a:off x="5970960" y="1625400"/>
                <a:ext cx="682200" cy="63648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19050">
                <a:solidFill>
                  <a:srgbClr val="000000"/>
                </a:solidFill>
                <a:round/>
              </a:ln>
            </p:spPr>
            <p:style>
              <a:lnRef idx="0"/>
              <a:fillRef idx="0"/>
              <a:effectRef idx="0"/>
              <a:fontRef idx="minor"/>
            </p:style>
          </p:sp>
          <p:sp>
            <p:nvSpPr>
              <p:cNvPr id="1031" name="Arc 69"/>
              <p:cNvSpPr/>
              <p:nvPr/>
            </p:nvSpPr>
            <p:spPr>
              <a:xfrm flipH="1" rot="7569600">
                <a:off x="6058080" y="1524240"/>
                <a:ext cx="819360" cy="76428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19050">
                <a:solidFill>
                  <a:srgbClr val="000000"/>
                </a:solidFill>
                <a:round/>
              </a:ln>
            </p:spPr>
            <p:style>
              <a:lnRef idx="0"/>
              <a:fillRef idx="0"/>
              <a:effectRef idx="0"/>
              <a:fontRef idx="minor"/>
            </p:style>
          </p:sp>
        </p:grpSp>
        <p:sp>
          <p:nvSpPr>
            <p:cNvPr id="1032" name="Line 70"/>
            <p:cNvSpPr/>
            <p:nvPr/>
          </p:nvSpPr>
          <p:spPr>
            <a:xfrm flipV="1">
              <a:off x="6115680" y="1995840"/>
              <a:ext cx="502560" cy="24120"/>
            </a:xfrm>
            <a:prstGeom prst="line">
              <a:avLst/>
            </a:prstGeom>
            <a:ln w="9525">
              <a:solidFill>
                <a:srgbClr val="000000"/>
              </a:solidFill>
              <a:round/>
            </a:ln>
          </p:spPr>
          <p:style>
            <a:lnRef idx="0"/>
            <a:fillRef idx="0"/>
            <a:effectRef idx="0"/>
            <a:fontRef idx="minor"/>
          </p:style>
        </p:sp>
        <p:sp>
          <p:nvSpPr>
            <p:cNvPr id="1033" name="Line 71"/>
            <p:cNvSpPr/>
            <p:nvPr/>
          </p:nvSpPr>
          <p:spPr>
            <a:xfrm>
              <a:off x="6454800" y="1881360"/>
              <a:ext cx="163800" cy="119880"/>
            </a:xfrm>
            <a:prstGeom prst="line">
              <a:avLst/>
            </a:prstGeom>
            <a:ln w="9525">
              <a:solidFill>
                <a:srgbClr val="000000"/>
              </a:solidFill>
              <a:round/>
            </a:ln>
          </p:spPr>
          <p:style>
            <a:lnRef idx="0"/>
            <a:fillRef idx="0"/>
            <a:effectRef idx="0"/>
            <a:fontRef idx="minor"/>
          </p:style>
        </p:sp>
        <p:sp>
          <p:nvSpPr>
            <p:cNvPr id="1034" name="Line 72"/>
            <p:cNvSpPr/>
            <p:nvPr/>
          </p:nvSpPr>
          <p:spPr>
            <a:xfrm flipV="1">
              <a:off x="6463080" y="1855800"/>
              <a:ext cx="459000" cy="26640"/>
            </a:xfrm>
            <a:prstGeom prst="line">
              <a:avLst/>
            </a:prstGeom>
            <a:ln w="9525">
              <a:solidFill>
                <a:srgbClr val="000000"/>
              </a:solidFill>
              <a:round/>
              <a:tailEnd len="med" type="triangle" w="med"/>
            </a:ln>
          </p:spPr>
          <p:style>
            <a:lnRef idx="0"/>
            <a:fillRef idx="0"/>
            <a:effectRef idx="0"/>
            <a:fontRef idx="minor"/>
          </p:style>
        </p:sp>
      </p:grpSp>
      <p:sp>
        <p:nvSpPr>
          <p:cNvPr id="1035" name="TextBox 27"/>
          <p:cNvSpPr/>
          <p:nvPr/>
        </p:nvSpPr>
        <p:spPr>
          <a:xfrm>
            <a:off x="7032240" y="1465560"/>
            <a:ext cx="1834200" cy="1187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Hind"/>
              </a:rPr>
              <a:t>Zigbee frame carrying Green Power information</a:t>
            </a:r>
            <a:endParaRPr b="0" lang="en-US" sz="1800" spc="-1" strike="noStrike">
              <a:latin typeface="Arial"/>
            </a:endParaRPr>
          </a:p>
        </p:txBody>
      </p:sp>
      <p:sp>
        <p:nvSpPr>
          <p:cNvPr id="1036" name="TextBox 28"/>
          <p:cNvSpPr/>
          <p:nvPr/>
        </p:nvSpPr>
        <p:spPr>
          <a:xfrm>
            <a:off x="4115880" y="3534480"/>
            <a:ext cx="25524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i="1" lang="en-US" sz="1800" spc="-1" strike="noStrike">
                <a:solidFill>
                  <a:srgbClr val="00b050"/>
                </a:solidFill>
                <a:latin typeface="Calibri"/>
              </a:rPr>
              <a:t>Application-agnostic</a:t>
            </a:r>
            <a:endParaRPr b="0" lang="en-US" sz="1800" spc="-1" strike="noStrike">
              <a:latin typeface="Arial"/>
            </a:endParaRPr>
          </a:p>
        </p:txBody>
      </p:sp>
      <p:sp>
        <p:nvSpPr>
          <p:cNvPr id="1037" name="TextBox 29"/>
          <p:cNvSpPr/>
          <p:nvPr/>
        </p:nvSpPr>
        <p:spPr>
          <a:xfrm>
            <a:off x="3493080" y="1442880"/>
            <a:ext cx="1447560" cy="913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i="1" lang="en-US" sz="1800" spc="-1" strike="noStrike">
                <a:solidFill>
                  <a:srgbClr val="00b050"/>
                </a:solidFill>
                <a:latin typeface="Calibri"/>
              </a:rPr>
              <a:t>Green Power Device Frame</a:t>
            </a:r>
            <a:endParaRPr b="0" lang="en-US" sz="1800" spc="-1" strike="noStrike">
              <a:latin typeface="Arial"/>
            </a:endParaRPr>
          </a:p>
        </p:txBody>
      </p:sp>
      <p:pic>
        <p:nvPicPr>
          <p:cNvPr id="1038" name="Picture 31" descr=""/>
          <p:cNvPicPr/>
          <p:nvPr/>
        </p:nvPicPr>
        <p:blipFill>
          <a:blip r:embed="rId1"/>
          <a:stretch/>
        </p:blipFill>
        <p:spPr>
          <a:xfrm>
            <a:off x="3768840" y="3936240"/>
            <a:ext cx="2938320" cy="2419920"/>
          </a:xfrm>
          <a:prstGeom prst="rect">
            <a:avLst/>
          </a:prstGeom>
          <a:ln w="0">
            <a:noFill/>
          </a:ln>
        </p:spPr>
      </p:pic>
      <p:pic>
        <p:nvPicPr>
          <p:cNvPr id="1039" name="Picture 32" descr=""/>
          <p:cNvPicPr/>
          <p:nvPr/>
        </p:nvPicPr>
        <p:blipFill>
          <a:blip r:embed="rId2"/>
          <a:stretch/>
        </p:blipFill>
        <p:spPr>
          <a:xfrm>
            <a:off x="7933680" y="3890520"/>
            <a:ext cx="3006720" cy="2472840"/>
          </a:xfrm>
          <a:prstGeom prst="rect">
            <a:avLst/>
          </a:prstGeom>
          <a:ln w="0">
            <a:noFill/>
          </a:ln>
        </p:spPr>
      </p:pic>
      <p:pic>
        <p:nvPicPr>
          <p:cNvPr id="1040" name="Picture 33" descr=""/>
          <p:cNvPicPr/>
          <p:nvPr/>
        </p:nvPicPr>
        <p:blipFill>
          <a:blip r:embed="rId3"/>
          <a:stretch/>
        </p:blipFill>
        <p:spPr>
          <a:xfrm>
            <a:off x="743400" y="5087160"/>
            <a:ext cx="2082240" cy="12452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1" name="Title 2"/>
          <p:cNvSpPr txBox="1"/>
          <p:nvPr/>
        </p:nvSpPr>
        <p:spPr>
          <a:xfrm>
            <a:off x="838080" y="3780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Green Power in Zigbee 3.0</a:t>
            </a:r>
            <a:endParaRPr b="0" lang="en-US" sz="4400" spc="-1" strike="noStrike">
              <a:solidFill>
                <a:srgbClr val="000000"/>
              </a:solidFill>
              <a:latin typeface="Calibri"/>
            </a:endParaRPr>
          </a:p>
        </p:txBody>
      </p:sp>
      <p:sp>
        <p:nvSpPr>
          <p:cNvPr id="1042" name="Slide Number Placeholder 3"/>
          <p:cNvSpPr txBox="1"/>
          <p:nvPr/>
        </p:nvSpPr>
        <p:spPr>
          <a:xfrm>
            <a:off x="11646000" y="6637320"/>
            <a:ext cx="545760" cy="180720"/>
          </a:xfrm>
          <a:prstGeom prst="rect">
            <a:avLst/>
          </a:prstGeom>
          <a:noFill/>
          <a:ln w="0">
            <a:noFill/>
          </a:ln>
        </p:spPr>
        <p:txBody>
          <a:bodyPr lIns="90000" rIns="90000" tIns="45000" bIns="45000">
            <a:noAutofit/>
          </a:bodyPr>
          <a:p>
            <a:pPr>
              <a:lnSpc>
                <a:spcPct val="100000"/>
              </a:lnSpc>
            </a:pPr>
            <a:fld id="{5701F3B6-C818-44EC-A61F-37F30552DB27}" type="slidenum">
              <a:rPr b="0" lang="en-US" sz="1800" spc="-1" strike="noStrike">
                <a:solidFill>
                  <a:srgbClr val="000000"/>
                </a:solidFill>
                <a:latin typeface="Calibri"/>
              </a:rPr>
              <a:t>&lt;編號&gt;</a:t>
            </a:fld>
            <a:endParaRPr b="0" lang="en-US" sz="1800" spc="-1" strike="noStrike">
              <a:latin typeface="Times New Roman"/>
            </a:endParaRPr>
          </a:p>
        </p:txBody>
      </p:sp>
      <p:pic>
        <p:nvPicPr>
          <p:cNvPr id="1043" name="Picture 5" descr=""/>
          <p:cNvPicPr/>
          <p:nvPr/>
        </p:nvPicPr>
        <p:blipFill>
          <a:blip r:embed="rId1"/>
          <a:stretch/>
        </p:blipFill>
        <p:spPr>
          <a:xfrm>
            <a:off x="1639440" y="1126800"/>
            <a:ext cx="8732880" cy="52689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4" name="Title 3"/>
          <p:cNvSpPr txBox="1"/>
          <p:nvPr/>
        </p:nvSpPr>
        <p:spPr>
          <a:xfrm>
            <a:off x="838080" y="1122480"/>
            <a:ext cx="7334640" cy="2387160"/>
          </a:xfrm>
          <a:prstGeom prst="rect">
            <a:avLst/>
          </a:prstGeom>
          <a:noFill/>
          <a:ln w="0">
            <a:noFill/>
          </a:ln>
        </p:spPr>
        <p:txBody>
          <a:bodyPr anchor="b">
            <a:noAutofit/>
          </a:bodyPr>
          <a:p>
            <a:pPr>
              <a:lnSpc>
                <a:spcPct val="90000"/>
              </a:lnSpc>
            </a:pPr>
            <a:r>
              <a:rPr b="1" lang="en-US" sz="4800" spc="-1" strike="noStrike">
                <a:solidFill>
                  <a:srgbClr val="ffffff"/>
                </a:solidFill>
                <a:latin typeface="Montserrat"/>
                <a:ea typeface="Montserrat"/>
              </a:rPr>
              <a:t>Security Considerations</a:t>
            </a:r>
            <a:endParaRPr b="0" lang="en-US" sz="4800" spc="-1" strike="noStrike">
              <a:solidFill>
                <a:srgbClr val="000000"/>
              </a:solidFill>
              <a:latin typeface="Calibri"/>
            </a:endParaRPr>
          </a:p>
        </p:txBody>
      </p:sp>
      <p:sp>
        <p:nvSpPr>
          <p:cNvPr id="1045" name="Subtitle 6"/>
          <p:cNvSpPr txBox="1"/>
          <p:nvPr/>
        </p:nvSpPr>
        <p:spPr>
          <a:xfrm>
            <a:off x="838080" y="3602160"/>
            <a:ext cx="6535080" cy="1655280"/>
          </a:xfrm>
          <a:prstGeom prst="rect">
            <a:avLst/>
          </a:prstGeom>
          <a:noFill/>
          <a:ln w="0">
            <a:noFill/>
          </a:ln>
        </p:spPr>
        <p:txBody>
          <a:bodyPr>
            <a:noAutofit/>
          </a:bodyPr>
          <a:p>
            <a:pPr algn="ctr"/>
            <a:endParaRPr b="0" lang="en-US" sz="32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6" name="Title 2"/>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Standardized at all Layers</a:t>
            </a:r>
            <a:endParaRPr b="0" lang="en-US" sz="4400" spc="-1" strike="noStrike">
              <a:solidFill>
                <a:srgbClr val="000000"/>
              </a:solidFill>
              <a:latin typeface="Calibri"/>
            </a:endParaRPr>
          </a:p>
        </p:txBody>
      </p:sp>
      <p:pic>
        <p:nvPicPr>
          <p:cNvPr id="1047" name="Picture 1" descr=""/>
          <p:cNvPicPr/>
          <p:nvPr/>
        </p:nvPicPr>
        <p:blipFill>
          <a:blip r:embed="rId1"/>
          <a:stretch/>
        </p:blipFill>
        <p:spPr>
          <a:xfrm>
            <a:off x="2873160" y="1605600"/>
            <a:ext cx="2220480" cy="3946320"/>
          </a:xfrm>
          <a:prstGeom prst="rect">
            <a:avLst/>
          </a:prstGeom>
          <a:ln w="0">
            <a:noFill/>
          </a:ln>
        </p:spPr>
      </p:pic>
      <p:pic>
        <p:nvPicPr>
          <p:cNvPr id="1048" name="Picture 9" descr=""/>
          <p:cNvPicPr/>
          <p:nvPr/>
        </p:nvPicPr>
        <p:blipFill>
          <a:blip r:embed="rId2"/>
          <a:stretch/>
        </p:blipFill>
        <p:spPr>
          <a:xfrm>
            <a:off x="7210800" y="1594440"/>
            <a:ext cx="2220480" cy="3946320"/>
          </a:xfrm>
          <a:prstGeom prst="rect">
            <a:avLst/>
          </a:prstGeom>
          <a:ln w="0">
            <a:noFill/>
          </a:ln>
        </p:spPr>
      </p:pic>
      <p:sp>
        <p:nvSpPr>
          <p:cNvPr id="1049" name="Left-Right Arrow 5"/>
          <p:cNvSpPr/>
          <p:nvPr/>
        </p:nvSpPr>
        <p:spPr>
          <a:xfrm>
            <a:off x="5122440" y="4137480"/>
            <a:ext cx="2020320" cy="336240"/>
          </a:xfrm>
          <a:prstGeom prst="leftRightArrow">
            <a:avLst>
              <a:gd name="adj1" fmla="val 50000"/>
              <a:gd name="adj2" fmla="val 50000"/>
            </a:avLst>
          </a:prstGeom>
          <a:solidFill>
            <a:srgbClr val="ffffff"/>
          </a:solidFill>
          <a:ln>
            <a:solidFill>
              <a:srgbClr val="5b9bd5"/>
            </a:solidFill>
          </a:ln>
        </p:spPr>
        <p:style>
          <a:lnRef idx="1">
            <a:schemeClr val="accent1"/>
          </a:lnRef>
          <a:fillRef idx="3">
            <a:schemeClr val="accent1"/>
          </a:fillRef>
          <a:effectRef idx="2">
            <a:schemeClr val="accent1"/>
          </a:effectRef>
          <a:fontRef idx="minor"/>
        </p:style>
      </p:sp>
      <p:sp>
        <p:nvSpPr>
          <p:cNvPr id="1050" name="Left-Right Arrow 11"/>
          <p:cNvSpPr/>
          <p:nvPr/>
        </p:nvSpPr>
        <p:spPr>
          <a:xfrm>
            <a:off x="5111280" y="2259720"/>
            <a:ext cx="2020320" cy="336240"/>
          </a:xfrm>
          <a:prstGeom prst="leftRightArrow">
            <a:avLst>
              <a:gd name="adj1" fmla="val 50000"/>
              <a:gd name="adj2" fmla="val 50000"/>
            </a:avLst>
          </a:prstGeom>
          <a:solidFill>
            <a:srgbClr val="ffffff"/>
          </a:solidFill>
          <a:ln>
            <a:solidFill>
              <a:srgbClr val="5b9bd5"/>
            </a:solidFill>
          </a:ln>
        </p:spPr>
        <p:style>
          <a:lnRef idx="1">
            <a:schemeClr val="accent1"/>
          </a:lnRef>
          <a:fillRef idx="3">
            <a:schemeClr val="accent1"/>
          </a:fillRef>
          <a:effectRef idx="2">
            <a:schemeClr val="accent1"/>
          </a:effectRef>
          <a:fontRef idx="minor"/>
        </p:style>
      </p:sp>
      <p:sp>
        <p:nvSpPr>
          <p:cNvPr id="1051" name="TextBox 6"/>
          <p:cNvSpPr/>
          <p:nvPr/>
        </p:nvSpPr>
        <p:spPr>
          <a:xfrm>
            <a:off x="5083920" y="1693440"/>
            <a:ext cx="21531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venir Light"/>
              </a:rPr>
              <a:t>Encryption Support</a:t>
            </a:r>
            <a:endParaRPr b="0" lang="en-US" sz="1800" spc="-1" strike="noStrike">
              <a:latin typeface="Arial"/>
            </a:endParaRPr>
          </a:p>
        </p:txBody>
      </p:sp>
      <p:sp>
        <p:nvSpPr>
          <p:cNvPr id="1052" name="TextBox 15"/>
          <p:cNvSpPr/>
          <p:nvPr/>
        </p:nvSpPr>
        <p:spPr>
          <a:xfrm>
            <a:off x="4518360" y="5829480"/>
            <a:ext cx="37288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venir Light"/>
              </a:rPr>
              <a:t>AES 128 Security with varying keys</a:t>
            </a:r>
            <a:endParaRPr b="0" lang="en-US" sz="1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3" name="Picture 66" descr=""/>
          <p:cNvPicPr/>
          <p:nvPr/>
        </p:nvPicPr>
        <p:blipFill>
          <a:blip r:embed="rId1"/>
          <a:stretch/>
        </p:blipFill>
        <p:spPr>
          <a:xfrm>
            <a:off x="2057400" y="1546920"/>
            <a:ext cx="8076960" cy="2447280"/>
          </a:xfrm>
          <a:prstGeom prst="rect">
            <a:avLst/>
          </a:prstGeom>
          <a:ln w="0">
            <a:noFill/>
          </a:ln>
        </p:spPr>
      </p:pic>
      <p:sp>
        <p:nvSpPr>
          <p:cNvPr id="1054" name="Title 1"/>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Zigbee PRO Communications Model</a:t>
            </a:r>
            <a:endParaRPr b="0" lang="en-US" sz="4400" spc="-1" strike="noStrike">
              <a:solidFill>
                <a:srgbClr val="000000"/>
              </a:solidFill>
              <a:latin typeface="Calibri"/>
            </a:endParaRPr>
          </a:p>
        </p:txBody>
      </p:sp>
      <p:sp>
        <p:nvSpPr>
          <p:cNvPr id="1055" name="Content Placeholder 2"/>
          <p:cNvSpPr txBox="1"/>
          <p:nvPr/>
        </p:nvSpPr>
        <p:spPr>
          <a:xfrm>
            <a:off x="838080" y="2040480"/>
            <a:ext cx="10515240" cy="4136040"/>
          </a:xfrm>
          <a:prstGeom prst="rect">
            <a:avLst/>
          </a:prstGeom>
          <a:noFill/>
          <a:ln w="0">
            <a:noFill/>
          </a:ln>
        </p:spPr>
        <p:txBody>
          <a:bodyPr>
            <a:normAutofit fontScale="41000"/>
          </a:bodyPr>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r>
              <a:rPr b="0" lang="en-US" sz="2800" spc="-1" strike="noStrike">
                <a:solidFill>
                  <a:srgbClr val="000000"/>
                </a:solidFill>
                <a:latin typeface="Hind"/>
                <a:ea typeface="Hind"/>
              </a:rPr>
              <a:t>Standard Frame Format builds on the 802.15.4 format to add network and application specific commands/responses as part of the 802.15.4 payload</a:t>
            </a: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r>
              <a:rPr b="0" lang="en-US" sz="2800" spc="-1" strike="noStrike">
                <a:solidFill>
                  <a:srgbClr val="000000"/>
                </a:solidFill>
                <a:latin typeface="Hind"/>
                <a:ea typeface="Hind"/>
              </a:rPr>
              <a:t>Secure (AES-128 encryption) at network level for all nodes </a:t>
            </a:r>
            <a:endParaRPr b="1" lang="en-US" sz="2800" spc="-1" strike="noStrike">
              <a:solidFill>
                <a:srgbClr val="000000"/>
              </a:solidFill>
              <a:latin typeface="Hind"/>
            </a:endParaRPr>
          </a:p>
          <a:p>
            <a:pPr>
              <a:lnSpc>
                <a:spcPct val="100000"/>
              </a:lnSpc>
              <a:spcBef>
                <a:spcPts val="1001"/>
              </a:spcBef>
              <a:tabLst>
                <a:tab algn="l" pos="0"/>
              </a:tabLst>
            </a:pPr>
            <a:r>
              <a:rPr b="0" lang="en-US" sz="2800" spc="-1" strike="noStrike">
                <a:solidFill>
                  <a:srgbClr val="000000"/>
                </a:solidFill>
                <a:latin typeface="Hind"/>
                <a:ea typeface="Hind"/>
              </a:rPr>
              <a:t>Additional application layer security available with a single key for every node pair</a:t>
            </a:r>
            <a:endParaRPr b="1" lang="en-US" sz="2800" spc="-1" strike="noStrike">
              <a:solidFill>
                <a:srgbClr val="000000"/>
              </a:solidFill>
              <a:latin typeface="Hind"/>
            </a:endParaRPr>
          </a:p>
        </p:txBody>
      </p:sp>
      <p:sp>
        <p:nvSpPr>
          <p:cNvPr id="1056" name="Slide Number Placeholder 3"/>
          <p:cNvSpPr txBox="1"/>
          <p:nvPr/>
        </p:nvSpPr>
        <p:spPr>
          <a:xfrm>
            <a:off x="11696760" y="6586560"/>
            <a:ext cx="495000" cy="231480"/>
          </a:xfrm>
          <a:prstGeom prst="rect">
            <a:avLst/>
          </a:prstGeom>
          <a:noFill/>
          <a:ln w="0">
            <a:noFill/>
          </a:ln>
        </p:spPr>
        <p:txBody>
          <a:bodyPr lIns="90000" rIns="90000" tIns="45000" bIns="45000">
            <a:noAutofit/>
          </a:bodyPr>
          <a:p>
            <a:pPr>
              <a:lnSpc>
                <a:spcPct val="100000"/>
              </a:lnSpc>
            </a:pPr>
            <a:fld id="{730D757B-E50D-412D-9226-4D6A87887C77}" type="slidenum">
              <a:rPr b="0" lang="en-US" sz="1200" spc="-1" strike="noStrike">
                <a:solidFill>
                  <a:srgbClr val="000000"/>
                </a:solidFill>
                <a:latin typeface="Arial Rounded MT Bold"/>
                <a:ea typeface="MS PGothic"/>
              </a:rPr>
              <a:t>&lt;編號&gt;</a:t>
            </a:fld>
            <a:endParaRPr b="0" lang="en-US" sz="1200" spc="-1" strike="noStrike">
              <a:latin typeface="Times New Roman"/>
            </a:endParaRPr>
          </a:p>
        </p:txBody>
      </p:sp>
    </p:spTree>
  </p:cSld>
  <mc:AlternateContent>
    <mc:Choice Requires="p14">
      <p:transition spd="med" p14:dur="700">
        <p:fade/>
      </p:transition>
    </mc:Choice>
    <mc:Fallback>
      <p:transition spd="med">
        <p:fade/>
      </p:transition>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Title 3"/>
          <p:cNvSpPr txBox="1"/>
          <p:nvPr/>
        </p:nvSpPr>
        <p:spPr>
          <a:xfrm>
            <a:off x="838080" y="1122480"/>
            <a:ext cx="7334640" cy="2387160"/>
          </a:xfrm>
          <a:prstGeom prst="rect">
            <a:avLst/>
          </a:prstGeom>
          <a:noFill/>
          <a:ln w="0">
            <a:noFill/>
          </a:ln>
        </p:spPr>
        <p:txBody>
          <a:bodyPr anchor="b">
            <a:noAutofit/>
          </a:bodyPr>
          <a:p>
            <a:pPr>
              <a:lnSpc>
                <a:spcPct val="90000"/>
              </a:lnSpc>
            </a:pPr>
            <a:r>
              <a:rPr b="1" lang="en-US" sz="4800" spc="-1" strike="noStrike">
                <a:solidFill>
                  <a:srgbClr val="ffffff"/>
                </a:solidFill>
                <a:latin typeface="Montserrat"/>
                <a:ea typeface="Montserrat"/>
              </a:rPr>
              <a:t>Location Awareness</a:t>
            </a:r>
            <a:endParaRPr b="0" lang="en-US" sz="4800" spc="-1" strike="noStrike">
              <a:solidFill>
                <a:srgbClr val="000000"/>
              </a:solidFill>
              <a:latin typeface="Calibri"/>
            </a:endParaRPr>
          </a:p>
        </p:txBody>
      </p:sp>
      <p:sp>
        <p:nvSpPr>
          <p:cNvPr id="1058" name="Subtitle 5"/>
          <p:cNvSpPr txBox="1"/>
          <p:nvPr/>
        </p:nvSpPr>
        <p:spPr>
          <a:xfrm>
            <a:off x="838080" y="3602160"/>
            <a:ext cx="6535080" cy="1655280"/>
          </a:xfrm>
          <a:prstGeom prst="rect">
            <a:avLst/>
          </a:prstGeom>
          <a:noFill/>
          <a:ln w="0">
            <a:noFill/>
          </a:ln>
        </p:spPr>
        <p:txBody>
          <a:bodyPr>
            <a:noAutofit/>
          </a:bodyPr>
          <a:p>
            <a:pPr algn="ctr"/>
            <a:endParaRPr b="0" lang="en-US" sz="32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9" name="Picture 2" descr=""/>
          <p:cNvPicPr/>
          <p:nvPr/>
        </p:nvPicPr>
        <p:blipFill>
          <a:blip r:embed="rId1"/>
          <a:stretch/>
        </p:blipFill>
        <p:spPr>
          <a:xfrm>
            <a:off x="2066760" y="1766880"/>
            <a:ext cx="2749320" cy="2022120"/>
          </a:xfrm>
          <a:prstGeom prst="rect">
            <a:avLst/>
          </a:prstGeom>
          <a:ln w="0">
            <a:noFill/>
          </a:ln>
        </p:spPr>
      </p:pic>
      <p:sp>
        <p:nvSpPr>
          <p:cNvPr id="1060" name="Title 1"/>
          <p:cNvSpPr txBox="1"/>
          <p:nvPr/>
        </p:nvSpPr>
        <p:spPr>
          <a:xfrm>
            <a:off x="838080" y="19368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Zigbee Service Information</a:t>
            </a:r>
            <a:endParaRPr b="0" lang="en-US" sz="4400" spc="-1" strike="noStrike">
              <a:solidFill>
                <a:srgbClr val="000000"/>
              </a:solidFill>
              <a:latin typeface="Calibri"/>
            </a:endParaRPr>
          </a:p>
        </p:txBody>
      </p:sp>
      <p:sp>
        <p:nvSpPr>
          <p:cNvPr id="1061" name="TextBox 2"/>
          <p:cNvSpPr/>
          <p:nvPr/>
        </p:nvSpPr>
        <p:spPr>
          <a:xfrm>
            <a:off x="2167560" y="1246320"/>
            <a:ext cx="28954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venir Light"/>
                <a:ea typeface="MS PGothic"/>
              </a:rPr>
              <a:t>Real-time Information</a:t>
            </a:r>
            <a:endParaRPr b="0" lang="en-US" sz="1800" spc="-1" strike="noStrike">
              <a:latin typeface="Arial"/>
            </a:endParaRPr>
          </a:p>
        </p:txBody>
      </p:sp>
      <p:pic>
        <p:nvPicPr>
          <p:cNvPr id="1062" name="Picture 2" descr=""/>
          <p:cNvPicPr/>
          <p:nvPr/>
        </p:nvPicPr>
        <p:blipFill>
          <a:blip r:embed="rId2"/>
          <a:stretch/>
        </p:blipFill>
        <p:spPr>
          <a:xfrm>
            <a:off x="5614920" y="1736640"/>
            <a:ext cx="4851000" cy="1934640"/>
          </a:xfrm>
          <a:prstGeom prst="rect">
            <a:avLst/>
          </a:prstGeom>
          <a:ln w="0">
            <a:noFill/>
          </a:ln>
        </p:spPr>
      </p:pic>
      <p:sp>
        <p:nvSpPr>
          <p:cNvPr id="1063" name="TextBox 6"/>
          <p:cNvSpPr/>
          <p:nvPr/>
        </p:nvSpPr>
        <p:spPr>
          <a:xfrm>
            <a:off x="6973920" y="1251000"/>
            <a:ext cx="2592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venir Light"/>
                <a:ea typeface="MS PGothic"/>
              </a:rPr>
              <a:t>Associate Tracking</a:t>
            </a:r>
            <a:endParaRPr b="0" lang="en-US" sz="1800" spc="-1" strike="noStrike">
              <a:latin typeface="Arial"/>
            </a:endParaRPr>
          </a:p>
        </p:txBody>
      </p:sp>
      <p:pic>
        <p:nvPicPr>
          <p:cNvPr id="1064" name="Picture 3" descr=""/>
          <p:cNvPicPr/>
          <p:nvPr/>
        </p:nvPicPr>
        <p:blipFill>
          <a:blip r:embed="rId3"/>
          <a:stretch/>
        </p:blipFill>
        <p:spPr>
          <a:xfrm>
            <a:off x="8158320" y="4384800"/>
            <a:ext cx="2307960" cy="1868040"/>
          </a:xfrm>
          <a:prstGeom prst="rect">
            <a:avLst/>
          </a:prstGeom>
          <a:ln w="0">
            <a:noFill/>
          </a:ln>
        </p:spPr>
      </p:pic>
      <p:pic>
        <p:nvPicPr>
          <p:cNvPr id="1065" name="Picture 4" descr=""/>
          <p:cNvPicPr/>
          <p:nvPr/>
        </p:nvPicPr>
        <p:blipFill>
          <a:blip r:embed="rId4"/>
          <a:stretch/>
        </p:blipFill>
        <p:spPr>
          <a:xfrm>
            <a:off x="5737320" y="4676760"/>
            <a:ext cx="2303280" cy="1455480"/>
          </a:xfrm>
          <a:prstGeom prst="rect">
            <a:avLst/>
          </a:prstGeom>
          <a:ln w="0">
            <a:noFill/>
          </a:ln>
        </p:spPr>
      </p:pic>
      <p:sp>
        <p:nvSpPr>
          <p:cNvPr id="1066" name="TextBox 9"/>
          <p:cNvSpPr/>
          <p:nvPr/>
        </p:nvSpPr>
        <p:spPr>
          <a:xfrm>
            <a:off x="6984360" y="3971880"/>
            <a:ext cx="25585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venir Light"/>
                <a:ea typeface="MS PGothic"/>
              </a:rPr>
              <a:t>Customer Tracking</a:t>
            </a:r>
            <a:endParaRPr b="0" lang="en-US" sz="1800" spc="-1" strike="noStrike">
              <a:latin typeface="Arial"/>
            </a:endParaRPr>
          </a:p>
        </p:txBody>
      </p:sp>
      <p:pic>
        <p:nvPicPr>
          <p:cNvPr id="1067" name="Picture 2" descr=""/>
          <p:cNvPicPr/>
          <p:nvPr/>
        </p:nvPicPr>
        <p:blipFill>
          <a:blip r:embed="rId5"/>
          <a:stretch/>
        </p:blipFill>
        <p:spPr>
          <a:xfrm>
            <a:off x="2244600" y="4568760"/>
            <a:ext cx="2435040" cy="1798200"/>
          </a:xfrm>
          <a:prstGeom prst="rect">
            <a:avLst/>
          </a:prstGeom>
          <a:ln w="0">
            <a:noFill/>
          </a:ln>
        </p:spPr>
      </p:pic>
      <p:sp>
        <p:nvSpPr>
          <p:cNvPr id="1068" name="TextBox 11"/>
          <p:cNvSpPr/>
          <p:nvPr/>
        </p:nvSpPr>
        <p:spPr>
          <a:xfrm>
            <a:off x="2355840" y="4083120"/>
            <a:ext cx="22082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venir Light"/>
                <a:ea typeface="MS PGothic"/>
              </a:rPr>
              <a:t>Trolley Tracking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Footer Placeholder 3"/>
          <p:cNvSpPr txBox="1"/>
          <p:nvPr/>
        </p:nvSpPr>
        <p:spPr>
          <a:xfrm>
            <a:off x="2851920" y="6307920"/>
            <a:ext cx="4114440" cy="364680"/>
          </a:xfrm>
          <a:prstGeom prst="rect">
            <a:avLst/>
          </a:prstGeom>
          <a:noFill/>
          <a:ln w="0">
            <a:noFill/>
          </a:ln>
        </p:spPr>
        <p:txBody>
          <a:bodyPr anchor="ctr">
            <a:noAutofit/>
          </a:bodyPr>
          <a:p>
            <a:pPr>
              <a:lnSpc>
                <a:spcPct val="100000"/>
              </a:lnSpc>
            </a:pPr>
            <a:r>
              <a:rPr b="0" lang="en-US" sz="1200" spc="-1" strike="noStrike">
                <a:solidFill>
                  <a:srgbClr val="8b8b8b"/>
                </a:solidFill>
                <a:latin typeface="Calibri"/>
              </a:rPr>
              <a:t>© 2017 zigbee alliance. All rights reserved. </a:t>
            </a:r>
            <a:endParaRPr b="0" lang="en-US" sz="1200" spc="-1" strike="noStrike">
              <a:latin typeface="Times New Roman"/>
            </a:endParaRPr>
          </a:p>
        </p:txBody>
      </p:sp>
      <p:pic>
        <p:nvPicPr>
          <p:cNvPr id="150" name="Picture 7" descr=""/>
          <p:cNvPicPr/>
          <p:nvPr/>
        </p:nvPicPr>
        <p:blipFill>
          <a:blip r:embed="rId1"/>
          <a:stretch/>
        </p:blipFill>
        <p:spPr>
          <a:xfrm>
            <a:off x="679320" y="2378160"/>
            <a:ext cx="10964520" cy="4320720"/>
          </a:xfrm>
          <a:prstGeom prst="rect">
            <a:avLst/>
          </a:prstGeom>
          <a:ln w="0">
            <a:noFill/>
          </a:ln>
        </p:spPr>
      </p:pic>
      <p:sp>
        <p:nvSpPr>
          <p:cNvPr id="151" name="Oval 7"/>
          <p:cNvSpPr/>
          <p:nvPr/>
        </p:nvSpPr>
        <p:spPr>
          <a:xfrm rot="16200000">
            <a:off x="3340440" y="3686040"/>
            <a:ext cx="3658680" cy="252684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p:style>
      </p:sp>
      <p:sp>
        <p:nvSpPr>
          <p:cNvPr id="152" name="Title 1"/>
          <p:cNvSpPr/>
          <p:nvPr/>
        </p:nvSpPr>
        <p:spPr>
          <a:xfrm>
            <a:off x="409680" y="127080"/>
            <a:ext cx="10515240" cy="1325160"/>
          </a:xfrm>
          <a:prstGeom prst="rect">
            <a:avLst/>
          </a:prstGeom>
          <a:noFill/>
          <a:ln w="0">
            <a:noFill/>
          </a:ln>
        </p:spPr>
        <p:style>
          <a:lnRef idx="0"/>
          <a:fillRef idx="0"/>
          <a:effectRef idx="0"/>
          <a:fontRef idx="minor"/>
        </p:style>
        <p:txBody>
          <a:bodyPr anchor="ctr">
            <a:normAutofit/>
          </a:bodyPr>
          <a:p>
            <a:pPr>
              <a:lnSpc>
                <a:spcPct val="90000"/>
              </a:lnSpc>
            </a:pPr>
            <a:r>
              <a:rPr b="1" lang="en-US" sz="4400" spc="-1" strike="noStrike">
                <a:solidFill>
                  <a:srgbClr val="000000"/>
                </a:solidFill>
                <a:latin typeface="Montserrat"/>
                <a:ea typeface="Montserrat"/>
              </a:rPr>
              <a:t>Major initiative: Zigbee</a:t>
            </a:r>
            <a:endParaRPr b="0" lang="en-US" sz="4400" spc="-1" strike="noStrike">
              <a:latin typeface="Arial"/>
            </a:endParaRPr>
          </a:p>
        </p:txBody>
      </p:sp>
      <p:sp>
        <p:nvSpPr>
          <p:cNvPr id="153" name="Content Placeholder 2"/>
          <p:cNvSpPr txBox="1"/>
          <p:nvPr/>
        </p:nvSpPr>
        <p:spPr>
          <a:xfrm>
            <a:off x="409680" y="1564200"/>
            <a:ext cx="6583320" cy="1261440"/>
          </a:xfrm>
          <a:prstGeom prst="rect">
            <a:avLst/>
          </a:prstGeom>
          <a:noFill/>
          <a:ln w="0">
            <a:noFill/>
          </a:ln>
        </p:spPr>
        <p:txBody>
          <a:bodyPr>
            <a:normAutofit fontScale="81000"/>
          </a:bodyPr>
          <a:p>
            <a:pPr>
              <a:lnSpc>
                <a:spcPct val="100000"/>
              </a:lnSpc>
              <a:spcBef>
                <a:spcPts val="1001"/>
              </a:spcBef>
              <a:tabLst>
                <a:tab algn="l" pos="0"/>
              </a:tabLst>
            </a:pPr>
            <a:r>
              <a:rPr b="1" lang="en-US" sz="2000" spc="-1" strike="noStrike">
                <a:solidFill>
                  <a:srgbClr val="ed0544"/>
                </a:solidFill>
                <a:latin typeface="Hind"/>
                <a:ea typeface="Hind"/>
              </a:rPr>
              <a:t>20+ Compliant Platforms (silicon)</a:t>
            </a:r>
            <a:endParaRPr b="1" lang="en-US" sz="2000" spc="-1" strike="noStrike">
              <a:solidFill>
                <a:srgbClr val="000000"/>
              </a:solidFill>
              <a:latin typeface="Hind"/>
            </a:endParaRPr>
          </a:p>
          <a:p>
            <a:pPr>
              <a:lnSpc>
                <a:spcPct val="100000"/>
              </a:lnSpc>
              <a:spcBef>
                <a:spcPts val="1001"/>
              </a:spcBef>
              <a:tabLst>
                <a:tab algn="l" pos="0"/>
              </a:tabLst>
            </a:pPr>
            <a:r>
              <a:rPr b="1" lang="en-US" sz="2000" spc="-1" strike="noStrike">
                <a:solidFill>
                  <a:srgbClr val="ed0544"/>
                </a:solidFill>
                <a:latin typeface="Hind"/>
                <a:ea typeface="Hind"/>
              </a:rPr>
              <a:t>Half a billion chipsets sold worldwide</a:t>
            </a:r>
            <a:endParaRPr b="1" lang="en-US" sz="2000" spc="-1" strike="noStrike">
              <a:solidFill>
                <a:srgbClr val="000000"/>
              </a:solidFill>
              <a:latin typeface="Hind"/>
            </a:endParaRPr>
          </a:p>
          <a:p>
            <a:pPr>
              <a:lnSpc>
                <a:spcPct val="100000"/>
              </a:lnSpc>
              <a:spcBef>
                <a:spcPts val="1001"/>
              </a:spcBef>
              <a:tabLst>
                <a:tab algn="l" pos="0"/>
              </a:tabLst>
            </a:pPr>
            <a:r>
              <a:rPr b="1" lang="en-US" sz="2000" spc="-1" strike="noStrike">
                <a:solidFill>
                  <a:srgbClr val="ed0544"/>
                </a:solidFill>
                <a:latin typeface="Hind"/>
                <a:ea typeface="Hind"/>
              </a:rPr>
              <a:t>Over 2,500 Certified Products on the market.</a:t>
            </a:r>
            <a:endParaRPr b="1" lang="en-US" sz="2000" spc="-1" strike="noStrike">
              <a:solidFill>
                <a:srgbClr val="000000"/>
              </a:solidFill>
              <a:latin typeface="Hind"/>
            </a:endParaRPr>
          </a:p>
        </p:txBody>
      </p:sp>
    </p:spTree>
  </p:cSld>
  <mc:AlternateContent>
    <mc:Choice Requires="p14">
      <p:transition spd="med" p14:dur="700">
        <p:fade/>
      </p:transition>
    </mc:Choice>
    <mc:Fallback>
      <p:transition spd="med">
        <p:fade/>
      </p:transition>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9" name="Title 1"/>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Store Heat Maps</a:t>
            </a:r>
            <a:endParaRPr b="0" lang="en-US" sz="4400" spc="-1" strike="noStrike">
              <a:solidFill>
                <a:srgbClr val="000000"/>
              </a:solidFill>
              <a:latin typeface="Calibri"/>
            </a:endParaRPr>
          </a:p>
        </p:txBody>
      </p:sp>
      <p:pic>
        <p:nvPicPr>
          <p:cNvPr id="1070" name="Picture 2" descr=""/>
          <p:cNvPicPr/>
          <p:nvPr/>
        </p:nvPicPr>
        <p:blipFill>
          <a:blip r:embed="rId1"/>
          <a:stretch/>
        </p:blipFill>
        <p:spPr>
          <a:xfrm>
            <a:off x="1782720" y="2222640"/>
            <a:ext cx="4192200" cy="3438000"/>
          </a:xfrm>
          <a:prstGeom prst="rect">
            <a:avLst/>
          </a:prstGeom>
          <a:ln w="0">
            <a:noFill/>
          </a:ln>
        </p:spPr>
      </p:pic>
      <p:pic>
        <p:nvPicPr>
          <p:cNvPr id="1071" name="Picture 3" descr=""/>
          <p:cNvPicPr/>
          <p:nvPr/>
        </p:nvPicPr>
        <p:blipFill>
          <a:blip r:embed="rId2"/>
          <a:stretch/>
        </p:blipFill>
        <p:spPr>
          <a:xfrm>
            <a:off x="6167520" y="2093760"/>
            <a:ext cx="4417560" cy="3598560"/>
          </a:xfrm>
          <a:prstGeom prst="rect">
            <a:avLst/>
          </a:prstGeom>
          <a:ln w="0">
            <a:noFill/>
          </a:ln>
        </p:spPr>
      </p:pic>
      <p:sp>
        <p:nvSpPr>
          <p:cNvPr id="1072" name="Rectangle 2"/>
          <p:cNvSpPr/>
          <p:nvPr/>
        </p:nvSpPr>
        <p:spPr>
          <a:xfrm>
            <a:off x="2031840" y="4591080"/>
            <a:ext cx="1533240" cy="848880"/>
          </a:xfrm>
          <a:prstGeom prst="rect">
            <a:avLst/>
          </a:prstGeom>
          <a:noFill/>
          <a:ln w="38100">
            <a:solidFill>
              <a:srgbClr val="5b9bd5"/>
            </a:solidFill>
          </a:ln>
        </p:spPr>
        <p:style>
          <a:lnRef idx="1">
            <a:schemeClr val="accent1"/>
          </a:lnRef>
          <a:fillRef idx="3">
            <a:schemeClr val="accent1"/>
          </a:fillRef>
          <a:effectRef idx="2">
            <a:schemeClr val="accent1"/>
          </a:effectRef>
          <a:fontRef idx="minor"/>
        </p:style>
      </p:sp>
      <p:sp>
        <p:nvSpPr>
          <p:cNvPr id="1073" name="TextBox 3"/>
          <p:cNvSpPr/>
          <p:nvPr/>
        </p:nvSpPr>
        <p:spPr>
          <a:xfrm>
            <a:off x="1838160" y="5883120"/>
            <a:ext cx="20268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venir Light"/>
                <a:ea typeface="MS PGothic"/>
              </a:rPr>
              <a:t>Checkout Area</a:t>
            </a:r>
            <a:endParaRPr b="0" lang="en-US" sz="1800" spc="-1" strike="noStrike">
              <a:latin typeface="Arial"/>
            </a:endParaRPr>
          </a:p>
        </p:txBody>
      </p:sp>
      <p:sp>
        <p:nvSpPr>
          <p:cNvPr id="1074" name="Straight Arrow Connector 5"/>
          <p:cNvSpPr/>
          <p:nvPr/>
        </p:nvSpPr>
        <p:spPr>
          <a:xfrm flipH="1" flipV="1">
            <a:off x="2798640" y="5439600"/>
            <a:ext cx="52560" cy="442440"/>
          </a:xfrm>
          <a:custGeom>
            <a:avLst/>
            <a:gdLst/>
            <a:ahLst/>
            <a:rect l="l" t="t" r="r" b="b"/>
            <a:pathLst>
              <a:path w="21600" h="21600">
                <a:moveTo>
                  <a:pt x="0" y="0"/>
                </a:moveTo>
                <a:lnTo>
                  <a:pt x="21600" y="21600"/>
                </a:lnTo>
              </a:path>
            </a:pathLst>
          </a:custGeom>
          <a:noFill/>
          <a:ln>
            <a:solidFill>
              <a:srgbClr val="5b9bd5"/>
            </a:solidFill>
            <a:tailEnd len="med" type="arrow" w="med"/>
          </a:ln>
        </p:spPr>
        <p:style>
          <a:lnRef idx="2">
            <a:schemeClr val="accent1"/>
          </a:lnRef>
          <a:fillRef idx="0">
            <a:schemeClr val="accent1"/>
          </a:fillRef>
          <a:effectRef idx="1">
            <a:schemeClr val="accent1"/>
          </a:effectRef>
          <a:fontRef idx="minor"/>
        </p:style>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5" name="Title 5"/>
          <p:cNvSpPr txBox="1"/>
          <p:nvPr/>
        </p:nvSpPr>
        <p:spPr>
          <a:xfrm>
            <a:off x="838080" y="1122480"/>
            <a:ext cx="7334640" cy="2387160"/>
          </a:xfrm>
          <a:prstGeom prst="rect">
            <a:avLst/>
          </a:prstGeom>
          <a:noFill/>
          <a:ln w="0">
            <a:noFill/>
          </a:ln>
        </p:spPr>
        <p:txBody>
          <a:bodyPr anchor="b">
            <a:noAutofit/>
          </a:bodyPr>
          <a:p>
            <a:pPr>
              <a:lnSpc>
                <a:spcPct val="90000"/>
              </a:lnSpc>
            </a:pPr>
            <a:r>
              <a:rPr b="1" lang="en-US" sz="4800" spc="-1" strike="noStrike">
                <a:solidFill>
                  <a:srgbClr val="ffffff"/>
                </a:solidFill>
                <a:latin typeface="Montserrat"/>
                <a:ea typeface="Montserrat"/>
              </a:rPr>
              <a:t>Wireless Coexistence</a:t>
            </a:r>
            <a:endParaRPr b="0" lang="en-US" sz="4800" spc="-1" strike="noStrike">
              <a:solidFill>
                <a:srgbClr val="000000"/>
              </a:solidFill>
              <a:latin typeface="Calibri"/>
            </a:endParaRPr>
          </a:p>
        </p:txBody>
      </p:sp>
      <p:sp>
        <p:nvSpPr>
          <p:cNvPr id="1076" name="Subtitle 7"/>
          <p:cNvSpPr txBox="1"/>
          <p:nvPr/>
        </p:nvSpPr>
        <p:spPr>
          <a:xfrm>
            <a:off x="838080" y="3602160"/>
            <a:ext cx="6535080" cy="1655280"/>
          </a:xfrm>
          <a:prstGeom prst="rect">
            <a:avLst/>
          </a:prstGeom>
          <a:noFill/>
          <a:ln w="0">
            <a:noFill/>
          </a:ln>
        </p:spPr>
        <p:txBody>
          <a:bodyPr>
            <a:noAutofit/>
          </a:bodyPr>
          <a:p>
            <a:pPr algn="ctr"/>
            <a:endParaRPr b="0" lang="en-US" sz="3200" spc="-1" strike="noStrike">
              <a:latin typeface="Arial"/>
            </a:endParaRPr>
          </a:p>
        </p:txBody>
      </p:sp>
      <p:sp>
        <p:nvSpPr>
          <p:cNvPr id="1077" name="Rectangle 11"/>
          <p:cNvSpPr txBox="1"/>
          <p:nvPr/>
        </p:nvSpPr>
        <p:spPr>
          <a:xfrm>
            <a:off x="8610480" y="6356520"/>
            <a:ext cx="2742840" cy="364680"/>
          </a:xfrm>
          <a:prstGeom prst="rect">
            <a:avLst/>
          </a:prstGeom>
          <a:noFill/>
          <a:ln w="0">
            <a:noFill/>
          </a:ln>
        </p:spPr>
        <p:txBody>
          <a:bodyPr lIns="90000" rIns="90000" tIns="45000" bIns="45000">
            <a:noAutofit/>
          </a:bodyPr>
          <a:p>
            <a:pPr>
              <a:lnSpc>
                <a:spcPct val="100000"/>
              </a:lnSpc>
            </a:pPr>
            <a:fld id="{C8EA0FF5-CEB1-4A1A-985D-6F12111E5415}" type="slidenum">
              <a:rPr b="0" lang="en-US" sz="1800" spc="-1" strike="noStrike">
                <a:solidFill>
                  <a:srgbClr val="000000"/>
                </a:solidFill>
                <a:latin typeface="Arial"/>
              </a:rPr>
              <a:t>&lt;編號&gt;</a:t>
            </a:fld>
            <a:endParaRPr b="0" lang="en-US" sz="1800" spc="-1" strike="noStrike">
              <a:latin typeface="Times New Roman"/>
            </a:endParaRPr>
          </a:p>
        </p:txBody>
      </p:sp>
    </p:spTree>
  </p:cSld>
  <mc:AlternateContent>
    <mc:Choice Requires="p14">
      <p:transition spd="med" p14:dur="700">
        <p:fade/>
      </p:transition>
    </mc:Choice>
    <mc:Fallback>
      <p:transition spd="med">
        <p:fade/>
      </p:transition>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8" name="Title 2"/>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The Challenge</a:t>
            </a:r>
            <a:endParaRPr b="0" lang="en-US" sz="4400" spc="-1" strike="noStrike">
              <a:solidFill>
                <a:srgbClr val="000000"/>
              </a:solidFill>
              <a:latin typeface="Calibri"/>
            </a:endParaRPr>
          </a:p>
        </p:txBody>
      </p:sp>
      <p:sp>
        <p:nvSpPr>
          <p:cNvPr id="1079" name="Content Placeholder 1"/>
          <p:cNvSpPr txBox="1"/>
          <p:nvPr/>
        </p:nvSpPr>
        <p:spPr>
          <a:xfrm>
            <a:off x="838080" y="1825560"/>
            <a:ext cx="10515240" cy="4350960"/>
          </a:xfrm>
          <a:prstGeom prst="rect">
            <a:avLst/>
          </a:prstGeom>
          <a:noFill/>
          <a:ln w="0">
            <a:noFill/>
          </a:ln>
        </p:spPr>
        <p:txBody>
          <a:bodyPr>
            <a:normAutofit fontScale="56000"/>
          </a:bodyPr>
          <a:p>
            <a:pPr>
              <a:lnSpc>
                <a:spcPct val="100000"/>
              </a:lnSpc>
              <a:spcBef>
                <a:spcPts val="1001"/>
              </a:spcBef>
              <a:tabLst>
                <a:tab algn="l" pos="0"/>
              </a:tabLst>
            </a:pPr>
            <a:r>
              <a:rPr b="0" lang="en-US" sz="2800" spc="-1" strike="noStrike">
                <a:solidFill>
                  <a:srgbClr val="000000"/>
                </a:solidFill>
                <a:latin typeface="Hind"/>
                <a:ea typeface="Hind"/>
              </a:rPr>
              <a:t>Co-existence in a crowded spectrum is a major concern for any wireless network</a:t>
            </a: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r>
              <a:rPr b="0" lang="en-US" sz="2800" spc="-1" strike="noStrike">
                <a:solidFill>
                  <a:srgbClr val="000000"/>
                </a:solidFill>
                <a:latin typeface="Hind"/>
                <a:ea typeface="Hind"/>
              </a:rPr>
              <a:t>There is a multitude of products in use today that operate in the 2.4 GHz ISM band</a:t>
            </a:r>
            <a:endParaRPr b="1" lang="en-US" sz="28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1" lang="en-US" sz="2400" spc="-1" strike="noStrike">
                <a:solidFill>
                  <a:srgbClr val="000000"/>
                </a:solidFill>
                <a:latin typeface="Hind"/>
                <a:ea typeface="Hind Light"/>
              </a:rPr>
              <a:t>Bluetooth</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1" lang="en-US" sz="2400" spc="-1" strike="noStrike">
                <a:solidFill>
                  <a:srgbClr val="000000"/>
                </a:solidFill>
                <a:latin typeface="Hind"/>
                <a:ea typeface="Hind Light"/>
              </a:rPr>
              <a:t>Wi-Fi</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1" lang="en-US" sz="2400" spc="-1" strike="noStrike">
                <a:solidFill>
                  <a:srgbClr val="000000"/>
                </a:solidFill>
                <a:latin typeface="Hind"/>
                <a:ea typeface="Hind Light"/>
              </a:rPr>
              <a:t>Microwave ovens</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1" lang="en-US" sz="2400" spc="-1" strike="noStrike">
                <a:solidFill>
                  <a:srgbClr val="000000"/>
                </a:solidFill>
                <a:latin typeface="Hind"/>
                <a:ea typeface="Hind Light"/>
              </a:rPr>
              <a:t>Etc.</a:t>
            </a:r>
            <a:endParaRPr b="0" lang="en-US" sz="2400" spc="-1" strike="noStrike">
              <a:solidFill>
                <a:srgbClr val="000000"/>
              </a:solidFill>
              <a:latin typeface="Hind Light"/>
            </a:endParaRPr>
          </a:p>
          <a:p>
            <a:pPr marL="457200">
              <a:lnSpc>
                <a:spcPct val="100000"/>
              </a:lnSpc>
              <a:spcBef>
                <a:spcPts val="499"/>
              </a:spcBef>
              <a:tabLst>
                <a:tab algn="l" pos="0"/>
              </a:tabLst>
            </a:pPr>
            <a:endParaRPr b="1" lang="en-US" sz="2400" spc="-1" strike="noStrike">
              <a:solidFill>
                <a:srgbClr val="000000"/>
              </a:solidFill>
              <a:latin typeface="Hind"/>
            </a:endParaRPr>
          </a:p>
          <a:p>
            <a:pPr>
              <a:lnSpc>
                <a:spcPct val="100000"/>
              </a:lnSpc>
              <a:spcBef>
                <a:spcPts val="1001"/>
              </a:spcBef>
              <a:tabLst>
                <a:tab algn="l" pos="0"/>
              </a:tabLst>
            </a:pPr>
            <a:r>
              <a:rPr b="0" lang="en-US" sz="2800" spc="-1" strike="noStrike">
                <a:solidFill>
                  <a:srgbClr val="000000"/>
                </a:solidFill>
                <a:latin typeface="Hind"/>
                <a:ea typeface="Hind"/>
              </a:rPr>
              <a:t>IEEE 802.15.4 standard (and protocols based on it) is equipped with system attributes that are key to surviving the interference rich 2.4 GHz environment</a:t>
            </a:r>
            <a:endParaRPr b="1" lang="en-US" sz="2800" spc="-1" strike="noStrike">
              <a:solidFill>
                <a:srgbClr val="000000"/>
              </a:solidFill>
              <a:latin typeface="Hind"/>
            </a:endParaRPr>
          </a:p>
        </p:txBody>
      </p:sp>
    </p:spTree>
  </p:cSld>
  <mc:AlternateContent>
    <mc:Choice Requires="p14">
      <p:transition spd="med" p14:dur="700">
        <p:fade/>
      </p:transition>
    </mc:Choice>
    <mc:Fallback>
      <p:transition spd="med">
        <p:fade/>
      </p:transition>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0" name="Title 2"/>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IEEE 802.15.4 Pedigree</a:t>
            </a:r>
            <a:endParaRPr b="0" lang="en-US" sz="4400" spc="-1" strike="noStrike">
              <a:solidFill>
                <a:srgbClr val="000000"/>
              </a:solidFill>
              <a:latin typeface="Calibri"/>
            </a:endParaRPr>
          </a:p>
        </p:txBody>
      </p:sp>
      <p:sp>
        <p:nvSpPr>
          <p:cNvPr id="1081" name="Content Placeholder 1"/>
          <p:cNvSpPr txBox="1"/>
          <p:nvPr/>
        </p:nvSpPr>
        <p:spPr>
          <a:xfrm>
            <a:off x="838080" y="1825560"/>
            <a:ext cx="10515240" cy="4350960"/>
          </a:xfrm>
          <a:prstGeom prst="rect">
            <a:avLst/>
          </a:prstGeom>
          <a:noFill/>
          <a:ln w="0">
            <a:noFill/>
          </a:ln>
        </p:spPr>
        <p:txBody>
          <a:bodyPr>
            <a:normAutofit fontScale="66000"/>
          </a:bodyPr>
          <a:p>
            <a:pPr>
              <a:lnSpc>
                <a:spcPct val="100000"/>
              </a:lnSpc>
              <a:spcBef>
                <a:spcPts val="1001"/>
              </a:spcBef>
              <a:tabLst>
                <a:tab algn="l" pos="0"/>
              </a:tabLst>
            </a:pPr>
            <a:r>
              <a:rPr b="0" lang="en-US" sz="2800" spc="-1" strike="noStrike">
                <a:solidFill>
                  <a:srgbClr val="000000"/>
                </a:solidFill>
                <a:latin typeface="Hind"/>
                <a:ea typeface="Hind"/>
              </a:rPr>
              <a:t>Global standard</a:t>
            </a:r>
            <a:endParaRPr b="1" lang="en-US" sz="2800" spc="-1" strike="noStrike">
              <a:solidFill>
                <a:srgbClr val="000000"/>
              </a:solidFill>
              <a:latin typeface="Hind"/>
            </a:endParaRPr>
          </a:p>
          <a:p>
            <a:pPr>
              <a:lnSpc>
                <a:spcPct val="100000"/>
              </a:lnSpc>
              <a:spcBef>
                <a:spcPts val="1001"/>
              </a:spcBef>
              <a:tabLst>
                <a:tab algn="l" pos="0"/>
              </a:tabLst>
            </a:pPr>
            <a:r>
              <a:rPr b="0" lang="en-US" sz="2800" spc="-1" strike="noStrike">
                <a:solidFill>
                  <a:srgbClr val="000000"/>
                </a:solidFill>
                <a:latin typeface="Hind"/>
                <a:ea typeface="Hind"/>
              </a:rPr>
              <a:t>Variety of sources</a:t>
            </a:r>
            <a:endParaRPr b="1" lang="en-US" sz="2800" spc="-1" strike="noStrike">
              <a:solidFill>
                <a:srgbClr val="000000"/>
              </a:solidFill>
              <a:latin typeface="Hind"/>
            </a:endParaRPr>
          </a:p>
          <a:p>
            <a:pPr>
              <a:lnSpc>
                <a:spcPct val="100000"/>
              </a:lnSpc>
              <a:spcBef>
                <a:spcPts val="1001"/>
              </a:spcBef>
              <a:tabLst>
                <a:tab algn="l" pos="0"/>
              </a:tabLst>
            </a:pPr>
            <a:r>
              <a:rPr b="0" lang="en-US" sz="2800" spc="-1" strike="noStrike">
                <a:solidFill>
                  <a:srgbClr val="000000"/>
                </a:solidFill>
                <a:latin typeface="Hind"/>
                <a:ea typeface="Hind"/>
              </a:rPr>
              <a:t>Technology in mass production since 2003</a:t>
            </a:r>
            <a:endParaRPr b="1" lang="en-US" sz="2800" spc="-1" strike="noStrike">
              <a:solidFill>
                <a:srgbClr val="000000"/>
              </a:solidFill>
              <a:latin typeface="Hind"/>
            </a:endParaRPr>
          </a:p>
          <a:p>
            <a:pPr>
              <a:lnSpc>
                <a:spcPct val="100000"/>
              </a:lnSpc>
              <a:spcBef>
                <a:spcPts val="1001"/>
              </a:spcBef>
              <a:tabLst>
                <a:tab algn="l" pos="0"/>
              </a:tabLst>
            </a:pPr>
            <a:r>
              <a:rPr b="0" lang="en-US" sz="2800" spc="-1" strike="noStrike">
                <a:solidFill>
                  <a:srgbClr val="000000"/>
                </a:solidFill>
                <a:latin typeface="Hind"/>
                <a:ea typeface="Hind"/>
              </a:rPr>
              <a:t>Optimized for low duty cycle application</a:t>
            </a:r>
            <a:endParaRPr b="1" lang="en-US" sz="28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1" lang="en-US" sz="2400" spc="-1" strike="noStrike">
                <a:solidFill>
                  <a:srgbClr val="000000"/>
                </a:solidFill>
                <a:latin typeface="Hind"/>
                <a:ea typeface="Hind Light"/>
              </a:rPr>
              <a:t>Longer battery life (months to years)</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1" lang="en-US" sz="2400" spc="-1" strike="noStrike">
                <a:solidFill>
                  <a:srgbClr val="000000"/>
                </a:solidFill>
                <a:latin typeface="Hind"/>
                <a:ea typeface="Hind Light"/>
              </a:rPr>
              <a:t>Small packets (short Tx times)</a:t>
            </a:r>
            <a:endParaRPr b="0" lang="en-US" sz="2400" spc="-1" strike="noStrike">
              <a:solidFill>
                <a:srgbClr val="000000"/>
              </a:solidFill>
              <a:latin typeface="Hind Light"/>
            </a:endParaRPr>
          </a:p>
          <a:p>
            <a:pPr>
              <a:lnSpc>
                <a:spcPct val="100000"/>
              </a:lnSpc>
              <a:spcBef>
                <a:spcPts val="1001"/>
              </a:spcBef>
              <a:tabLst>
                <a:tab algn="l" pos="0"/>
              </a:tabLst>
            </a:pPr>
            <a:r>
              <a:rPr b="0" lang="en-US" sz="2800" spc="-1" strike="noStrike">
                <a:solidFill>
                  <a:srgbClr val="000000"/>
                </a:solidFill>
                <a:latin typeface="Hind"/>
                <a:ea typeface="Hind"/>
              </a:rPr>
              <a:t>Interference avoidance</a:t>
            </a:r>
            <a:endParaRPr b="1" lang="en-US" sz="28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1" lang="en-US" sz="2400" spc="-1" strike="noStrike">
                <a:solidFill>
                  <a:srgbClr val="000000"/>
                </a:solidFill>
                <a:latin typeface="Hind"/>
                <a:ea typeface="Hind Light"/>
              </a:rPr>
              <a:t>DSSS</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1" lang="en-US" sz="2400" spc="-1" strike="noStrike">
                <a:solidFill>
                  <a:srgbClr val="000000"/>
                </a:solidFill>
                <a:latin typeface="Hind"/>
                <a:ea typeface="Hind Light"/>
              </a:rPr>
              <a:t>CSMA-CA</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1" lang="en-US" sz="2400" spc="-1" strike="noStrike">
                <a:solidFill>
                  <a:srgbClr val="000000"/>
                </a:solidFill>
                <a:latin typeface="Hind"/>
                <a:ea typeface="Hind Light"/>
              </a:rPr>
              <a:t>Short burst transmission</a:t>
            </a:r>
            <a:endParaRPr b="0" lang="en-US" sz="24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1" lang="en-US" sz="2400" spc="-1" strike="noStrike">
                <a:solidFill>
                  <a:srgbClr val="000000"/>
                </a:solidFill>
                <a:latin typeface="Hind"/>
                <a:ea typeface="Hind Light"/>
              </a:rPr>
              <a:t>Retries</a:t>
            </a:r>
            <a:endParaRPr b="0" lang="en-US" sz="2400" spc="-1" strike="noStrike">
              <a:solidFill>
                <a:srgbClr val="000000"/>
              </a:solidFill>
              <a:latin typeface="Hind Light"/>
            </a:endParaRPr>
          </a:p>
        </p:txBody>
      </p:sp>
    </p:spTree>
  </p:cSld>
  <mc:AlternateContent>
    <mc:Choice Requires="p14">
      <p:transition spd="med" p14:dur="700">
        <p:fade/>
      </p:transition>
    </mc:Choice>
    <mc:Fallback>
      <p:transition spd="med">
        <p:fade/>
      </p:transition>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2" name="Title 2"/>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IEEE 802.15.4 Spectrum Usage</a:t>
            </a:r>
            <a:endParaRPr b="0" lang="en-US" sz="4400" spc="-1" strike="noStrike">
              <a:solidFill>
                <a:srgbClr val="000000"/>
              </a:solidFill>
              <a:latin typeface="Calibri"/>
            </a:endParaRPr>
          </a:p>
        </p:txBody>
      </p:sp>
      <p:pic>
        <p:nvPicPr>
          <p:cNvPr id="1083" name="Picture 4" descr="Screen Shot 2015-04-22 at 10.52.26 AM.png"/>
          <p:cNvPicPr/>
          <p:nvPr/>
        </p:nvPicPr>
        <p:blipFill>
          <a:blip r:embed="rId1"/>
          <a:stretch/>
        </p:blipFill>
        <p:spPr>
          <a:xfrm>
            <a:off x="2101320" y="1484640"/>
            <a:ext cx="7873560" cy="42922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4" name="Title 2"/>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IEEE 802.15.4 CSMA-CA</a:t>
            </a:r>
            <a:endParaRPr b="0" lang="en-US" sz="4400" spc="-1" strike="noStrike">
              <a:solidFill>
                <a:srgbClr val="000000"/>
              </a:solidFill>
              <a:latin typeface="Calibri"/>
            </a:endParaRPr>
          </a:p>
        </p:txBody>
      </p:sp>
      <p:pic>
        <p:nvPicPr>
          <p:cNvPr id="1085" name="Picture 4" descr="Screen Shot 2015-04-22 at 10.52.52 AM.png"/>
          <p:cNvPicPr/>
          <p:nvPr/>
        </p:nvPicPr>
        <p:blipFill>
          <a:blip r:embed="rId1"/>
          <a:stretch/>
        </p:blipFill>
        <p:spPr>
          <a:xfrm>
            <a:off x="2095560" y="1690560"/>
            <a:ext cx="8000640" cy="40636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6" name="Title 2"/>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Network Level Enhancements</a:t>
            </a:r>
            <a:endParaRPr b="0" lang="en-US" sz="4400" spc="-1" strike="noStrike">
              <a:solidFill>
                <a:srgbClr val="000000"/>
              </a:solidFill>
              <a:latin typeface="Calibri"/>
            </a:endParaRPr>
          </a:p>
        </p:txBody>
      </p:sp>
      <p:sp>
        <p:nvSpPr>
          <p:cNvPr id="1087" name="Content Placeholder 1"/>
          <p:cNvSpPr txBox="1"/>
          <p:nvPr/>
        </p:nvSpPr>
        <p:spPr>
          <a:xfrm>
            <a:off x="838080" y="1825560"/>
            <a:ext cx="10515240" cy="4350960"/>
          </a:xfrm>
          <a:prstGeom prst="rect">
            <a:avLst/>
          </a:prstGeom>
          <a:noFill/>
          <a:ln w="0">
            <a:noFill/>
          </a:ln>
        </p:spPr>
        <p:txBody>
          <a:bodyPr>
            <a:normAutofit fontScale="73000"/>
          </a:bodyPr>
          <a:p>
            <a:pPr>
              <a:lnSpc>
                <a:spcPct val="100000"/>
              </a:lnSpc>
              <a:spcBef>
                <a:spcPts val="1001"/>
              </a:spcBef>
              <a:tabLst>
                <a:tab algn="l" pos="0"/>
              </a:tabLst>
            </a:pPr>
            <a:r>
              <a:rPr b="1" lang="en-US" sz="2800" spc="-1" strike="noStrike">
                <a:solidFill>
                  <a:srgbClr val="000000"/>
                </a:solidFill>
                <a:latin typeface="Hind"/>
                <a:ea typeface="Hind"/>
              </a:rPr>
              <a:t>Networking Protocols can extend the interference avoidance capabilities of IEEE 802.15.4 by providing advanced protocol features to deal with interference sources</a:t>
            </a:r>
            <a:endParaRPr b="1" lang="en-US" sz="2800" spc="-1" strike="noStrike">
              <a:solidFill>
                <a:srgbClr val="000000"/>
              </a:solidFill>
              <a:latin typeface="Hind"/>
            </a:endParaRPr>
          </a:p>
          <a:p>
            <a:pPr>
              <a:lnSpc>
                <a:spcPct val="100000"/>
              </a:lnSpc>
              <a:spcBef>
                <a:spcPts val="1001"/>
              </a:spcBef>
              <a:tabLst>
                <a:tab algn="l" pos="0"/>
              </a:tabLst>
            </a:pPr>
            <a:endParaRPr b="1" lang="en-US" sz="28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Zigbee PRO</a:t>
            </a:r>
            <a:endParaRPr b="0" lang="en-US" sz="24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Network level acknowledgements</a:t>
            </a:r>
            <a:endParaRPr b="0" lang="en-US" sz="20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Network Level re-tries</a:t>
            </a:r>
            <a:endParaRPr b="0" lang="en-US" sz="20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Frequency Agility </a:t>
            </a:r>
            <a:endParaRPr b="0" lang="en-US" sz="2000" spc="-1" strike="noStrike">
              <a:solidFill>
                <a:srgbClr val="000000"/>
              </a:solidFill>
              <a:latin typeface="Hind Light"/>
            </a:endParaRPr>
          </a:p>
          <a:p>
            <a:pPr lvl="3" marL="1600200" indent="-228240">
              <a:lnSpc>
                <a:spcPct val="100000"/>
              </a:lnSpc>
              <a:spcBef>
                <a:spcPts val="499"/>
              </a:spcBef>
              <a:buClr>
                <a:srgbClr val="000000"/>
              </a:buClr>
              <a:buFont typeface="Arial"/>
              <a:buChar char="•"/>
              <a:tabLst>
                <a:tab algn="l" pos="0"/>
              </a:tabLst>
            </a:pPr>
            <a:r>
              <a:rPr b="0" lang="en-US" sz="1800" spc="-1" strike="noStrike">
                <a:solidFill>
                  <a:srgbClr val="000000"/>
                </a:solidFill>
                <a:latin typeface="Hind Light"/>
                <a:ea typeface="Hind Light"/>
              </a:rPr>
              <a:t>Network Moves to “cleaner” spectrum</a:t>
            </a:r>
            <a:endParaRPr b="0" lang="en-US" sz="18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400" spc="-1" strike="noStrike">
                <a:solidFill>
                  <a:srgbClr val="000000"/>
                </a:solidFill>
                <a:latin typeface="Hind Light"/>
                <a:ea typeface="Hind Light"/>
              </a:rPr>
              <a:t>Zigbee RF4CE</a:t>
            </a:r>
            <a:endParaRPr b="0" lang="en-US" sz="2400" spc="-1" strike="noStrike">
              <a:solidFill>
                <a:srgbClr val="000000"/>
              </a:solidFill>
              <a:latin typeface="Hind Light"/>
            </a:endParaRPr>
          </a:p>
          <a:p>
            <a:pPr lvl="2" marL="1143000" indent="-228240">
              <a:lnSpc>
                <a:spcPct val="100000"/>
              </a:lnSpc>
              <a:spcBef>
                <a:spcPts val="499"/>
              </a:spcBef>
              <a:buClr>
                <a:srgbClr val="000000"/>
              </a:buClr>
              <a:buFont typeface="Arial"/>
              <a:buChar char="•"/>
              <a:tabLst>
                <a:tab algn="l" pos="0"/>
              </a:tabLst>
            </a:pPr>
            <a:r>
              <a:rPr b="0" lang="en-US" sz="2000" spc="-1" strike="noStrike">
                <a:solidFill>
                  <a:srgbClr val="000000"/>
                </a:solidFill>
                <a:latin typeface="Hind Light"/>
                <a:ea typeface="Hind Light"/>
              </a:rPr>
              <a:t>Multi-channel operation</a:t>
            </a:r>
            <a:endParaRPr b="0" lang="en-US" sz="2000" spc="-1" strike="noStrike">
              <a:solidFill>
                <a:srgbClr val="000000"/>
              </a:solidFill>
              <a:latin typeface="Hind Light"/>
            </a:endParaRPr>
          </a:p>
          <a:p>
            <a:pPr lvl="3" marL="1600200" indent="-228240">
              <a:lnSpc>
                <a:spcPct val="100000"/>
              </a:lnSpc>
              <a:spcBef>
                <a:spcPts val="499"/>
              </a:spcBef>
              <a:buClr>
                <a:srgbClr val="000000"/>
              </a:buClr>
              <a:buFont typeface="Arial"/>
              <a:buChar char="•"/>
              <a:tabLst>
                <a:tab algn="l" pos="0"/>
              </a:tabLst>
            </a:pPr>
            <a:r>
              <a:rPr b="0" lang="en-US" sz="1800" spc="-1" strike="noStrike">
                <a:solidFill>
                  <a:srgbClr val="000000"/>
                </a:solidFill>
                <a:latin typeface="Hind Light"/>
                <a:ea typeface="Hind Light"/>
              </a:rPr>
              <a:t>IEEE 802.15.4 channels 15, 20, and 25</a:t>
            </a:r>
            <a:endParaRPr b="0" lang="en-US" sz="1800" spc="-1" strike="noStrike">
              <a:solidFill>
                <a:srgbClr val="000000"/>
              </a:solidFill>
              <a:latin typeface="Hind Light"/>
            </a:endParaRPr>
          </a:p>
        </p:txBody>
      </p:sp>
    </p:spTree>
  </p:cSld>
  <mc:AlternateContent>
    <mc:Choice Requires="p14">
      <p:transition spd="med" p14:dur="700">
        <p:fade/>
      </p:transition>
    </mc:Choice>
    <mc:Fallback>
      <p:transition spd="med">
        <p:fade/>
      </p:transition>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8" name="Rectangle 17"/>
          <p:cNvSpPr txBox="1"/>
          <p:nvPr/>
        </p:nvSpPr>
        <p:spPr>
          <a:xfrm>
            <a:off x="838080" y="9468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Testing the Theory</a:t>
            </a:r>
            <a:endParaRPr b="0" lang="en-US" sz="4400" spc="-1" strike="noStrike">
              <a:solidFill>
                <a:srgbClr val="000000"/>
              </a:solidFill>
              <a:latin typeface="Calibri"/>
            </a:endParaRPr>
          </a:p>
        </p:txBody>
      </p:sp>
      <p:pic>
        <p:nvPicPr>
          <p:cNvPr id="1089" name="Picture 2" descr="House"/>
          <p:cNvPicPr/>
          <p:nvPr/>
        </p:nvPicPr>
        <p:blipFill>
          <a:blip r:embed="rId1"/>
          <a:stretch/>
        </p:blipFill>
        <p:spPr>
          <a:xfrm>
            <a:off x="3133800" y="1285920"/>
            <a:ext cx="7457760" cy="5495400"/>
          </a:xfrm>
          <a:prstGeom prst="rect">
            <a:avLst/>
          </a:prstGeom>
          <a:ln w="0">
            <a:noFill/>
          </a:ln>
        </p:spPr>
      </p:pic>
      <p:sp>
        <p:nvSpPr>
          <p:cNvPr id="1090" name="Oval 4"/>
          <p:cNvSpPr/>
          <p:nvPr/>
        </p:nvSpPr>
        <p:spPr>
          <a:xfrm>
            <a:off x="5952960" y="3343320"/>
            <a:ext cx="990360" cy="1066320"/>
          </a:xfrm>
          <a:prstGeom prst="ellipse">
            <a:avLst/>
          </a:prstGeom>
          <a:solidFill>
            <a:schemeClr val="accent1">
              <a:alpha val="50000"/>
            </a:schemeClr>
          </a:solidFill>
          <a:ln w="9525">
            <a:solidFill>
              <a:srgbClr val="000000"/>
            </a:solidFill>
            <a:round/>
          </a:ln>
        </p:spPr>
        <p:style>
          <a:lnRef idx="0"/>
          <a:fillRef idx="0"/>
          <a:effectRef idx="0"/>
          <a:fontRef idx="minor"/>
        </p:style>
      </p:sp>
      <p:sp>
        <p:nvSpPr>
          <p:cNvPr id="1091" name="Text Box 5"/>
          <p:cNvSpPr/>
          <p:nvPr/>
        </p:nvSpPr>
        <p:spPr>
          <a:xfrm>
            <a:off x="5593320" y="4334040"/>
            <a:ext cx="1790280" cy="39492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pPr>
            <a:r>
              <a:rPr b="1" lang="en-US" sz="1000" spc="-1" strike="noStrike">
                <a:solidFill>
                  <a:srgbClr val="000000"/>
                </a:solidFill>
                <a:latin typeface="Arial"/>
                <a:ea typeface="ＭＳ Ｐゴシック"/>
              </a:rPr>
              <a:t>TV – AppleTV</a:t>
            </a:r>
            <a:endParaRPr b="0" lang="en-US" sz="1000" spc="-1" strike="noStrike">
              <a:latin typeface="Arial"/>
            </a:endParaRPr>
          </a:p>
          <a:p>
            <a:pPr algn="ctr">
              <a:lnSpc>
                <a:spcPct val="100000"/>
              </a:lnSpc>
            </a:pPr>
            <a:r>
              <a:rPr b="1" lang="en-US" sz="1000" spc="-1" strike="noStrike">
                <a:solidFill>
                  <a:srgbClr val="000000"/>
                </a:solidFill>
                <a:latin typeface="Arial"/>
                <a:ea typeface="ＭＳ Ｐゴシック"/>
              </a:rPr>
              <a:t>(placed on top of AppleTV)</a:t>
            </a:r>
            <a:endParaRPr b="0" lang="en-US" sz="1000" spc="-1" strike="noStrike">
              <a:latin typeface="Arial"/>
            </a:endParaRPr>
          </a:p>
        </p:txBody>
      </p:sp>
      <p:sp>
        <p:nvSpPr>
          <p:cNvPr id="1092" name="Oval 6"/>
          <p:cNvSpPr/>
          <p:nvPr/>
        </p:nvSpPr>
        <p:spPr>
          <a:xfrm>
            <a:off x="9534600" y="2200320"/>
            <a:ext cx="990360" cy="1066320"/>
          </a:xfrm>
          <a:prstGeom prst="ellipse">
            <a:avLst/>
          </a:prstGeom>
          <a:solidFill>
            <a:schemeClr val="accent1">
              <a:alpha val="50000"/>
            </a:schemeClr>
          </a:solidFill>
          <a:ln w="9525">
            <a:solidFill>
              <a:srgbClr val="000000"/>
            </a:solidFill>
            <a:round/>
          </a:ln>
        </p:spPr>
        <p:style>
          <a:lnRef idx="0"/>
          <a:fillRef idx="0"/>
          <a:effectRef idx="0"/>
          <a:fontRef idx="minor"/>
        </p:style>
      </p:sp>
      <p:sp>
        <p:nvSpPr>
          <p:cNvPr id="1093" name="Text Box 7"/>
          <p:cNvSpPr/>
          <p:nvPr/>
        </p:nvSpPr>
        <p:spPr>
          <a:xfrm>
            <a:off x="8150040" y="2901600"/>
            <a:ext cx="1820880" cy="2426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000" spc="-1" strike="noStrike">
                <a:solidFill>
                  <a:srgbClr val="000000"/>
                </a:solidFill>
                <a:latin typeface="Arial"/>
                <a:ea typeface="ＭＳ Ｐゴシック"/>
              </a:rPr>
              <a:t>Wi-Fi (a/b/g/n) access point</a:t>
            </a:r>
            <a:endParaRPr b="0" lang="en-US" sz="1000" spc="-1" strike="noStrike">
              <a:latin typeface="Arial"/>
            </a:endParaRPr>
          </a:p>
        </p:txBody>
      </p:sp>
      <p:sp>
        <p:nvSpPr>
          <p:cNvPr id="1094" name="Oval 8"/>
          <p:cNvSpPr/>
          <p:nvPr/>
        </p:nvSpPr>
        <p:spPr>
          <a:xfrm>
            <a:off x="3895560" y="2124000"/>
            <a:ext cx="990360" cy="1066320"/>
          </a:xfrm>
          <a:prstGeom prst="ellipse">
            <a:avLst/>
          </a:prstGeom>
          <a:solidFill>
            <a:schemeClr val="accent1">
              <a:alpha val="50000"/>
            </a:schemeClr>
          </a:solidFill>
          <a:ln w="9525">
            <a:solidFill>
              <a:srgbClr val="000000"/>
            </a:solidFill>
            <a:round/>
          </a:ln>
        </p:spPr>
        <p:style>
          <a:lnRef idx="0"/>
          <a:fillRef idx="0"/>
          <a:effectRef idx="0"/>
          <a:fontRef idx="minor"/>
        </p:style>
      </p:sp>
      <p:sp>
        <p:nvSpPr>
          <p:cNvPr id="1095" name="Text Box 9"/>
          <p:cNvSpPr/>
          <p:nvPr/>
        </p:nvSpPr>
        <p:spPr>
          <a:xfrm>
            <a:off x="4975920" y="2200320"/>
            <a:ext cx="1877400" cy="3646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pPr>
            <a:r>
              <a:rPr b="1" lang="en-US" sz="900" spc="-1" strike="noStrike">
                <a:solidFill>
                  <a:srgbClr val="000000"/>
                </a:solidFill>
                <a:latin typeface="Arial"/>
                <a:ea typeface="ＭＳ Ｐゴシック"/>
              </a:rPr>
              <a:t>Meda Content </a:t>
            </a:r>
            <a:endParaRPr b="0" lang="en-US" sz="900" spc="-1" strike="noStrike">
              <a:latin typeface="Arial"/>
            </a:endParaRPr>
          </a:p>
          <a:p>
            <a:pPr algn="ctr">
              <a:lnSpc>
                <a:spcPct val="100000"/>
              </a:lnSpc>
            </a:pPr>
            <a:r>
              <a:rPr b="1" lang="en-US" sz="900" spc="-1" strike="noStrike">
                <a:solidFill>
                  <a:srgbClr val="000000"/>
                </a:solidFill>
                <a:latin typeface="Arial"/>
                <a:ea typeface="ＭＳ Ｐゴシック"/>
              </a:rPr>
              <a:t>(placed on top of wi-fi antenna)</a:t>
            </a:r>
            <a:endParaRPr b="0" lang="en-US" sz="900" spc="-1" strike="noStrike">
              <a:latin typeface="Arial"/>
            </a:endParaRPr>
          </a:p>
        </p:txBody>
      </p:sp>
      <p:sp>
        <p:nvSpPr>
          <p:cNvPr id="1096" name="Line 10"/>
          <p:cNvSpPr/>
          <p:nvPr/>
        </p:nvSpPr>
        <p:spPr>
          <a:xfrm>
            <a:off x="4809960" y="3038400"/>
            <a:ext cx="1143000" cy="685800"/>
          </a:xfrm>
          <a:prstGeom prst="line">
            <a:avLst/>
          </a:prstGeom>
          <a:ln w="9525">
            <a:solidFill>
              <a:srgbClr val="000000"/>
            </a:solidFill>
            <a:round/>
            <a:headEnd len="med" type="triangle" w="med"/>
            <a:tailEnd len="med" type="triangle" w="med"/>
          </a:ln>
        </p:spPr>
        <p:style>
          <a:lnRef idx="0"/>
          <a:fillRef idx="0"/>
          <a:effectRef idx="0"/>
          <a:fontRef idx="minor"/>
        </p:style>
      </p:sp>
      <p:sp>
        <p:nvSpPr>
          <p:cNvPr id="1097" name="Text Box 11"/>
          <p:cNvSpPr/>
          <p:nvPr/>
        </p:nvSpPr>
        <p:spPr>
          <a:xfrm>
            <a:off x="4733640" y="3343320"/>
            <a:ext cx="74520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400" spc="-1" strike="noStrike">
                <a:solidFill>
                  <a:srgbClr val="000000"/>
                </a:solidFill>
                <a:latin typeface="Arial"/>
                <a:ea typeface="ＭＳ Ｐゴシック"/>
              </a:rPr>
              <a:t>25 feet</a:t>
            </a:r>
            <a:endParaRPr b="0" lang="en-US" sz="1400" spc="-1" strike="noStrike">
              <a:latin typeface="Arial"/>
            </a:endParaRPr>
          </a:p>
        </p:txBody>
      </p:sp>
      <p:pic>
        <p:nvPicPr>
          <p:cNvPr id="1098" name="Picture 12" descr="IMG_4342 (WinCE)"/>
          <p:cNvPicPr/>
          <p:nvPr/>
        </p:nvPicPr>
        <p:blipFill>
          <a:blip r:embed="rId2"/>
          <a:stretch/>
        </p:blipFill>
        <p:spPr>
          <a:xfrm>
            <a:off x="1892520" y="1326240"/>
            <a:ext cx="1850400" cy="1233360"/>
          </a:xfrm>
          <a:prstGeom prst="rect">
            <a:avLst/>
          </a:prstGeom>
          <a:ln w="0">
            <a:noFill/>
          </a:ln>
        </p:spPr>
      </p:pic>
      <p:pic>
        <p:nvPicPr>
          <p:cNvPr id="1099" name="Picture 13" descr="IMG_4352 (WinCE)"/>
          <p:cNvPicPr/>
          <p:nvPr/>
        </p:nvPicPr>
        <p:blipFill>
          <a:blip r:embed="rId3"/>
          <a:stretch/>
        </p:blipFill>
        <p:spPr>
          <a:xfrm>
            <a:off x="1819440" y="3002400"/>
            <a:ext cx="1856880" cy="1238040"/>
          </a:xfrm>
          <a:prstGeom prst="rect">
            <a:avLst/>
          </a:prstGeom>
          <a:ln w="0">
            <a:noFill/>
          </a:ln>
        </p:spPr>
      </p:pic>
      <p:pic>
        <p:nvPicPr>
          <p:cNvPr id="1100" name="Picture 14" descr="IMG_4350 (WinCE)"/>
          <p:cNvPicPr/>
          <p:nvPr/>
        </p:nvPicPr>
        <p:blipFill>
          <a:blip r:embed="rId4"/>
          <a:stretch/>
        </p:blipFill>
        <p:spPr>
          <a:xfrm>
            <a:off x="6934320" y="1523880"/>
            <a:ext cx="2057040" cy="1371240"/>
          </a:xfrm>
          <a:prstGeom prst="rect">
            <a:avLst/>
          </a:prstGeom>
          <a:ln w="0">
            <a:noFill/>
          </a:ln>
        </p:spPr>
      </p:pic>
      <p:pic>
        <p:nvPicPr>
          <p:cNvPr id="1101" name="Picture 15" descr="IMG_4346 (WinCE)"/>
          <p:cNvPicPr/>
          <p:nvPr/>
        </p:nvPicPr>
        <p:blipFill>
          <a:blip r:embed="rId5"/>
          <a:stretch/>
        </p:blipFill>
        <p:spPr>
          <a:xfrm>
            <a:off x="6934320" y="3200400"/>
            <a:ext cx="1866960" cy="12445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2" name="Rectangle 2"/>
          <p:cNvSpPr txBox="1"/>
          <p:nvPr/>
        </p:nvSpPr>
        <p:spPr>
          <a:xfrm>
            <a:off x="838080" y="11592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No Interference</a:t>
            </a:r>
            <a:endParaRPr b="0" lang="en-US" sz="4400" spc="-1" strike="noStrike">
              <a:solidFill>
                <a:srgbClr val="000000"/>
              </a:solidFill>
              <a:latin typeface="Calibri"/>
            </a:endParaRPr>
          </a:p>
        </p:txBody>
      </p:sp>
      <p:pic>
        <p:nvPicPr>
          <p:cNvPr id="1103" name="Picture 3" descr="149"/>
          <p:cNvPicPr/>
          <p:nvPr/>
        </p:nvPicPr>
        <p:blipFill>
          <a:blip r:embed="rId1"/>
          <a:stretch/>
        </p:blipFill>
        <p:spPr>
          <a:xfrm>
            <a:off x="8991720" y="1066680"/>
            <a:ext cx="1418760" cy="1418760"/>
          </a:xfrm>
          <a:prstGeom prst="rect">
            <a:avLst/>
          </a:prstGeom>
          <a:ln w="0">
            <a:noFill/>
          </a:ln>
        </p:spPr>
      </p:pic>
      <p:sp>
        <p:nvSpPr>
          <p:cNvPr id="1104" name="Line 4"/>
          <p:cNvSpPr/>
          <p:nvPr/>
        </p:nvSpPr>
        <p:spPr>
          <a:xfrm>
            <a:off x="8762760" y="1981080"/>
            <a:ext cx="457200" cy="0"/>
          </a:xfrm>
          <a:prstGeom prst="line">
            <a:avLst/>
          </a:prstGeom>
          <a:ln w="38100">
            <a:solidFill>
              <a:srgbClr val="000000"/>
            </a:solidFill>
            <a:round/>
          </a:ln>
        </p:spPr>
        <p:style>
          <a:lnRef idx="0"/>
          <a:fillRef idx="0"/>
          <a:effectRef idx="0"/>
          <a:fontRef idx="minor"/>
        </p:style>
      </p:sp>
      <p:pic>
        <p:nvPicPr>
          <p:cNvPr id="1105" name="Picture 5" descr="MC1312x LargeBrd Straight Proof"/>
          <p:cNvPicPr/>
          <p:nvPr/>
        </p:nvPicPr>
        <p:blipFill>
          <a:blip r:embed="rId2"/>
          <a:stretch/>
        </p:blipFill>
        <p:spPr>
          <a:xfrm>
            <a:off x="7772400" y="1600200"/>
            <a:ext cx="1066320" cy="853560"/>
          </a:xfrm>
          <a:prstGeom prst="rect">
            <a:avLst/>
          </a:prstGeom>
          <a:ln w="0">
            <a:noFill/>
          </a:ln>
        </p:spPr>
      </p:pic>
      <p:pic>
        <p:nvPicPr>
          <p:cNvPr id="1106" name="Picture 6" descr="MC1312x LargeBrd Straight Proof"/>
          <p:cNvPicPr/>
          <p:nvPr/>
        </p:nvPicPr>
        <p:blipFill>
          <a:blip r:embed="rId3"/>
          <a:stretch/>
        </p:blipFill>
        <p:spPr>
          <a:xfrm>
            <a:off x="7620120" y="4648320"/>
            <a:ext cx="1066320" cy="853560"/>
          </a:xfrm>
          <a:prstGeom prst="rect">
            <a:avLst/>
          </a:prstGeom>
          <a:ln w="0">
            <a:noFill/>
          </a:ln>
        </p:spPr>
      </p:pic>
      <p:sp>
        <p:nvSpPr>
          <p:cNvPr id="1107" name="Line 7"/>
          <p:cNvSpPr/>
          <p:nvPr/>
        </p:nvSpPr>
        <p:spPr>
          <a:xfrm flipV="1">
            <a:off x="8610480" y="2361960"/>
            <a:ext cx="1143000" cy="2743200"/>
          </a:xfrm>
          <a:prstGeom prst="line">
            <a:avLst/>
          </a:prstGeom>
          <a:ln w="38100">
            <a:solidFill>
              <a:srgbClr val="000000"/>
            </a:solidFill>
            <a:round/>
          </a:ln>
        </p:spPr>
        <p:style>
          <a:lnRef idx="0"/>
          <a:fillRef idx="0"/>
          <a:effectRef idx="0"/>
          <a:fontRef idx="minor"/>
        </p:style>
      </p:sp>
      <p:sp>
        <p:nvSpPr>
          <p:cNvPr id="1108" name="Line 8"/>
          <p:cNvSpPr/>
          <p:nvPr/>
        </p:nvSpPr>
        <p:spPr>
          <a:xfrm flipV="1">
            <a:off x="8305560" y="2361960"/>
            <a:ext cx="0" cy="2286000"/>
          </a:xfrm>
          <a:prstGeom prst="line">
            <a:avLst/>
          </a:prstGeom>
          <a:ln w="9525">
            <a:solidFill>
              <a:srgbClr val="000000"/>
            </a:solidFill>
            <a:prstDash val="dashDot"/>
            <a:round/>
            <a:headEnd len="med" type="triangle" w="med"/>
            <a:tailEnd len="med" type="triangle" w="med"/>
          </a:ln>
        </p:spPr>
        <p:style>
          <a:lnRef idx="0"/>
          <a:fillRef idx="0"/>
          <a:effectRef idx="0"/>
          <a:fontRef idx="minor"/>
        </p:style>
      </p:sp>
      <p:sp>
        <p:nvSpPr>
          <p:cNvPr id="1109" name="Text Box 9"/>
          <p:cNvSpPr/>
          <p:nvPr/>
        </p:nvSpPr>
        <p:spPr>
          <a:xfrm>
            <a:off x="1387080" y="4876920"/>
            <a:ext cx="6607440" cy="913320"/>
          </a:xfrm>
          <a:prstGeom prst="rect">
            <a:avLst/>
          </a:prstGeom>
          <a:noFill/>
          <a:ln w="0">
            <a:noFill/>
          </a:ln>
        </p:spPr>
        <p:style>
          <a:lnRef idx="0"/>
          <a:fillRef idx="0"/>
          <a:effectRef idx="0"/>
          <a:fontRef idx="minor"/>
        </p:style>
        <p:txBody>
          <a:bodyPr wrap="none" lIns="90000" rIns="90000" tIns="45000" bIns="45000">
            <a:spAutoFit/>
          </a:bodyPr>
          <a:p>
            <a:pPr indent="-216000">
              <a:lnSpc>
                <a:spcPct val="100000"/>
              </a:lnSpc>
              <a:buClr>
                <a:srgbClr val="000000"/>
              </a:buClr>
              <a:buFont typeface="Symbol" charset="2"/>
              <a:buChar char=""/>
            </a:pPr>
            <a:r>
              <a:rPr b="0" lang="en-US" sz="1800" spc="-1" strike="noStrike">
                <a:solidFill>
                  <a:srgbClr val="000000"/>
                </a:solidFill>
                <a:latin typeface="Hind"/>
                <a:ea typeface="ＭＳ Ｐゴシック"/>
              </a:rPr>
              <a:t> </a:t>
            </a:r>
            <a:r>
              <a:rPr b="0" lang="en-US" sz="1800" spc="-1" strike="noStrike">
                <a:solidFill>
                  <a:srgbClr val="000000"/>
                </a:solidFill>
                <a:latin typeface="Hind"/>
                <a:ea typeface="ＭＳ Ｐゴシック"/>
              </a:rPr>
              <a:t>PER testing: 1000 packets with 40/90 Bytes of payload</a:t>
            </a:r>
            <a:endParaRPr b="0" lang="en-US" sz="1800" spc="-1" strike="noStrike">
              <a:latin typeface="Arial"/>
            </a:endParaRPr>
          </a:p>
          <a:p>
            <a:pPr indent="-216000">
              <a:lnSpc>
                <a:spcPct val="100000"/>
              </a:lnSpc>
              <a:buClr>
                <a:srgbClr val="000000"/>
              </a:buClr>
              <a:buFont typeface="Symbol" charset="2"/>
              <a:buChar char=""/>
            </a:pPr>
            <a:r>
              <a:rPr b="0" lang="en-US" sz="1800" spc="-1" strike="noStrike">
                <a:solidFill>
                  <a:srgbClr val="000000"/>
                </a:solidFill>
                <a:latin typeface="Hind"/>
                <a:ea typeface="ＭＳ Ｐゴシック"/>
              </a:rPr>
              <a:t> </a:t>
            </a:r>
            <a:r>
              <a:rPr b="0" lang="en-US" sz="1800" spc="-1" strike="noStrike">
                <a:solidFill>
                  <a:srgbClr val="000000"/>
                </a:solidFill>
                <a:latin typeface="Hind"/>
                <a:ea typeface="ＭＳ Ｐゴシック"/>
              </a:rPr>
              <a:t>PER testing: output power set to min/nominal/max</a:t>
            </a:r>
            <a:endParaRPr b="0" lang="en-US" sz="1800" spc="-1" strike="noStrike">
              <a:latin typeface="Arial"/>
            </a:endParaRPr>
          </a:p>
          <a:p>
            <a:pPr indent="-216000">
              <a:lnSpc>
                <a:spcPct val="100000"/>
              </a:lnSpc>
              <a:buClr>
                <a:srgbClr val="000000"/>
              </a:buClr>
              <a:buFont typeface="Symbol" charset="2"/>
              <a:buChar char=""/>
            </a:pPr>
            <a:r>
              <a:rPr b="0" lang="en-US" sz="1800" spc="-1" strike="noStrike">
                <a:solidFill>
                  <a:srgbClr val="000000"/>
                </a:solidFill>
                <a:latin typeface="Hind"/>
                <a:ea typeface="ＭＳ Ｐゴシック"/>
              </a:rPr>
              <a:t> </a:t>
            </a:r>
            <a:r>
              <a:rPr b="0" lang="en-US" sz="1800" spc="-1" strike="noStrike">
                <a:solidFill>
                  <a:srgbClr val="000000"/>
                </a:solidFill>
                <a:latin typeface="Hind"/>
                <a:ea typeface="ＭＳ Ｐゴシック"/>
              </a:rPr>
              <a:t>Packet success rate and average TX time recorded</a:t>
            </a:r>
            <a:endParaRPr b="0" lang="en-US" sz="1800" spc="-1" strike="noStrike">
              <a:latin typeface="Arial"/>
            </a:endParaRPr>
          </a:p>
        </p:txBody>
      </p:sp>
      <p:pic>
        <p:nvPicPr>
          <p:cNvPr id="1110" name="Picture 10" descr="Ryan's house Spectrum (WinCE)"/>
          <p:cNvPicPr/>
          <p:nvPr/>
        </p:nvPicPr>
        <p:blipFill>
          <a:blip r:embed="rId4"/>
          <a:stretch/>
        </p:blipFill>
        <p:spPr>
          <a:xfrm>
            <a:off x="2476440" y="1314360"/>
            <a:ext cx="4419360" cy="33332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1" name="Rectangle 2"/>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No Interference Results</a:t>
            </a:r>
            <a:endParaRPr b="0" lang="en-US" sz="4400" spc="-1" strike="noStrike">
              <a:solidFill>
                <a:srgbClr val="000000"/>
              </a:solidFill>
              <a:latin typeface="Calibri"/>
            </a:endParaRPr>
          </a:p>
        </p:txBody>
      </p:sp>
      <p:pic>
        <p:nvPicPr>
          <p:cNvPr id="1112" name="Picture 3" descr="149"/>
          <p:cNvPicPr/>
          <p:nvPr/>
        </p:nvPicPr>
        <p:blipFill>
          <a:blip r:embed="rId1"/>
          <a:stretch/>
        </p:blipFill>
        <p:spPr>
          <a:xfrm>
            <a:off x="8991720" y="1066680"/>
            <a:ext cx="1418760" cy="1418760"/>
          </a:xfrm>
          <a:prstGeom prst="rect">
            <a:avLst/>
          </a:prstGeom>
          <a:ln w="0">
            <a:noFill/>
          </a:ln>
        </p:spPr>
      </p:pic>
      <p:sp>
        <p:nvSpPr>
          <p:cNvPr id="1113" name="Line 4"/>
          <p:cNvSpPr/>
          <p:nvPr/>
        </p:nvSpPr>
        <p:spPr>
          <a:xfrm>
            <a:off x="8762760" y="1981080"/>
            <a:ext cx="457200" cy="0"/>
          </a:xfrm>
          <a:prstGeom prst="line">
            <a:avLst/>
          </a:prstGeom>
          <a:ln w="38100">
            <a:solidFill>
              <a:srgbClr val="000000"/>
            </a:solidFill>
            <a:round/>
          </a:ln>
        </p:spPr>
        <p:style>
          <a:lnRef idx="0"/>
          <a:fillRef idx="0"/>
          <a:effectRef idx="0"/>
          <a:fontRef idx="minor"/>
        </p:style>
      </p:sp>
      <p:pic>
        <p:nvPicPr>
          <p:cNvPr id="1114" name="Picture 5" descr="MC1312x LargeBrd Straight Proof"/>
          <p:cNvPicPr/>
          <p:nvPr/>
        </p:nvPicPr>
        <p:blipFill>
          <a:blip r:embed="rId2"/>
          <a:stretch/>
        </p:blipFill>
        <p:spPr>
          <a:xfrm>
            <a:off x="7772400" y="1600200"/>
            <a:ext cx="1066320" cy="853560"/>
          </a:xfrm>
          <a:prstGeom prst="rect">
            <a:avLst/>
          </a:prstGeom>
          <a:ln w="0">
            <a:noFill/>
          </a:ln>
        </p:spPr>
      </p:pic>
      <p:pic>
        <p:nvPicPr>
          <p:cNvPr id="1115" name="Picture 6" descr="MC1312x LargeBrd Straight Proof"/>
          <p:cNvPicPr/>
          <p:nvPr/>
        </p:nvPicPr>
        <p:blipFill>
          <a:blip r:embed="rId3"/>
          <a:stretch/>
        </p:blipFill>
        <p:spPr>
          <a:xfrm>
            <a:off x="7620120" y="4648320"/>
            <a:ext cx="1066320" cy="853560"/>
          </a:xfrm>
          <a:prstGeom prst="rect">
            <a:avLst/>
          </a:prstGeom>
          <a:ln w="0">
            <a:noFill/>
          </a:ln>
        </p:spPr>
      </p:pic>
      <p:sp>
        <p:nvSpPr>
          <p:cNvPr id="1116" name="Line 7"/>
          <p:cNvSpPr/>
          <p:nvPr/>
        </p:nvSpPr>
        <p:spPr>
          <a:xfrm flipV="1">
            <a:off x="8610480" y="2361960"/>
            <a:ext cx="1143000" cy="2743200"/>
          </a:xfrm>
          <a:prstGeom prst="line">
            <a:avLst/>
          </a:prstGeom>
          <a:ln w="38100">
            <a:solidFill>
              <a:srgbClr val="000000"/>
            </a:solidFill>
            <a:round/>
          </a:ln>
        </p:spPr>
        <p:style>
          <a:lnRef idx="0"/>
          <a:fillRef idx="0"/>
          <a:effectRef idx="0"/>
          <a:fontRef idx="minor"/>
        </p:style>
      </p:sp>
      <p:sp>
        <p:nvSpPr>
          <p:cNvPr id="1117" name="Line 8"/>
          <p:cNvSpPr/>
          <p:nvPr/>
        </p:nvSpPr>
        <p:spPr>
          <a:xfrm flipV="1">
            <a:off x="8305560" y="2361960"/>
            <a:ext cx="0" cy="2286000"/>
          </a:xfrm>
          <a:prstGeom prst="line">
            <a:avLst/>
          </a:prstGeom>
          <a:ln w="9525">
            <a:solidFill>
              <a:srgbClr val="000000"/>
            </a:solidFill>
            <a:prstDash val="dashDot"/>
            <a:round/>
            <a:headEnd len="med" type="triangle" w="med"/>
            <a:tailEnd len="med" type="triangle" w="med"/>
          </a:ln>
        </p:spPr>
        <p:style>
          <a:lnRef idx="0"/>
          <a:fillRef idx="0"/>
          <a:effectRef idx="0"/>
          <a:fontRef idx="minor"/>
        </p:style>
      </p:sp>
      <p:sp>
        <p:nvSpPr>
          <p:cNvPr id="1118" name="Text Box 9"/>
          <p:cNvSpPr/>
          <p:nvPr/>
        </p:nvSpPr>
        <p:spPr>
          <a:xfrm>
            <a:off x="1387080" y="4876920"/>
            <a:ext cx="6607440" cy="913320"/>
          </a:xfrm>
          <a:prstGeom prst="rect">
            <a:avLst/>
          </a:prstGeom>
          <a:noFill/>
          <a:ln w="0">
            <a:noFill/>
          </a:ln>
        </p:spPr>
        <p:style>
          <a:lnRef idx="0"/>
          <a:fillRef idx="0"/>
          <a:effectRef idx="0"/>
          <a:fontRef idx="minor"/>
        </p:style>
        <p:txBody>
          <a:bodyPr wrap="none" lIns="90000" rIns="90000" tIns="45000" bIns="45000">
            <a:spAutoFit/>
          </a:bodyPr>
          <a:p>
            <a:pPr indent="-216000">
              <a:lnSpc>
                <a:spcPct val="100000"/>
              </a:lnSpc>
              <a:buClr>
                <a:srgbClr val="000000"/>
              </a:buClr>
              <a:buFont typeface="Symbol" charset="2"/>
              <a:buChar char=""/>
            </a:pPr>
            <a:r>
              <a:rPr b="0" lang="en-US" sz="1800" spc="-1" strike="noStrike">
                <a:solidFill>
                  <a:srgbClr val="000000"/>
                </a:solidFill>
                <a:latin typeface="Hind"/>
                <a:ea typeface="ＭＳ Ｐゴシック"/>
              </a:rPr>
              <a:t> </a:t>
            </a:r>
            <a:r>
              <a:rPr b="0" lang="en-US" sz="1800" spc="-1" strike="noStrike">
                <a:solidFill>
                  <a:srgbClr val="000000"/>
                </a:solidFill>
                <a:latin typeface="Hind"/>
                <a:ea typeface="ＭＳ Ｐゴシック"/>
              </a:rPr>
              <a:t>PER testing: 1000 packets with 40/90 Bytes of payload</a:t>
            </a:r>
            <a:endParaRPr b="0" lang="en-US" sz="1800" spc="-1" strike="noStrike">
              <a:latin typeface="Arial"/>
            </a:endParaRPr>
          </a:p>
          <a:p>
            <a:pPr indent="-216000">
              <a:lnSpc>
                <a:spcPct val="100000"/>
              </a:lnSpc>
              <a:buClr>
                <a:srgbClr val="000000"/>
              </a:buClr>
              <a:buFont typeface="Symbol" charset="2"/>
              <a:buChar char=""/>
            </a:pPr>
            <a:r>
              <a:rPr b="0" lang="en-US" sz="1800" spc="-1" strike="noStrike">
                <a:solidFill>
                  <a:srgbClr val="000000"/>
                </a:solidFill>
                <a:latin typeface="Hind"/>
                <a:ea typeface="ＭＳ Ｐゴシック"/>
              </a:rPr>
              <a:t> </a:t>
            </a:r>
            <a:r>
              <a:rPr b="0" lang="en-US" sz="1800" spc="-1" strike="noStrike">
                <a:solidFill>
                  <a:srgbClr val="000000"/>
                </a:solidFill>
                <a:latin typeface="Hind"/>
                <a:ea typeface="ＭＳ Ｐゴシック"/>
              </a:rPr>
              <a:t>PER testing: output power set to min/nominal/max</a:t>
            </a:r>
            <a:endParaRPr b="0" lang="en-US" sz="1800" spc="-1" strike="noStrike">
              <a:latin typeface="Arial"/>
            </a:endParaRPr>
          </a:p>
          <a:p>
            <a:pPr indent="-216000">
              <a:lnSpc>
                <a:spcPct val="100000"/>
              </a:lnSpc>
              <a:buClr>
                <a:srgbClr val="000000"/>
              </a:buClr>
              <a:buFont typeface="Symbol" charset="2"/>
              <a:buChar char=""/>
            </a:pPr>
            <a:r>
              <a:rPr b="0" lang="en-US" sz="1800" spc="-1" strike="noStrike">
                <a:solidFill>
                  <a:srgbClr val="000000"/>
                </a:solidFill>
                <a:latin typeface="Hind"/>
                <a:ea typeface="ＭＳ Ｐゴシック"/>
              </a:rPr>
              <a:t> </a:t>
            </a:r>
            <a:r>
              <a:rPr b="0" lang="en-US" sz="1800" spc="-1" strike="noStrike">
                <a:solidFill>
                  <a:srgbClr val="000000"/>
                </a:solidFill>
                <a:latin typeface="Hind"/>
                <a:ea typeface="ＭＳ Ｐゴシック"/>
              </a:rPr>
              <a:t>Packet success rate and average TX time recorded</a:t>
            </a:r>
            <a:endParaRPr b="0" lang="en-US" sz="1800" spc="-1" strike="noStrike">
              <a:latin typeface="Arial"/>
            </a:endParaRPr>
          </a:p>
        </p:txBody>
      </p:sp>
      <p:pic>
        <p:nvPicPr>
          <p:cNvPr id="1119" name="" descr=""/>
          <p:cNvPicPr/>
          <p:nvPr/>
        </p:nvPicPr>
        <p:blipFill>
          <a:blip r:embed="rId4"/>
          <a:stretch/>
        </p:blipFill>
        <p:spPr>
          <a:xfrm>
            <a:off x="1765440" y="1739880"/>
            <a:ext cx="5727600" cy="30099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Rectangle 4"/>
          <p:cNvSpPr/>
          <p:nvPr/>
        </p:nvSpPr>
        <p:spPr>
          <a:xfrm>
            <a:off x="-165240" y="0"/>
            <a:ext cx="5371920" cy="685764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p:style>
      </p:sp>
      <p:sp>
        <p:nvSpPr>
          <p:cNvPr id="155" name="Content Placeholder 4"/>
          <p:cNvSpPr txBox="1"/>
          <p:nvPr/>
        </p:nvSpPr>
        <p:spPr>
          <a:xfrm>
            <a:off x="453960" y="1102680"/>
            <a:ext cx="4355280" cy="6071040"/>
          </a:xfrm>
          <a:prstGeom prst="rect">
            <a:avLst/>
          </a:prstGeom>
          <a:noFill/>
          <a:ln w="0">
            <a:noFill/>
          </a:ln>
        </p:spPr>
        <p:txBody>
          <a:bodyPr>
            <a:noAutofit/>
          </a:bodyPr>
          <a:p>
            <a:pPr>
              <a:lnSpc>
                <a:spcPct val="100000"/>
              </a:lnSpc>
              <a:spcBef>
                <a:spcPts val="1001"/>
              </a:spcBef>
              <a:tabLst>
                <a:tab algn="l" pos="0"/>
              </a:tabLst>
            </a:pPr>
            <a:r>
              <a:rPr b="1" lang="en-US" sz="2400" spc="-1" strike="noStrike">
                <a:solidFill>
                  <a:srgbClr val="000000"/>
                </a:solidFill>
                <a:latin typeface="Hind"/>
                <a:ea typeface="Hind Light"/>
              </a:rPr>
              <a:t>Zigbee is the only complete loT solution — from mesh network to the universal language that allows smart objects to work together.</a:t>
            </a:r>
            <a:endParaRPr b="1" lang="en-US" sz="2400" spc="-1" strike="noStrike">
              <a:solidFill>
                <a:srgbClr val="000000"/>
              </a:solidFill>
              <a:latin typeface="Hind"/>
            </a:endParaRPr>
          </a:p>
          <a:p>
            <a:pPr>
              <a:lnSpc>
                <a:spcPct val="100000"/>
              </a:lnSpc>
              <a:spcBef>
                <a:spcPts val="1001"/>
              </a:spcBef>
              <a:tabLst>
                <a:tab algn="l" pos="0"/>
              </a:tabLst>
            </a:pPr>
            <a:r>
              <a:rPr b="0" lang="en-US" sz="2400" spc="-1" strike="noStrike">
                <a:solidFill>
                  <a:srgbClr val="000000"/>
                </a:solidFill>
                <a:latin typeface="Hind"/>
                <a:ea typeface="Hind Light"/>
              </a:rPr>
              <a:t>Zigbee increases choice and flexibility for users and developers, and delivers the confidence that products and services will work together through standardization and testing of all layers of the stack</a:t>
            </a:r>
            <a:r>
              <a:rPr b="0" lang="en-US" sz="2000" spc="-1" strike="noStrike">
                <a:solidFill>
                  <a:srgbClr val="000000"/>
                </a:solidFill>
                <a:latin typeface="Hind"/>
                <a:ea typeface="Hind Light"/>
              </a:rPr>
              <a:t>.</a:t>
            </a:r>
            <a:endParaRPr b="1" lang="en-US" sz="2000" spc="-1" strike="noStrike">
              <a:solidFill>
                <a:srgbClr val="000000"/>
              </a:solidFill>
              <a:latin typeface="Hind"/>
            </a:endParaRPr>
          </a:p>
        </p:txBody>
      </p:sp>
      <p:pic>
        <p:nvPicPr>
          <p:cNvPr id="156" name="Content Placeholder 5" descr=""/>
          <p:cNvPicPr/>
          <p:nvPr/>
        </p:nvPicPr>
        <p:blipFill>
          <a:blip r:embed="rId1"/>
          <a:stretch/>
        </p:blipFill>
        <p:spPr>
          <a:xfrm>
            <a:off x="5690520" y="785160"/>
            <a:ext cx="5731560" cy="57798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0" name="Rectangle 2"/>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Bluetooth Interference</a:t>
            </a:r>
            <a:endParaRPr b="0" lang="en-US" sz="4400" spc="-1" strike="noStrike">
              <a:solidFill>
                <a:srgbClr val="000000"/>
              </a:solidFill>
              <a:latin typeface="Calibri"/>
            </a:endParaRPr>
          </a:p>
        </p:txBody>
      </p:sp>
      <p:pic>
        <p:nvPicPr>
          <p:cNvPr id="1121" name="Picture 3" descr="149"/>
          <p:cNvPicPr/>
          <p:nvPr/>
        </p:nvPicPr>
        <p:blipFill>
          <a:blip r:embed="rId1"/>
          <a:stretch/>
        </p:blipFill>
        <p:spPr>
          <a:xfrm>
            <a:off x="6213240" y="1506240"/>
            <a:ext cx="1418760" cy="1418760"/>
          </a:xfrm>
          <a:prstGeom prst="rect">
            <a:avLst/>
          </a:prstGeom>
          <a:ln w="0">
            <a:noFill/>
          </a:ln>
        </p:spPr>
      </p:pic>
      <p:pic>
        <p:nvPicPr>
          <p:cNvPr id="1122" name="Picture 4" descr="149"/>
          <p:cNvPicPr/>
          <p:nvPr/>
        </p:nvPicPr>
        <p:blipFill>
          <a:blip r:embed="rId2"/>
          <a:stretch/>
        </p:blipFill>
        <p:spPr>
          <a:xfrm>
            <a:off x="9642240" y="3182760"/>
            <a:ext cx="1418760" cy="1418760"/>
          </a:xfrm>
          <a:prstGeom prst="rect">
            <a:avLst/>
          </a:prstGeom>
          <a:ln w="0">
            <a:noFill/>
          </a:ln>
        </p:spPr>
      </p:pic>
      <p:pic>
        <p:nvPicPr>
          <p:cNvPr id="1123" name="Picture 5" descr="MC1312x LargeBrd Straight Proof"/>
          <p:cNvPicPr/>
          <p:nvPr/>
        </p:nvPicPr>
        <p:blipFill>
          <a:blip r:embed="rId3"/>
          <a:stretch/>
        </p:blipFill>
        <p:spPr>
          <a:xfrm>
            <a:off x="8422920" y="5087880"/>
            <a:ext cx="1066320" cy="853560"/>
          </a:xfrm>
          <a:prstGeom prst="rect">
            <a:avLst/>
          </a:prstGeom>
          <a:ln w="0">
            <a:noFill/>
          </a:ln>
        </p:spPr>
      </p:pic>
      <p:pic>
        <p:nvPicPr>
          <p:cNvPr id="1124" name="Picture 6" descr="MC1312x LargeBrd Straight Proof"/>
          <p:cNvPicPr/>
          <p:nvPr/>
        </p:nvPicPr>
        <p:blipFill>
          <a:blip r:embed="rId4"/>
          <a:stretch/>
        </p:blipFill>
        <p:spPr>
          <a:xfrm>
            <a:off x="8270640" y="1811160"/>
            <a:ext cx="1066320" cy="853560"/>
          </a:xfrm>
          <a:prstGeom prst="rect">
            <a:avLst/>
          </a:prstGeom>
          <a:ln w="0">
            <a:noFill/>
          </a:ln>
        </p:spPr>
      </p:pic>
      <p:sp>
        <p:nvSpPr>
          <p:cNvPr id="1125" name="Line 7"/>
          <p:cNvSpPr/>
          <p:nvPr/>
        </p:nvSpPr>
        <p:spPr>
          <a:xfrm>
            <a:off x="9413280" y="2344320"/>
            <a:ext cx="685800" cy="1067040"/>
          </a:xfrm>
          <a:prstGeom prst="line">
            <a:avLst/>
          </a:prstGeom>
          <a:ln w="38100">
            <a:solidFill>
              <a:srgbClr val="000000"/>
            </a:solidFill>
            <a:round/>
          </a:ln>
        </p:spPr>
        <p:style>
          <a:lnRef idx="0"/>
          <a:fillRef idx="0"/>
          <a:effectRef idx="0"/>
          <a:fontRef idx="minor"/>
        </p:style>
      </p:sp>
      <p:sp>
        <p:nvSpPr>
          <p:cNvPr id="1126" name="Line 8"/>
          <p:cNvSpPr/>
          <p:nvPr/>
        </p:nvSpPr>
        <p:spPr>
          <a:xfrm flipV="1">
            <a:off x="7965720" y="2801520"/>
            <a:ext cx="75960" cy="2362320"/>
          </a:xfrm>
          <a:prstGeom prst="line">
            <a:avLst/>
          </a:prstGeom>
          <a:ln w="9525">
            <a:solidFill>
              <a:srgbClr val="000000"/>
            </a:solidFill>
            <a:prstDash val="dashDot"/>
            <a:round/>
            <a:headEnd len="med" type="triangle" w="med"/>
            <a:tailEnd len="med" type="triangle" w="med"/>
          </a:ln>
        </p:spPr>
        <p:style>
          <a:lnRef idx="0"/>
          <a:fillRef idx="0"/>
          <a:effectRef idx="0"/>
          <a:fontRef idx="minor"/>
        </p:style>
      </p:sp>
      <p:sp>
        <p:nvSpPr>
          <p:cNvPr id="1127" name="Text Box 9"/>
          <p:cNvSpPr/>
          <p:nvPr/>
        </p:nvSpPr>
        <p:spPr>
          <a:xfrm>
            <a:off x="1374480" y="5000760"/>
            <a:ext cx="4266720" cy="1002240"/>
          </a:xfrm>
          <a:prstGeom prst="rect">
            <a:avLst/>
          </a:prstGeom>
          <a:noFill/>
          <a:ln w="0">
            <a:noFill/>
          </a:ln>
        </p:spPr>
        <p:style>
          <a:lnRef idx="0"/>
          <a:fillRef idx="0"/>
          <a:effectRef idx="0"/>
          <a:fontRef idx="minor"/>
        </p:style>
        <p:txBody>
          <a:bodyPr lIns="90000" rIns="90000" tIns="45000" bIns="45000">
            <a:spAutoFit/>
          </a:bodyPr>
          <a:p>
            <a:pPr indent="-216000">
              <a:lnSpc>
                <a:spcPct val="100000"/>
              </a:lnSpc>
              <a:buClr>
                <a:srgbClr val="000000"/>
              </a:buClr>
              <a:buFont typeface="Symbol" charset="2"/>
              <a:buChar char=""/>
            </a:pPr>
            <a:r>
              <a:rPr b="0" lang="en-US" sz="1200" spc="-1" strike="noStrike">
                <a:solidFill>
                  <a:srgbClr val="000000"/>
                </a:solidFill>
                <a:latin typeface="Hind"/>
                <a:ea typeface="ＭＳ Ｐゴシック"/>
              </a:rPr>
              <a:t> </a:t>
            </a:r>
            <a:r>
              <a:rPr b="0" lang="en-US" sz="1200" spc="-1" strike="noStrike">
                <a:solidFill>
                  <a:srgbClr val="000000"/>
                </a:solidFill>
                <a:latin typeface="Hind"/>
                <a:ea typeface="ＭＳ Ｐゴシック"/>
              </a:rPr>
              <a:t>PCs doing Bluetooth file Transfer</a:t>
            </a:r>
            <a:endParaRPr b="0" lang="en-US" sz="1200" spc="-1" strike="noStrike">
              <a:latin typeface="Arial"/>
            </a:endParaRPr>
          </a:p>
          <a:p>
            <a:pPr indent="-216000">
              <a:lnSpc>
                <a:spcPct val="100000"/>
              </a:lnSpc>
              <a:buClr>
                <a:srgbClr val="000000"/>
              </a:buClr>
              <a:buFont typeface="Symbol" charset="2"/>
              <a:buChar char=""/>
            </a:pPr>
            <a:r>
              <a:rPr b="0" lang="en-US" sz="1200" spc="-1" strike="noStrike">
                <a:solidFill>
                  <a:srgbClr val="000000"/>
                </a:solidFill>
                <a:latin typeface="Hind"/>
                <a:ea typeface="ＭＳ Ｐゴシック"/>
              </a:rPr>
              <a:t> </a:t>
            </a:r>
            <a:r>
              <a:rPr b="0" lang="en-US" sz="1200" spc="-1" strike="noStrike">
                <a:solidFill>
                  <a:srgbClr val="000000"/>
                </a:solidFill>
                <a:latin typeface="Hind"/>
                <a:ea typeface="ＭＳ Ｐゴシック"/>
              </a:rPr>
              <a:t>PER testing: 1000 packets with 40/90 Bytes of payload</a:t>
            </a:r>
            <a:endParaRPr b="0" lang="en-US" sz="1200" spc="-1" strike="noStrike">
              <a:latin typeface="Arial"/>
            </a:endParaRPr>
          </a:p>
          <a:p>
            <a:pPr indent="-216000">
              <a:lnSpc>
                <a:spcPct val="100000"/>
              </a:lnSpc>
              <a:buClr>
                <a:srgbClr val="000000"/>
              </a:buClr>
              <a:buFont typeface="Symbol" charset="2"/>
              <a:buChar char=""/>
            </a:pPr>
            <a:r>
              <a:rPr b="0" lang="en-US" sz="1200" spc="-1" strike="noStrike">
                <a:solidFill>
                  <a:srgbClr val="000000"/>
                </a:solidFill>
                <a:latin typeface="Hind"/>
                <a:ea typeface="ＭＳ Ｐゴシック"/>
              </a:rPr>
              <a:t> </a:t>
            </a:r>
            <a:r>
              <a:rPr b="0" lang="en-US" sz="1200" spc="-1" strike="noStrike">
                <a:solidFill>
                  <a:srgbClr val="000000"/>
                </a:solidFill>
                <a:latin typeface="Hind"/>
                <a:ea typeface="ＭＳ Ｐゴシック"/>
              </a:rPr>
              <a:t>PER testing: output power set to min/nominal/max</a:t>
            </a:r>
            <a:endParaRPr b="0" lang="en-US" sz="1200" spc="-1" strike="noStrike">
              <a:latin typeface="Arial"/>
            </a:endParaRPr>
          </a:p>
          <a:p>
            <a:pPr indent="-216000">
              <a:lnSpc>
                <a:spcPct val="100000"/>
              </a:lnSpc>
              <a:buClr>
                <a:srgbClr val="000000"/>
              </a:buClr>
              <a:buFont typeface="Symbol" charset="2"/>
              <a:buChar char=""/>
            </a:pPr>
            <a:r>
              <a:rPr b="0" lang="en-US" sz="1200" spc="-1" strike="noStrike">
                <a:solidFill>
                  <a:srgbClr val="000000"/>
                </a:solidFill>
                <a:latin typeface="Hind"/>
                <a:ea typeface="ＭＳ Ｐゴシック"/>
              </a:rPr>
              <a:t> </a:t>
            </a:r>
            <a:r>
              <a:rPr b="0" lang="en-US" sz="1200" spc="-1" strike="noStrike">
                <a:solidFill>
                  <a:srgbClr val="000000"/>
                </a:solidFill>
                <a:latin typeface="Hind"/>
                <a:ea typeface="ＭＳ Ｐゴシック"/>
              </a:rPr>
              <a:t>Packet success rate and average TX time recorded</a:t>
            </a:r>
            <a:endParaRPr b="0" lang="en-US" sz="1200" spc="-1" strike="noStrike">
              <a:latin typeface="Arial"/>
            </a:endParaRPr>
          </a:p>
        </p:txBody>
      </p:sp>
      <p:pic>
        <p:nvPicPr>
          <p:cNvPr id="1128" name="Picture 10" descr="STD1_F8T012v"/>
          <p:cNvPicPr/>
          <p:nvPr/>
        </p:nvPicPr>
        <p:blipFill>
          <a:blip r:embed="rId5"/>
          <a:stretch/>
        </p:blipFill>
        <p:spPr>
          <a:xfrm>
            <a:off x="7584840" y="1963440"/>
            <a:ext cx="761760" cy="761760"/>
          </a:xfrm>
          <a:prstGeom prst="rect">
            <a:avLst/>
          </a:prstGeom>
          <a:ln w="0">
            <a:noFill/>
          </a:ln>
        </p:spPr>
      </p:pic>
      <p:pic>
        <p:nvPicPr>
          <p:cNvPr id="1129" name="Picture 11" descr="149"/>
          <p:cNvPicPr/>
          <p:nvPr/>
        </p:nvPicPr>
        <p:blipFill>
          <a:blip r:embed="rId6"/>
          <a:stretch/>
        </p:blipFill>
        <p:spPr>
          <a:xfrm>
            <a:off x="6213240" y="4706640"/>
            <a:ext cx="1418760" cy="1418760"/>
          </a:xfrm>
          <a:prstGeom prst="rect">
            <a:avLst/>
          </a:prstGeom>
          <a:ln w="0">
            <a:noFill/>
          </a:ln>
        </p:spPr>
      </p:pic>
      <p:sp>
        <p:nvSpPr>
          <p:cNvPr id="1130" name="Line 12"/>
          <p:cNvSpPr/>
          <p:nvPr/>
        </p:nvSpPr>
        <p:spPr>
          <a:xfrm>
            <a:off x="7889400" y="5544720"/>
            <a:ext cx="380880" cy="0"/>
          </a:xfrm>
          <a:prstGeom prst="line">
            <a:avLst/>
          </a:prstGeom>
          <a:ln w="38100">
            <a:solidFill>
              <a:srgbClr val="000000"/>
            </a:solidFill>
            <a:round/>
          </a:ln>
        </p:spPr>
        <p:style>
          <a:lnRef idx="0"/>
          <a:fillRef idx="0"/>
          <a:effectRef idx="0"/>
          <a:fontRef idx="minor"/>
        </p:style>
      </p:sp>
      <p:pic>
        <p:nvPicPr>
          <p:cNvPr id="1131" name="Picture 13" descr="STD1_F8T012v"/>
          <p:cNvPicPr/>
          <p:nvPr/>
        </p:nvPicPr>
        <p:blipFill>
          <a:blip r:embed="rId7"/>
          <a:stretch/>
        </p:blipFill>
        <p:spPr>
          <a:xfrm>
            <a:off x="7584840" y="5163840"/>
            <a:ext cx="761760" cy="761760"/>
          </a:xfrm>
          <a:prstGeom prst="rect">
            <a:avLst/>
          </a:prstGeom>
          <a:ln w="0">
            <a:noFill/>
          </a:ln>
        </p:spPr>
      </p:pic>
      <p:sp>
        <p:nvSpPr>
          <p:cNvPr id="1132" name="Line 14"/>
          <p:cNvSpPr/>
          <p:nvPr/>
        </p:nvSpPr>
        <p:spPr>
          <a:xfrm flipV="1">
            <a:off x="8951040" y="2695320"/>
            <a:ext cx="76320" cy="2362320"/>
          </a:xfrm>
          <a:prstGeom prst="line">
            <a:avLst/>
          </a:prstGeom>
          <a:ln w="9525">
            <a:solidFill>
              <a:srgbClr val="000000"/>
            </a:solidFill>
            <a:prstDash val="dashDot"/>
            <a:round/>
            <a:headEnd len="med" type="triangle" w="med"/>
            <a:tailEnd len="med" type="triangle" w="med"/>
          </a:ln>
        </p:spPr>
        <p:style>
          <a:lnRef idx="0"/>
          <a:fillRef idx="0"/>
          <a:effectRef idx="0"/>
          <a:fontRef idx="minor"/>
        </p:style>
      </p:sp>
      <p:sp>
        <p:nvSpPr>
          <p:cNvPr id="1133" name="Line 15"/>
          <p:cNvSpPr/>
          <p:nvPr/>
        </p:nvSpPr>
        <p:spPr>
          <a:xfrm flipV="1">
            <a:off x="9489600" y="4554360"/>
            <a:ext cx="838080" cy="914400"/>
          </a:xfrm>
          <a:prstGeom prst="line">
            <a:avLst/>
          </a:prstGeom>
          <a:ln w="38100">
            <a:solidFill>
              <a:srgbClr val="000000"/>
            </a:solidFill>
            <a:round/>
          </a:ln>
        </p:spPr>
        <p:style>
          <a:lnRef idx="0"/>
          <a:fillRef idx="0"/>
          <a:effectRef idx="0"/>
          <a:fontRef idx="minor"/>
        </p:style>
      </p:sp>
      <p:pic>
        <p:nvPicPr>
          <p:cNvPr id="1134" name="Picture 16" descr="Bluetooth Spectrum (WinCE)"/>
          <p:cNvPicPr/>
          <p:nvPr/>
        </p:nvPicPr>
        <p:blipFill>
          <a:blip r:embed="rId8"/>
          <a:stretch/>
        </p:blipFill>
        <p:spPr>
          <a:xfrm>
            <a:off x="1738440" y="1690560"/>
            <a:ext cx="4038120" cy="30459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5" name="Rectangle 2"/>
          <p:cNvSpPr txBox="1"/>
          <p:nvPr/>
        </p:nvSpPr>
        <p:spPr>
          <a:xfrm>
            <a:off x="838080" y="13428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Bluetooth Interference Results</a:t>
            </a:r>
            <a:endParaRPr b="0" lang="en-US" sz="4400" spc="-1" strike="noStrike">
              <a:solidFill>
                <a:srgbClr val="000000"/>
              </a:solidFill>
              <a:latin typeface="Calibri"/>
            </a:endParaRPr>
          </a:p>
        </p:txBody>
      </p:sp>
      <p:pic>
        <p:nvPicPr>
          <p:cNvPr id="1136" name="Picture 3" descr="149"/>
          <p:cNvPicPr/>
          <p:nvPr/>
        </p:nvPicPr>
        <p:blipFill>
          <a:blip r:embed="rId1"/>
          <a:stretch/>
        </p:blipFill>
        <p:spPr>
          <a:xfrm>
            <a:off x="5807160" y="1143000"/>
            <a:ext cx="1418760" cy="1418760"/>
          </a:xfrm>
          <a:prstGeom prst="rect">
            <a:avLst/>
          </a:prstGeom>
          <a:ln w="0">
            <a:noFill/>
          </a:ln>
        </p:spPr>
      </p:pic>
      <p:pic>
        <p:nvPicPr>
          <p:cNvPr id="1137" name="Picture 4" descr="149"/>
          <p:cNvPicPr/>
          <p:nvPr/>
        </p:nvPicPr>
        <p:blipFill>
          <a:blip r:embed="rId2"/>
          <a:stretch/>
        </p:blipFill>
        <p:spPr>
          <a:xfrm>
            <a:off x="9236160" y="2819520"/>
            <a:ext cx="1418760" cy="1418760"/>
          </a:xfrm>
          <a:prstGeom prst="rect">
            <a:avLst/>
          </a:prstGeom>
          <a:ln w="0">
            <a:noFill/>
          </a:ln>
        </p:spPr>
      </p:pic>
      <p:pic>
        <p:nvPicPr>
          <p:cNvPr id="1138" name="Picture 5" descr="MC1312x LargeBrd Straight Proof"/>
          <p:cNvPicPr/>
          <p:nvPr/>
        </p:nvPicPr>
        <p:blipFill>
          <a:blip r:embed="rId3"/>
          <a:stretch/>
        </p:blipFill>
        <p:spPr>
          <a:xfrm>
            <a:off x="8016840" y="4724280"/>
            <a:ext cx="1066320" cy="853560"/>
          </a:xfrm>
          <a:prstGeom prst="rect">
            <a:avLst/>
          </a:prstGeom>
          <a:ln w="0">
            <a:noFill/>
          </a:ln>
        </p:spPr>
      </p:pic>
      <p:pic>
        <p:nvPicPr>
          <p:cNvPr id="1139" name="Picture 6" descr="MC1312x LargeBrd Straight Proof"/>
          <p:cNvPicPr/>
          <p:nvPr/>
        </p:nvPicPr>
        <p:blipFill>
          <a:blip r:embed="rId4"/>
          <a:stretch/>
        </p:blipFill>
        <p:spPr>
          <a:xfrm>
            <a:off x="7864560" y="1447920"/>
            <a:ext cx="1066320" cy="853560"/>
          </a:xfrm>
          <a:prstGeom prst="rect">
            <a:avLst/>
          </a:prstGeom>
          <a:ln w="0">
            <a:noFill/>
          </a:ln>
        </p:spPr>
      </p:pic>
      <p:sp>
        <p:nvSpPr>
          <p:cNvPr id="1140" name="Line 7"/>
          <p:cNvSpPr/>
          <p:nvPr/>
        </p:nvSpPr>
        <p:spPr>
          <a:xfrm>
            <a:off x="9007200" y="1981080"/>
            <a:ext cx="685800" cy="1066680"/>
          </a:xfrm>
          <a:prstGeom prst="line">
            <a:avLst/>
          </a:prstGeom>
          <a:ln w="38100">
            <a:solidFill>
              <a:srgbClr val="000000"/>
            </a:solidFill>
            <a:round/>
          </a:ln>
        </p:spPr>
        <p:style>
          <a:lnRef idx="0"/>
          <a:fillRef idx="0"/>
          <a:effectRef idx="0"/>
          <a:fontRef idx="minor"/>
        </p:style>
      </p:sp>
      <p:sp>
        <p:nvSpPr>
          <p:cNvPr id="1141" name="Line 8"/>
          <p:cNvSpPr/>
          <p:nvPr/>
        </p:nvSpPr>
        <p:spPr>
          <a:xfrm flipV="1">
            <a:off x="7559640" y="2438280"/>
            <a:ext cx="75960" cy="2362320"/>
          </a:xfrm>
          <a:prstGeom prst="line">
            <a:avLst/>
          </a:prstGeom>
          <a:ln w="9525">
            <a:solidFill>
              <a:srgbClr val="000000"/>
            </a:solidFill>
            <a:prstDash val="dashDot"/>
            <a:round/>
            <a:headEnd len="med" type="triangle" w="med"/>
            <a:tailEnd len="med" type="triangle" w="med"/>
          </a:ln>
        </p:spPr>
        <p:style>
          <a:lnRef idx="0"/>
          <a:fillRef idx="0"/>
          <a:effectRef idx="0"/>
          <a:fontRef idx="minor"/>
        </p:style>
      </p:sp>
      <p:sp>
        <p:nvSpPr>
          <p:cNvPr id="1142" name="Text Box 9"/>
          <p:cNvSpPr/>
          <p:nvPr/>
        </p:nvSpPr>
        <p:spPr>
          <a:xfrm>
            <a:off x="1539720" y="4952880"/>
            <a:ext cx="4266720" cy="1002240"/>
          </a:xfrm>
          <a:prstGeom prst="rect">
            <a:avLst/>
          </a:prstGeom>
          <a:noFill/>
          <a:ln w="0">
            <a:noFill/>
          </a:ln>
        </p:spPr>
        <p:style>
          <a:lnRef idx="0"/>
          <a:fillRef idx="0"/>
          <a:effectRef idx="0"/>
          <a:fontRef idx="minor"/>
        </p:style>
        <p:txBody>
          <a:bodyPr lIns="90000" rIns="90000" tIns="45000" bIns="45000">
            <a:spAutoFit/>
          </a:bodyPr>
          <a:p>
            <a:pPr indent="-216000">
              <a:lnSpc>
                <a:spcPct val="100000"/>
              </a:lnSpc>
              <a:buClr>
                <a:srgbClr val="000000"/>
              </a:buClr>
              <a:buFont typeface="Symbol" charset="2"/>
              <a:buChar char=""/>
            </a:pPr>
            <a:r>
              <a:rPr b="0" lang="en-US" sz="1200" spc="-1" strike="noStrike">
                <a:solidFill>
                  <a:srgbClr val="000000"/>
                </a:solidFill>
                <a:latin typeface="Hind"/>
                <a:ea typeface="ＭＳ Ｐゴシック"/>
              </a:rPr>
              <a:t> </a:t>
            </a:r>
            <a:r>
              <a:rPr b="0" lang="en-US" sz="1200" spc="-1" strike="noStrike">
                <a:solidFill>
                  <a:srgbClr val="000000"/>
                </a:solidFill>
                <a:latin typeface="Hind"/>
                <a:ea typeface="ＭＳ Ｐゴシック"/>
              </a:rPr>
              <a:t>PCs doing Bluetooth file Transfer</a:t>
            </a:r>
            <a:endParaRPr b="0" lang="en-US" sz="1200" spc="-1" strike="noStrike">
              <a:latin typeface="Arial"/>
            </a:endParaRPr>
          </a:p>
          <a:p>
            <a:pPr indent="-216000">
              <a:lnSpc>
                <a:spcPct val="100000"/>
              </a:lnSpc>
              <a:buClr>
                <a:srgbClr val="000000"/>
              </a:buClr>
              <a:buFont typeface="Symbol" charset="2"/>
              <a:buChar char=""/>
            </a:pPr>
            <a:r>
              <a:rPr b="0" lang="en-US" sz="1200" spc="-1" strike="noStrike">
                <a:solidFill>
                  <a:srgbClr val="000000"/>
                </a:solidFill>
                <a:latin typeface="Hind"/>
                <a:ea typeface="ＭＳ Ｐゴシック"/>
              </a:rPr>
              <a:t> </a:t>
            </a:r>
            <a:r>
              <a:rPr b="0" lang="en-US" sz="1200" spc="-1" strike="noStrike">
                <a:solidFill>
                  <a:srgbClr val="000000"/>
                </a:solidFill>
                <a:latin typeface="Hind"/>
                <a:ea typeface="ＭＳ Ｐゴシック"/>
              </a:rPr>
              <a:t>PER testing: 1000 packets with 40/90 Bytes of payload</a:t>
            </a:r>
            <a:endParaRPr b="0" lang="en-US" sz="1200" spc="-1" strike="noStrike">
              <a:latin typeface="Arial"/>
            </a:endParaRPr>
          </a:p>
          <a:p>
            <a:pPr indent="-216000">
              <a:lnSpc>
                <a:spcPct val="100000"/>
              </a:lnSpc>
              <a:buClr>
                <a:srgbClr val="000000"/>
              </a:buClr>
              <a:buFont typeface="Symbol" charset="2"/>
              <a:buChar char=""/>
            </a:pPr>
            <a:r>
              <a:rPr b="0" lang="en-US" sz="1200" spc="-1" strike="noStrike">
                <a:solidFill>
                  <a:srgbClr val="000000"/>
                </a:solidFill>
                <a:latin typeface="Hind"/>
                <a:ea typeface="ＭＳ Ｐゴシック"/>
              </a:rPr>
              <a:t> </a:t>
            </a:r>
            <a:r>
              <a:rPr b="0" lang="en-US" sz="1200" spc="-1" strike="noStrike">
                <a:solidFill>
                  <a:srgbClr val="000000"/>
                </a:solidFill>
                <a:latin typeface="Hind"/>
                <a:ea typeface="ＭＳ Ｐゴシック"/>
              </a:rPr>
              <a:t>PER testing: output power set to min/nominal/max</a:t>
            </a:r>
            <a:endParaRPr b="0" lang="en-US" sz="1200" spc="-1" strike="noStrike">
              <a:latin typeface="Arial"/>
            </a:endParaRPr>
          </a:p>
          <a:p>
            <a:pPr indent="-216000">
              <a:lnSpc>
                <a:spcPct val="100000"/>
              </a:lnSpc>
              <a:buClr>
                <a:srgbClr val="000000"/>
              </a:buClr>
              <a:buFont typeface="Symbol" charset="2"/>
              <a:buChar char=""/>
            </a:pPr>
            <a:r>
              <a:rPr b="0" lang="en-US" sz="1200" spc="-1" strike="noStrike">
                <a:solidFill>
                  <a:srgbClr val="000000"/>
                </a:solidFill>
                <a:latin typeface="Hind"/>
                <a:ea typeface="ＭＳ Ｐゴシック"/>
              </a:rPr>
              <a:t> </a:t>
            </a:r>
            <a:r>
              <a:rPr b="0" lang="en-US" sz="1200" spc="-1" strike="noStrike">
                <a:solidFill>
                  <a:srgbClr val="000000"/>
                </a:solidFill>
                <a:latin typeface="Hind"/>
                <a:ea typeface="ＭＳ Ｐゴシック"/>
              </a:rPr>
              <a:t>Packet success rate and average TX time recorded</a:t>
            </a:r>
            <a:endParaRPr b="0" lang="en-US" sz="1200" spc="-1" strike="noStrike">
              <a:latin typeface="Arial"/>
            </a:endParaRPr>
          </a:p>
        </p:txBody>
      </p:sp>
      <p:pic>
        <p:nvPicPr>
          <p:cNvPr id="1143" name="Picture 10" descr="STD1_F8T012v"/>
          <p:cNvPicPr/>
          <p:nvPr/>
        </p:nvPicPr>
        <p:blipFill>
          <a:blip r:embed="rId5"/>
          <a:stretch/>
        </p:blipFill>
        <p:spPr>
          <a:xfrm>
            <a:off x="7178760" y="1600200"/>
            <a:ext cx="761760" cy="761760"/>
          </a:xfrm>
          <a:prstGeom prst="rect">
            <a:avLst/>
          </a:prstGeom>
          <a:ln w="0">
            <a:noFill/>
          </a:ln>
        </p:spPr>
      </p:pic>
      <p:pic>
        <p:nvPicPr>
          <p:cNvPr id="1144" name="Picture 11" descr="149"/>
          <p:cNvPicPr/>
          <p:nvPr/>
        </p:nvPicPr>
        <p:blipFill>
          <a:blip r:embed="rId6"/>
          <a:stretch/>
        </p:blipFill>
        <p:spPr>
          <a:xfrm>
            <a:off x="5807160" y="4343400"/>
            <a:ext cx="1418760" cy="1418760"/>
          </a:xfrm>
          <a:prstGeom prst="rect">
            <a:avLst/>
          </a:prstGeom>
          <a:ln w="0">
            <a:noFill/>
          </a:ln>
        </p:spPr>
      </p:pic>
      <p:sp>
        <p:nvSpPr>
          <p:cNvPr id="1145" name="Line 12"/>
          <p:cNvSpPr/>
          <p:nvPr/>
        </p:nvSpPr>
        <p:spPr>
          <a:xfrm>
            <a:off x="7483320" y="5181480"/>
            <a:ext cx="380880" cy="0"/>
          </a:xfrm>
          <a:prstGeom prst="line">
            <a:avLst/>
          </a:prstGeom>
          <a:ln w="38100">
            <a:solidFill>
              <a:srgbClr val="000000"/>
            </a:solidFill>
            <a:round/>
          </a:ln>
        </p:spPr>
        <p:style>
          <a:lnRef idx="0"/>
          <a:fillRef idx="0"/>
          <a:effectRef idx="0"/>
          <a:fontRef idx="minor"/>
        </p:style>
      </p:sp>
      <p:pic>
        <p:nvPicPr>
          <p:cNvPr id="1146" name="Picture 13" descr="STD1_F8T012v"/>
          <p:cNvPicPr/>
          <p:nvPr/>
        </p:nvPicPr>
        <p:blipFill>
          <a:blip r:embed="rId7"/>
          <a:stretch/>
        </p:blipFill>
        <p:spPr>
          <a:xfrm>
            <a:off x="7178760" y="4800600"/>
            <a:ext cx="761760" cy="761760"/>
          </a:xfrm>
          <a:prstGeom prst="rect">
            <a:avLst/>
          </a:prstGeom>
          <a:ln w="0">
            <a:noFill/>
          </a:ln>
        </p:spPr>
      </p:pic>
      <p:sp>
        <p:nvSpPr>
          <p:cNvPr id="1147" name="Line 14"/>
          <p:cNvSpPr/>
          <p:nvPr/>
        </p:nvSpPr>
        <p:spPr>
          <a:xfrm flipV="1">
            <a:off x="8397720" y="2286000"/>
            <a:ext cx="76320" cy="2361960"/>
          </a:xfrm>
          <a:prstGeom prst="line">
            <a:avLst/>
          </a:prstGeom>
          <a:ln w="9525">
            <a:solidFill>
              <a:srgbClr val="000000"/>
            </a:solidFill>
            <a:prstDash val="dashDot"/>
            <a:round/>
            <a:headEnd len="med" type="triangle" w="med"/>
            <a:tailEnd len="med" type="triangle" w="med"/>
          </a:ln>
        </p:spPr>
        <p:style>
          <a:lnRef idx="0"/>
          <a:fillRef idx="0"/>
          <a:effectRef idx="0"/>
          <a:fontRef idx="minor"/>
        </p:style>
      </p:sp>
      <p:sp>
        <p:nvSpPr>
          <p:cNvPr id="1148" name="Line 15"/>
          <p:cNvSpPr/>
          <p:nvPr/>
        </p:nvSpPr>
        <p:spPr>
          <a:xfrm flipV="1">
            <a:off x="9083520" y="4190760"/>
            <a:ext cx="838080" cy="914400"/>
          </a:xfrm>
          <a:prstGeom prst="line">
            <a:avLst/>
          </a:prstGeom>
          <a:ln w="38100">
            <a:solidFill>
              <a:srgbClr val="000000"/>
            </a:solidFill>
            <a:round/>
          </a:ln>
        </p:spPr>
        <p:style>
          <a:lnRef idx="0"/>
          <a:fillRef idx="0"/>
          <a:effectRef idx="0"/>
          <a:fontRef idx="minor"/>
        </p:style>
      </p:sp>
      <p:pic>
        <p:nvPicPr>
          <p:cNvPr id="1149" name="Picture 16" descr=""/>
          <p:cNvPicPr/>
          <p:nvPr/>
        </p:nvPicPr>
        <p:blipFill>
          <a:blip r:embed="rId8"/>
          <a:stretch/>
        </p:blipFill>
        <p:spPr>
          <a:xfrm>
            <a:off x="1539720" y="1905120"/>
            <a:ext cx="4266720" cy="23569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0" name="Rectangle 2"/>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Wi-Fi N &amp; AppleTV Interference Setup</a:t>
            </a:r>
            <a:endParaRPr b="0" lang="en-US" sz="4400" spc="-1" strike="noStrike">
              <a:solidFill>
                <a:srgbClr val="000000"/>
              </a:solidFill>
              <a:latin typeface="Calibri"/>
            </a:endParaRPr>
          </a:p>
        </p:txBody>
      </p:sp>
      <p:pic>
        <p:nvPicPr>
          <p:cNvPr id="1151" name="Picture 3" descr="KDL46V3000"/>
          <p:cNvPicPr/>
          <p:nvPr/>
        </p:nvPicPr>
        <p:blipFill>
          <a:blip r:embed="rId1"/>
          <a:stretch/>
        </p:blipFill>
        <p:spPr>
          <a:xfrm>
            <a:off x="3191040" y="1031400"/>
            <a:ext cx="2819160" cy="1850760"/>
          </a:xfrm>
          <a:prstGeom prst="rect">
            <a:avLst/>
          </a:prstGeom>
          <a:ln w="0">
            <a:noFill/>
          </a:ln>
        </p:spPr>
      </p:pic>
      <p:pic>
        <p:nvPicPr>
          <p:cNvPr id="1152" name="Picture 4" descr="appletv"/>
          <p:cNvPicPr/>
          <p:nvPr/>
        </p:nvPicPr>
        <p:blipFill>
          <a:blip r:embed="rId2"/>
          <a:stretch/>
        </p:blipFill>
        <p:spPr>
          <a:xfrm>
            <a:off x="2619360" y="2882520"/>
            <a:ext cx="1847520" cy="975960"/>
          </a:xfrm>
          <a:prstGeom prst="rect">
            <a:avLst/>
          </a:prstGeom>
          <a:ln w="0">
            <a:noFill/>
          </a:ln>
        </p:spPr>
      </p:pic>
      <p:pic>
        <p:nvPicPr>
          <p:cNvPr id="1153" name="Picture 5" descr="149"/>
          <p:cNvPicPr/>
          <p:nvPr/>
        </p:nvPicPr>
        <p:blipFill>
          <a:blip r:embed="rId3"/>
          <a:stretch/>
        </p:blipFill>
        <p:spPr>
          <a:xfrm>
            <a:off x="9248760" y="1663200"/>
            <a:ext cx="1418760" cy="1418760"/>
          </a:xfrm>
          <a:prstGeom prst="rect">
            <a:avLst/>
          </a:prstGeom>
          <a:ln w="0">
            <a:noFill/>
          </a:ln>
        </p:spPr>
      </p:pic>
      <p:pic>
        <p:nvPicPr>
          <p:cNvPr id="1154" name="Picture 6" descr="149"/>
          <p:cNvPicPr/>
          <p:nvPr/>
        </p:nvPicPr>
        <p:blipFill>
          <a:blip r:embed="rId4"/>
          <a:stretch/>
        </p:blipFill>
        <p:spPr>
          <a:xfrm>
            <a:off x="7953480" y="4177800"/>
            <a:ext cx="1418760" cy="1418760"/>
          </a:xfrm>
          <a:prstGeom prst="rect">
            <a:avLst/>
          </a:prstGeom>
          <a:ln w="0">
            <a:noFill/>
          </a:ln>
        </p:spPr>
      </p:pic>
      <p:sp>
        <p:nvSpPr>
          <p:cNvPr id="1155" name="Line 7"/>
          <p:cNvSpPr/>
          <p:nvPr/>
        </p:nvSpPr>
        <p:spPr>
          <a:xfrm>
            <a:off x="9096120" y="2577600"/>
            <a:ext cx="381240" cy="0"/>
          </a:xfrm>
          <a:prstGeom prst="line">
            <a:avLst/>
          </a:prstGeom>
          <a:ln w="38100">
            <a:solidFill>
              <a:srgbClr val="000000"/>
            </a:solidFill>
            <a:round/>
          </a:ln>
        </p:spPr>
        <p:style>
          <a:lnRef idx="0"/>
          <a:fillRef idx="0"/>
          <a:effectRef idx="0"/>
          <a:fontRef idx="minor"/>
        </p:style>
      </p:sp>
      <p:pic>
        <p:nvPicPr>
          <p:cNvPr id="1156" name="Picture 8" descr="MC1312x LargeBrd Straight Proof"/>
          <p:cNvPicPr/>
          <p:nvPr/>
        </p:nvPicPr>
        <p:blipFill>
          <a:blip r:embed="rId5"/>
          <a:stretch/>
        </p:blipFill>
        <p:spPr>
          <a:xfrm>
            <a:off x="8105760" y="2806200"/>
            <a:ext cx="1066320" cy="853560"/>
          </a:xfrm>
          <a:prstGeom prst="rect">
            <a:avLst/>
          </a:prstGeom>
          <a:ln w="0">
            <a:noFill/>
          </a:ln>
        </p:spPr>
      </p:pic>
      <p:pic>
        <p:nvPicPr>
          <p:cNvPr id="1157" name="Picture 9" descr="MC1312x LargeBrd Straight Proof"/>
          <p:cNvPicPr/>
          <p:nvPr/>
        </p:nvPicPr>
        <p:blipFill>
          <a:blip r:embed="rId6"/>
          <a:stretch/>
        </p:blipFill>
        <p:spPr>
          <a:xfrm>
            <a:off x="4524480" y="3492000"/>
            <a:ext cx="1066320" cy="853560"/>
          </a:xfrm>
          <a:prstGeom prst="rect">
            <a:avLst/>
          </a:prstGeom>
          <a:ln w="0">
            <a:noFill/>
          </a:ln>
        </p:spPr>
      </p:pic>
      <p:sp>
        <p:nvSpPr>
          <p:cNvPr id="1158" name="Line 10"/>
          <p:cNvSpPr/>
          <p:nvPr/>
        </p:nvSpPr>
        <p:spPr>
          <a:xfrm>
            <a:off x="5667120" y="4177800"/>
            <a:ext cx="2514600" cy="533520"/>
          </a:xfrm>
          <a:prstGeom prst="line">
            <a:avLst/>
          </a:prstGeom>
          <a:ln w="38100">
            <a:solidFill>
              <a:srgbClr val="000000"/>
            </a:solidFill>
            <a:round/>
          </a:ln>
        </p:spPr>
        <p:style>
          <a:lnRef idx="0"/>
          <a:fillRef idx="0"/>
          <a:effectRef idx="0"/>
          <a:fontRef idx="minor"/>
        </p:style>
      </p:sp>
      <p:sp>
        <p:nvSpPr>
          <p:cNvPr id="1159" name="Line 11"/>
          <p:cNvSpPr/>
          <p:nvPr/>
        </p:nvSpPr>
        <p:spPr>
          <a:xfrm flipV="1">
            <a:off x="4524120" y="3034800"/>
            <a:ext cx="1447920" cy="304920"/>
          </a:xfrm>
          <a:prstGeom prst="line">
            <a:avLst/>
          </a:prstGeom>
          <a:ln w="9525">
            <a:solidFill>
              <a:srgbClr val="000000"/>
            </a:solidFill>
            <a:prstDash val="dashDot"/>
            <a:round/>
            <a:headEnd len="med" type="triangle" w="med"/>
            <a:tailEnd len="med" type="triangle" w="med"/>
          </a:ln>
        </p:spPr>
        <p:style>
          <a:lnRef idx="0"/>
          <a:fillRef idx="0"/>
          <a:effectRef idx="0"/>
          <a:fontRef idx="minor"/>
        </p:style>
      </p:sp>
      <p:sp>
        <p:nvSpPr>
          <p:cNvPr id="1160" name="Line 12"/>
          <p:cNvSpPr/>
          <p:nvPr/>
        </p:nvSpPr>
        <p:spPr>
          <a:xfrm flipV="1">
            <a:off x="7191360" y="2653920"/>
            <a:ext cx="914400" cy="228600"/>
          </a:xfrm>
          <a:prstGeom prst="line">
            <a:avLst/>
          </a:prstGeom>
          <a:ln w="9525">
            <a:solidFill>
              <a:srgbClr val="000000"/>
            </a:solidFill>
            <a:prstDash val="dashDot"/>
            <a:round/>
            <a:headEnd len="med" type="triangle" w="med"/>
            <a:tailEnd len="med" type="triangle" w="med"/>
          </a:ln>
        </p:spPr>
        <p:style>
          <a:lnRef idx="0"/>
          <a:fillRef idx="0"/>
          <a:effectRef idx="0"/>
          <a:fontRef idx="minor"/>
        </p:style>
      </p:sp>
      <p:sp>
        <p:nvSpPr>
          <p:cNvPr id="1161" name="Line 13"/>
          <p:cNvSpPr/>
          <p:nvPr/>
        </p:nvSpPr>
        <p:spPr>
          <a:xfrm flipV="1">
            <a:off x="5743440" y="3339720"/>
            <a:ext cx="2362320" cy="685800"/>
          </a:xfrm>
          <a:prstGeom prst="line">
            <a:avLst/>
          </a:prstGeom>
          <a:ln w="9525">
            <a:solidFill>
              <a:srgbClr val="000000"/>
            </a:solidFill>
            <a:prstDash val="dashDot"/>
            <a:round/>
            <a:headEnd len="med" type="triangle" w="med"/>
            <a:tailEnd len="med" type="triangle" w="med"/>
          </a:ln>
        </p:spPr>
        <p:style>
          <a:lnRef idx="0"/>
          <a:fillRef idx="0"/>
          <a:effectRef idx="0"/>
          <a:fontRef idx="minor"/>
        </p:style>
      </p:sp>
      <p:sp>
        <p:nvSpPr>
          <p:cNvPr id="1162" name="Text Box 14"/>
          <p:cNvSpPr/>
          <p:nvPr/>
        </p:nvSpPr>
        <p:spPr>
          <a:xfrm>
            <a:off x="1743480" y="4457520"/>
            <a:ext cx="4902480" cy="2008440"/>
          </a:xfrm>
          <a:prstGeom prst="rect">
            <a:avLst/>
          </a:prstGeom>
          <a:noFill/>
          <a:ln w="0">
            <a:noFill/>
          </a:ln>
        </p:spPr>
        <p:style>
          <a:lnRef idx="0"/>
          <a:fillRef idx="0"/>
          <a:effectRef idx="0"/>
          <a:fontRef idx="minor"/>
        </p:style>
        <p:txBody>
          <a:bodyPr wrap="none" lIns="90000" rIns="90000" tIns="45000" bIns="45000">
            <a:spAutoFit/>
          </a:bodyPr>
          <a:p>
            <a:pPr indent="-216000">
              <a:lnSpc>
                <a:spcPct val="100000"/>
              </a:lnSpc>
              <a:buClr>
                <a:srgbClr val="000000"/>
              </a:buClr>
              <a:buFont typeface="Symbol" charset="2"/>
              <a:buChar char=""/>
            </a:pPr>
            <a:r>
              <a:rPr b="0" lang="en-US" sz="1400" spc="-1" strike="noStrike">
                <a:solidFill>
                  <a:srgbClr val="000000"/>
                </a:solidFill>
                <a:latin typeface="Hind"/>
                <a:ea typeface="ＭＳ Ｐゴシック"/>
              </a:rPr>
              <a:t> </a:t>
            </a:r>
            <a:r>
              <a:rPr b="0" lang="en-US" sz="1400" spc="-1" strike="noStrike">
                <a:solidFill>
                  <a:srgbClr val="000000"/>
                </a:solidFill>
                <a:latin typeface="Hind"/>
                <a:ea typeface="ＭＳ Ｐゴシック"/>
              </a:rPr>
              <a:t>Wi-Fi tested on N mode</a:t>
            </a:r>
            <a:endParaRPr b="0" lang="en-US" sz="1400" spc="-1" strike="noStrike">
              <a:latin typeface="Arial"/>
            </a:endParaRPr>
          </a:p>
          <a:p>
            <a:pPr indent="-216000">
              <a:lnSpc>
                <a:spcPct val="100000"/>
              </a:lnSpc>
              <a:buClr>
                <a:srgbClr val="000000"/>
              </a:buClr>
              <a:buFont typeface="Symbol" charset="2"/>
              <a:buChar char=""/>
            </a:pPr>
            <a:r>
              <a:rPr b="0" lang="en-US" sz="1400" spc="-1" strike="noStrike">
                <a:solidFill>
                  <a:srgbClr val="000000"/>
                </a:solidFill>
                <a:latin typeface="Hind"/>
                <a:ea typeface="ＭＳ Ｐゴシック"/>
              </a:rPr>
              <a:t> </a:t>
            </a:r>
            <a:r>
              <a:rPr b="0" lang="en-US" sz="1400" spc="-1" strike="noStrike">
                <a:solidFill>
                  <a:srgbClr val="000000"/>
                </a:solidFill>
                <a:latin typeface="Hind"/>
                <a:ea typeface="ＭＳ Ｐゴシック"/>
              </a:rPr>
              <a:t>Tests performed while uploading 1.42 GB data</a:t>
            </a:r>
            <a:endParaRPr b="0" lang="en-US" sz="1400" spc="-1" strike="noStrike">
              <a:latin typeface="Arial"/>
            </a:endParaRPr>
          </a:p>
          <a:p>
            <a:pPr>
              <a:lnSpc>
                <a:spcPct val="100000"/>
              </a:lnSpc>
            </a:pPr>
            <a:r>
              <a:rPr b="0" lang="en-US" sz="1400" spc="-1" strike="noStrike">
                <a:solidFill>
                  <a:srgbClr val="000000"/>
                </a:solidFill>
                <a:latin typeface="Hind"/>
                <a:ea typeface="ＭＳ Ｐゴシック"/>
              </a:rPr>
              <a:t>via Wi-Fi to Apple TV from laptop</a:t>
            </a:r>
            <a:endParaRPr b="0" lang="en-US" sz="1400" spc="-1" strike="noStrike">
              <a:latin typeface="Arial"/>
            </a:endParaRPr>
          </a:p>
          <a:p>
            <a:pPr indent="-216000">
              <a:lnSpc>
                <a:spcPct val="100000"/>
              </a:lnSpc>
              <a:buClr>
                <a:srgbClr val="000000"/>
              </a:buClr>
              <a:buFont typeface="Symbol" charset="2"/>
              <a:buChar char=""/>
            </a:pPr>
            <a:r>
              <a:rPr b="0" lang="en-US" sz="1400" spc="-1" strike="noStrike">
                <a:solidFill>
                  <a:srgbClr val="000000"/>
                </a:solidFill>
                <a:latin typeface="Hind"/>
                <a:ea typeface="ＭＳ Ｐゴシック"/>
              </a:rPr>
              <a:t> </a:t>
            </a:r>
            <a:r>
              <a:rPr b="0" lang="en-US" sz="1400" spc="-1" strike="noStrike">
                <a:solidFill>
                  <a:srgbClr val="000000"/>
                </a:solidFill>
                <a:latin typeface="Hind"/>
                <a:ea typeface="ＭＳ Ｐゴシック"/>
              </a:rPr>
              <a:t>802.15.4 hardware antenna placed directly on</a:t>
            </a:r>
            <a:endParaRPr b="0" lang="en-US" sz="1400" spc="-1" strike="noStrike">
              <a:latin typeface="Arial"/>
            </a:endParaRPr>
          </a:p>
          <a:p>
            <a:pPr>
              <a:lnSpc>
                <a:spcPct val="100000"/>
              </a:lnSpc>
            </a:pPr>
            <a:r>
              <a:rPr b="0" lang="en-US" sz="1400" spc="-1" strike="noStrike">
                <a:solidFill>
                  <a:srgbClr val="000000"/>
                </a:solidFill>
                <a:latin typeface="Hind"/>
                <a:ea typeface="ＭＳ Ｐゴシック"/>
              </a:rPr>
              <a:t>external PCMCIA Wi-Fi card in laptop</a:t>
            </a:r>
            <a:endParaRPr b="0" lang="en-US" sz="1400" spc="-1" strike="noStrike">
              <a:latin typeface="Arial"/>
            </a:endParaRPr>
          </a:p>
          <a:p>
            <a:pPr indent="-216000">
              <a:lnSpc>
                <a:spcPct val="100000"/>
              </a:lnSpc>
              <a:buClr>
                <a:srgbClr val="000000"/>
              </a:buClr>
              <a:buFont typeface="Symbol" charset="2"/>
              <a:buChar char=""/>
            </a:pPr>
            <a:r>
              <a:rPr b="0" lang="en-US" sz="1400" spc="-1" strike="noStrike">
                <a:solidFill>
                  <a:srgbClr val="000000"/>
                </a:solidFill>
                <a:latin typeface="Hind"/>
                <a:ea typeface="ＭＳ Ｐゴシック"/>
              </a:rPr>
              <a:t> </a:t>
            </a:r>
            <a:r>
              <a:rPr b="0" lang="en-US" sz="1400" spc="-1" strike="noStrike">
                <a:solidFill>
                  <a:srgbClr val="000000"/>
                </a:solidFill>
                <a:latin typeface="Hind"/>
                <a:ea typeface="ＭＳ Ｐゴシック"/>
              </a:rPr>
              <a:t>PER testing: 1000 packets with 40 Bytes of payload</a:t>
            </a:r>
            <a:endParaRPr b="0" lang="en-US" sz="1400" spc="-1" strike="noStrike">
              <a:latin typeface="Arial"/>
            </a:endParaRPr>
          </a:p>
          <a:p>
            <a:pPr indent="-216000">
              <a:lnSpc>
                <a:spcPct val="100000"/>
              </a:lnSpc>
              <a:buClr>
                <a:srgbClr val="000000"/>
              </a:buClr>
              <a:buFont typeface="Symbol" charset="2"/>
              <a:buChar char=""/>
            </a:pPr>
            <a:r>
              <a:rPr b="0" lang="en-US" sz="1400" spc="-1" strike="noStrike">
                <a:solidFill>
                  <a:srgbClr val="000000"/>
                </a:solidFill>
                <a:latin typeface="Hind"/>
                <a:ea typeface="ＭＳ Ｐゴシック"/>
              </a:rPr>
              <a:t> </a:t>
            </a:r>
            <a:r>
              <a:rPr b="0" lang="en-US" sz="1400" spc="-1" strike="noStrike">
                <a:solidFill>
                  <a:srgbClr val="000000"/>
                </a:solidFill>
                <a:latin typeface="Hind"/>
                <a:ea typeface="ＭＳ Ｐゴシック"/>
              </a:rPr>
              <a:t>PER testing: output power set to min/nominal/max</a:t>
            </a:r>
            <a:endParaRPr b="0" lang="en-US" sz="1400" spc="-1" strike="noStrike">
              <a:latin typeface="Arial"/>
            </a:endParaRPr>
          </a:p>
          <a:p>
            <a:pPr indent="-216000">
              <a:lnSpc>
                <a:spcPct val="100000"/>
              </a:lnSpc>
              <a:buClr>
                <a:srgbClr val="000000"/>
              </a:buClr>
              <a:buFont typeface="Symbol" charset="2"/>
              <a:buChar char=""/>
            </a:pPr>
            <a:r>
              <a:rPr b="0" lang="en-US" sz="1400" spc="-1" strike="noStrike">
                <a:solidFill>
                  <a:srgbClr val="000000"/>
                </a:solidFill>
                <a:latin typeface="Hind"/>
                <a:ea typeface="ＭＳ Ｐゴシック"/>
              </a:rPr>
              <a:t> </a:t>
            </a:r>
            <a:r>
              <a:rPr b="0" lang="en-US" sz="1400" spc="-1" strike="noStrike">
                <a:solidFill>
                  <a:srgbClr val="000000"/>
                </a:solidFill>
                <a:latin typeface="Hind"/>
                <a:ea typeface="ＭＳ Ｐゴシック"/>
              </a:rPr>
              <a:t>Packet success rate and average TX time recorded</a:t>
            </a:r>
            <a:endParaRPr b="0" lang="en-US" sz="1400" spc="-1" strike="noStrike">
              <a:latin typeface="Arial"/>
            </a:endParaRPr>
          </a:p>
          <a:p>
            <a:pPr>
              <a:lnSpc>
                <a:spcPct val="100000"/>
              </a:lnSpc>
            </a:pPr>
            <a:endParaRPr b="0" lang="en-US" sz="1400" spc="-1" strike="noStrike">
              <a:latin typeface="Arial"/>
            </a:endParaRPr>
          </a:p>
        </p:txBody>
      </p:sp>
      <p:sp>
        <p:nvSpPr>
          <p:cNvPr id="1163" name="Line 15"/>
          <p:cNvSpPr/>
          <p:nvPr/>
        </p:nvSpPr>
        <p:spPr>
          <a:xfrm>
            <a:off x="8638920" y="3644280"/>
            <a:ext cx="0" cy="762120"/>
          </a:xfrm>
          <a:prstGeom prst="line">
            <a:avLst/>
          </a:prstGeom>
          <a:ln w="38100">
            <a:solidFill>
              <a:srgbClr val="000000"/>
            </a:solidFill>
            <a:round/>
          </a:ln>
        </p:spPr>
        <p:style>
          <a:lnRef idx="0"/>
          <a:fillRef idx="0"/>
          <a:effectRef idx="0"/>
          <a:fontRef idx="minor"/>
        </p:style>
      </p:sp>
      <p:pic>
        <p:nvPicPr>
          <p:cNvPr id="1164" name="Picture 16" descr="WRT300N_med"/>
          <p:cNvPicPr/>
          <p:nvPr/>
        </p:nvPicPr>
        <p:blipFill>
          <a:blip r:embed="rId7"/>
          <a:stretch/>
        </p:blipFill>
        <p:spPr>
          <a:xfrm>
            <a:off x="6200640" y="2120400"/>
            <a:ext cx="812520" cy="1218960"/>
          </a:xfrm>
          <a:prstGeom prst="rect">
            <a:avLst/>
          </a:prstGeom>
          <a:ln w="0">
            <a:noFill/>
          </a:ln>
        </p:spPr>
      </p:pic>
      <p:pic>
        <p:nvPicPr>
          <p:cNvPr id="1165" name="Picture 17" descr="WUSB300N_th"/>
          <p:cNvPicPr/>
          <p:nvPr/>
        </p:nvPicPr>
        <p:blipFill>
          <a:blip r:embed="rId8"/>
          <a:stretch/>
        </p:blipFill>
        <p:spPr>
          <a:xfrm>
            <a:off x="8182080" y="2044440"/>
            <a:ext cx="837720" cy="7808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6" name="Rectangle 2"/>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Wi-Fi N &amp; AppleTV Interference Results</a:t>
            </a:r>
            <a:endParaRPr b="0" lang="en-US" sz="4400" spc="-1" strike="noStrike">
              <a:solidFill>
                <a:srgbClr val="000000"/>
              </a:solidFill>
              <a:latin typeface="Calibri"/>
            </a:endParaRPr>
          </a:p>
        </p:txBody>
      </p:sp>
      <p:pic>
        <p:nvPicPr>
          <p:cNvPr id="1167" name="Picture 3" descr=""/>
          <p:cNvPicPr/>
          <p:nvPr/>
        </p:nvPicPr>
        <p:blipFill>
          <a:blip r:embed="rId1"/>
          <a:stretch/>
        </p:blipFill>
        <p:spPr>
          <a:xfrm>
            <a:off x="6095880" y="2474280"/>
            <a:ext cx="4876560" cy="2692080"/>
          </a:xfrm>
          <a:prstGeom prst="rect">
            <a:avLst/>
          </a:prstGeom>
          <a:ln w="0">
            <a:noFill/>
          </a:ln>
        </p:spPr>
      </p:pic>
      <p:pic>
        <p:nvPicPr>
          <p:cNvPr id="1168" name="Picture 4" descr="Spectrum (WinCE)"/>
          <p:cNvPicPr/>
          <p:nvPr/>
        </p:nvPicPr>
        <p:blipFill>
          <a:blip r:embed="rId2"/>
          <a:stretch/>
        </p:blipFill>
        <p:spPr>
          <a:xfrm>
            <a:off x="1326600" y="2321280"/>
            <a:ext cx="3976200" cy="29984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9" name="Title 1"/>
          <p:cNvSpPr txBox="1"/>
          <p:nvPr/>
        </p:nvSpPr>
        <p:spPr>
          <a:xfrm>
            <a:off x="838080" y="1122480"/>
            <a:ext cx="7334640" cy="2387160"/>
          </a:xfrm>
          <a:prstGeom prst="rect">
            <a:avLst/>
          </a:prstGeom>
          <a:noFill/>
          <a:ln w="0">
            <a:noFill/>
          </a:ln>
        </p:spPr>
        <p:txBody>
          <a:bodyPr anchor="b">
            <a:noAutofit/>
          </a:bodyPr>
          <a:p>
            <a:pPr>
              <a:lnSpc>
                <a:spcPct val="90000"/>
              </a:lnSpc>
            </a:pPr>
            <a:r>
              <a:rPr b="1" lang="en-US" sz="4800" spc="-1" strike="noStrike">
                <a:solidFill>
                  <a:srgbClr val="ffffff"/>
                </a:solidFill>
                <a:latin typeface="Montserrat"/>
                <a:ea typeface="Montserrat"/>
              </a:rPr>
              <a:t>Zigbee: A toolbox</a:t>
            </a:r>
            <a:endParaRPr b="0" lang="en-US" sz="4800" spc="-1" strike="noStrike">
              <a:solidFill>
                <a:srgbClr val="000000"/>
              </a:solidFill>
              <a:latin typeface="Calibri"/>
            </a:endParaRPr>
          </a:p>
        </p:txBody>
      </p:sp>
    </p:spTree>
  </p:cSld>
  <mc:AlternateContent>
    <mc:Choice Requires="p14">
      <p:transition spd="med" p14:dur="700">
        <p:fade/>
      </p:transition>
    </mc:Choice>
    <mc:Fallback>
      <p:transition spd="med">
        <p:fade/>
      </p:transition>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0" name="Title 1"/>
          <p:cNvSpPr txBox="1"/>
          <p:nvPr/>
        </p:nvSpPr>
        <p:spPr>
          <a:xfrm>
            <a:off x="838080" y="365040"/>
            <a:ext cx="11070000" cy="1325160"/>
          </a:xfrm>
          <a:prstGeom prst="rect">
            <a:avLst/>
          </a:prstGeom>
          <a:noFill/>
          <a:ln w="0">
            <a:noFill/>
          </a:ln>
        </p:spPr>
        <p:txBody>
          <a:bodyPr anchor="ctr">
            <a:normAutofit fontScale="47000"/>
          </a:bodyPr>
          <a:p>
            <a:pPr>
              <a:lnSpc>
                <a:spcPct val="90000"/>
              </a:lnSpc>
            </a:pPr>
            <a:r>
              <a:rPr b="1" lang="en-US" sz="4400" spc="-1" strike="noStrike">
                <a:solidFill>
                  <a:srgbClr val="000000"/>
                </a:solidFill>
                <a:latin typeface="Montserrat"/>
                <a:ea typeface="Montserrat"/>
              </a:rPr>
              <a:t>Zigbee 3.0: flexibility of Zigbee PRO</a:t>
            </a:r>
            <a:br/>
            <a:r>
              <a:rPr b="1" lang="en-US" sz="3600" spc="-1" strike="noStrike">
                <a:solidFill>
                  <a:srgbClr val="000000"/>
                </a:solidFill>
                <a:latin typeface="Montserrat"/>
                <a:ea typeface="Montserrat"/>
              </a:rPr>
              <a:t>A toolbox for many needs</a:t>
            </a:r>
            <a:endParaRPr b="0" lang="en-US" sz="3600" spc="-1" strike="noStrike">
              <a:solidFill>
                <a:srgbClr val="000000"/>
              </a:solidFill>
              <a:latin typeface="Calibri"/>
            </a:endParaRPr>
          </a:p>
        </p:txBody>
      </p:sp>
      <p:sp>
        <p:nvSpPr>
          <p:cNvPr id="1171" name="Footer Placeholder 3"/>
          <p:cNvSpPr txBox="1"/>
          <p:nvPr/>
        </p:nvSpPr>
        <p:spPr>
          <a:xfrm>
            <a:off x="2851920" y="6307920"/>
            <a:ext cx="4114440" cy="364680"/>
          </a:xfrm>
          <a:prstGeom prst="rect">
            <a:avLst/>
          </a:prstGeom>
          <a:noFill/>
          <a:ln w="0">
            <a:noFill/>
          </a:ln>
        </p:spPr>
        <p:txBody>
          <a:bodyPr anchor="ctr">
            <a:noAutofit/>
          </a:bodyPr>
          <a:p>
            <a:pPr>
              <a:lnSpc>
                <a:spcPct val="100000"/>
              </a:lnSpc>
            </a:pPr>
            <a:r>
              <a:rPr b="0" lang="en-US" sz="1200" spc="-1" strike="noStrike">
                <a:solidFill>
                  <a:srgbClr val="8b8b8b"/>
                </a:solidFill>
                <a:latin typeface="Calibri"/>
              </a:rPr>
              <a:t>© Zigbee Alliance. All rights reserved. CONFIDENTIAL</a:t>
            </a:r>
            <a:endParaRPr b="0" lang="en-US" sz="1200" spc="-1" strike="noStrike">
              <a:latin typeface="Times New Roman"/>
            </a:endParaRPr>
          </a:p>
        </p:txBody>
      </p:sp>
      <p:sp>
        <p:nvSpPr>
          <p:cNvPr id="1172" name="TextBox 6"/>
          <p:cNvSpPr/>
          <p:nvPr/>
        </p:nvSpPr>
        <p:spPr>
          <a:xfrm>
            <a:off x="6174720" y="3135600"/>
            <a:ext cx="3164400" cy="1187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800" spc="-1" strike="noStrike" u="sng">
                <a:solidFill>
                  <a:srgbClr val="ed0544"/>
                </a:solidFill>
                <a:uFillTx/>
                <a:latin typeface="Hind"/>
              </a:rPr>
              <a:t>Routing:</a:t>
            </a:r>
            <a:endParaRPr b="0" lang="en-US" sz="1800" spc="-1" strike="noStrike">
              <a:latin typeface="Arial"/>
            </a:endParaRPr>
          </a:p>
          <a:p>
            <a:pPr algn="ctr">
              <a:lnSpc>
                <a:spcPct val="100000"/>
              </a:lnSpc>
            </a:pPr>
            <a:r>
              <a:rPr b="0" lang="en-US" sz="1800" spc="-1" strike="noStrike">
                <a:solidFill>
                  <a:srgbClr val="ed0544"/>
                </a:solidFill>
                <a:latin typeface="Hind"/>
              </a:rPr>
              <a:t>Table routing?</a:t>
            </a:r>
            <a:br/>
            <a:r>
              <a:rPr b="0" lang="en-US" sz="1800" spc="-1" strike="noStrike">
                <a:solidFill>
                  <a:srgbClr val="ed0544"/>
                </a:solidFill>
                <a:latin typeface="Hind"/>
              </a:rPr>
              <a:t>Many to one routing?</a:t>
            </a:r>
            <a:br/>
            <a:r>
              <a:rPr b="0" lang="en-US" sz="1800" spc="-1" strike="noStrike">
                <a:solidFill>
                  <a:srgbClr val="ed0544"/>
                </a:solidFill>
                <a:latin typeface="Hind"/>
              </a:rPr>
              <a:t>Source routing?</a:t>
            </a:r>
            <a:endParaRPr b="0" lang="en-US" sz="1800" spc="-1" strike="noStrike">
              <a:latin typeface="Arial"/>
            </a:endParaRPr>
          </a:p>
        </p:txBody>
      </p:sp>
      <p:sp>
        <p:nvSpPr>
          <p:cNvPr id="1173" name="TextBox 8"/>
          <p:cNvSpPr/>
          <p:nvPr/>
        </p:nvSpPr>
        <p:spPr>
          <a:xfrm>
            <a:off x="8621280" y="3870360"/>
            <a:ext cx="2305080" cy="1187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800" spc="-1" strike="noStrike" u="sng">
                <a:solidFill>
                  <a:srgbClr val="ed0544"/>
                </a:solidFill>
                <a:uFillTx/>
                <a:latin typeface="Hind"/>
              </a:rPr>
              <a:t>Addressing:</a:t>
            </a:r>
            <a:r>
              <a:rPr b="1" lang="en-US" sz="1800" spc="-1" strike="noStrike">
                <a:solidFill>
                  <a:srgbClr val="ed0544"/>
                </a:solidFill>
                <a:latin typeface="Hind"/>
              </a:rPr>
              <a:t> </a:t>
            </a:r>
            <a:endParaRPr b="0" lang="en-US" sz="1800" spc="-1" strike="noStrike">
              <a:latin typeface="Arial"/>
            </a:endParaRPr>
          </a:p>
          <a:p>
            <a:pPr algn="ctr">
              <a:lnSpc>
                <a:spcPct val="100000"/>
              </a:lnSpc>
            </a:pPr>
            <a:r>
              <a:rPr b="0" lang="en-US" sz="1800" spc="-1" strike="noStrike">
                <a:solidFill>
                  <a:srgbClr val="ed0544"/>
                </a:solidFill>
                <a:latin typeface="Hind"/>
              </a:rPr>
              <a:t>Unicast? </a:t>
            </a:r>
            <a:br/>
            <a:r>
              <a:rPr b="0" lang="en-US" sz="1800" spc="-1" strike="noStrike">
                <a:solidFill>
                  <a:srgbClr val="ed0544"/>
                </a:solidFill>
                <a:latin typeface="Hind"/>
              </a:rPr>
              <a:t>Groupcast? </a:t>
            </a:r>
            <a:br/>
            <a:r>
              <a:rPr b="0" lang="en-US" sz="1800" spc="-1" strike="noStrike">
                <a:solidFill>
                  <a:srgbClr val="ed0544"/>
                </a:solidFill>
                <a:latin typeface="Hind"/>
              </a:rPr>
              <a:t>Broadcast?</a:t>
            </a:r>
            <a:endParaRPr b="0" lang="en-US" sz="1800" spc="-1" strike="noStrike">
              <a:latin typeface="Arial"/>
            </a:endParaRPr>
          </a:p>
        </p:txBody>
      </p:sp>
      <p:sp>
        <p:nvSpPr>
          <p:cNvPr id="1174" name="TextBox 10"/>
          <p:cNvSpPr/>
          <p:nvPr/>
        </p:nvSpPr>
        <p:spPr>
          <a:xfrm>
            <a:off x="8621280" y="2400480"/>
            <a:ext cx="2305080" cy="9133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800" spc="-1" strike="noStrike" u="sng">
                <a:solidFill>
                  <a:srgbClr val="ed0544"/>
                </a:solidFill>
                <a:uFillTx/>
                <a:latin typeface="Hind"/>
              </a:rPr>
              <a:t>Security</a:t>
            </a:r>
            <a:r>
              <a:rPr b="0" lang="en-US" sz="1800" spc="-1" strike="noStrike" u="sng">
                <a:solidFill>
                  <a:srgbClr val="ed0544"/>
                </a:solidFill>
                <a:uFillTx/>
                <a:latin typeface="Hind"/>
              </a:rPr>
              <a:t>:</a:t>
            </a:r>
            <a:r>
              <a:rPr b="0" lang="en-US" sz="1800" spc="-1" strike="noStrike">
                <a:solidFill>
                  <a:srgbClr val="ed0544"/>
                </a:solidFill>
                <a:latin typeface="Hind"/>
              </a:rPr>
              <a:t> </a:t>
            </a:r>
            <a:endParaRPr b="0" lang="en-US" sz="1800" spc="-1" strike="noStrike">
              <a:latin typeface="Arial"/>
            </a:endParaRPr>
          </a:p>
          <a:p>
            <a:pPr algn="ctr">
              <a:lnSpc>
                <a:spcPct val="100000"/>
              </a:lnSpc>
            </a:pPr>
            <a:r>
              <a:rPr b="0" lang="en-US" sz="1800" spc="-1" strike="noStrike">
                <a:solidFill>
                  <a:srgbClr val="ed0544"/>
                </a:solidFill>
                <a:latin typeface="Hind"/>
              </a:rPr>
              <a:t>Centralized?</a:t>
            </a:r>
            <a:br/>
            <a:r>
              <a:rPr b="0" lang="en-US" sz="1800" spc="-1" strike="noStrike">
                <a:solidFill>
                  <a:srgbClr val="ed0544"/>
                </a:solidFill>
                <a:latin typeface="Hind"/>
              </a:rPr>
              <a:t>Distributed?</a:t>
            </a:r>
            <a:endParaRPr b="0" lang="en-US" sz="1800" spc="-1" strike="noStrike">
              <a:latin typeface="Arial"/>
            </a:endParaRPr>
          </a:p>
        </p:txBody>
      </p:sp>
      <p:pic>
        <p:nvPicPr>
          <p:cNvPr id="1175" name="Picture 7" descr=""/>
          <p:cNvPicPr/>
          <p:nvPr/>
        </p:nvPicPr>
        <p:blipFill>
          <a:blip r:embed="rId1"/>
          <a:stretch/>
        </p:blipFill>
        <p:spPr>
          <a:xfrm>
            <a:off x="838080" y="1837800"/>
            <a:ext cx="4751640" cy="4322160"/>
          </a:xfrm>
          <a:prstGeom prst="rect">
            <a:avLst/>
          </a:prstGeom>
          <a:ln w="0">
            <a:noFill/>
          </a:ln>
        </p:spPr>
      </p:pic>
    </p:spTree>
  </p:cSld>
  <mc:AlternateContent>
    <mc:Choice Requires="p14">
      <p:transition spd="med" p14:dur="700">
        <p:fade/>
      </p:transition>
    </mc:Choice>
    <mc:Fallback>
      <p:transition spd="med">
        <p:fade/>
      </p:transition>
    </mc:Fallback>
  </mc:AlternateContent>
  <p:timing>
    <p:tnLst>
      <p:par>
        <p:cTn id="292" dur="indefinite" restart="never" nodeType="tmRoot">
          <p:childTnLst>
            <p:seq>
              <p:cTn id="293" dur="indefinite" nodeType="mainSeq">
                <p:childTnLst>
                  <p:par>
                    <p:cTn id="294" fill="hold">
                      <p:stCondLst>
                        <p:cond delay="indefinite"/>
                      </p:stCondLst>
                      <p:childTnLst>
                        <p:par>
                          <p:cTn id="295" fill="hold">
                            <p:stCondLst>
                              <p:cond delay="0"/>
                            </p:stCondLst>
                            <p:childTnLst>
                              <p:par>
                                <p:cTn id="296" nodeType="clickEffect" fill="hold" presetClass="entr" presetID="1">
                                  <p:stCondLst>
                                    <p:cond delay="0"/>
                                  </p:stCondLst>
                                  <p:childTnLst>
                                    <p:set>
                                      <p:cBhvr>
                                        <p:cTn id="297" dur="1" fill="hold">
                                          <p:stCondLst>
                                            <p:cond delay="0"/>
                                          </p:stCondLst>
                                        </p:cTn>
                                        <p:tgtEl>
                                          <p:spTgt spid="1172"/>
                                        </p:tgtEl>
                                        <p:attrNameLst>
                                          <p:attrName>style.visibility</p:attrName>
                                        </p:attrNameLst>
                                      </p:cBhvr>
                                      <p:to>
                                        <p:strVal val="visible"/>
                                      </p:to>
                                    </p:set>
                                  </p:childTnLst>
                                </p:cTn>
                              </p:par>
                            </p:childTnLst>
                          </p:cTn>
                        </p:par>
                      </p:childTnLst>
                    </p:cTn>
                  </p:par>
                  <p:par>
                    <p:cTn id="298" fill="hold">
                      <p:stCondLst>
                        <p:cond delay="indefinite"/>
                      </p:stCondLst>
                      <p:childTnLst>
                        <p:par>
                          <p:cTn id="299" fill="hold">
                            <p:stCondLst>
                              <p:cond delay="0"/>
                            </p:stCondLst>
                            <p:childTnLst>
                              <p:par>
                                <p:cTn id="300" nodeType="clickEffect" fill="hold" presetClass="exit" presetID="1">
                                  <p:stCondLst>
                                    <p:cond delay="0"/>
                                  </p:stCondLst>
                                  <p:childTnLst>
                                    <p:set>
                                      <p:cBhvr>
                                        <p:cTn id="301" dur="1" fill="hold">
                                          <p:stCondLst>
                                            <p:cond delay="0"/>
                                          </p:stCondLst>
                                        </p:cTn>
                                        <p:tgtEl>
                                          <p:spTgt spid="1172"/>
                                        </p:tgtEl>
                                        <p:attrNameLst>
                                          <p:attrName>style.visibility</p:attrName>
                                        </p:attrNameLst>
                                      </p:cBhvr>
                                      <p:to>
                                        <p:strVal val="hidden"/>
                                      </p:to>
                                    </p:set>
                                  </p:childTnLst>
                                </p:cTn>
                              </p:par>
                              <p:par>
                                <p:cTn id="302" nodeType="withEffect" fill="hold" presetClass="entr" presetID="1">
                                  <p:stCondLst>
                                    <p:cond delay="0"/>
                                  </p:stCondLst>
                                  <p:childTnLst>
                                    <p:set>
                                      <p:cBhvr>
                                        <p:cTn id="303" dur="1" fill="hold">
                                          <p:stCondLst>
                                            <p:cond delay="0"/>
                                          </p:stCondLst>
                                        </p:cTn>
                                        <p:tgtEl>
                                          <p:spTgt spid="1173"/>
                                        </p:tgtEl>
                                        <p:attrNameLst>
                                          <p:attrName>style.visibility</p:attrName>
                                        </p:attrNameLst>
                                      </p:cBhvr>
                                      <p:to>
                                        <p:strVal val="visible"/>
                                      </p:to>
                                    </p:set>
                                  </p:childTnLst>
                                </p:cTn>
                              </p:par>
                            </p:childTnLst>
                          </p:cTn>
                        </p:par>
                      </p:childTnLst>
                    </p:cTn>
                  </p:par>
                  <p:par>
                    <p:cTn id="304" fill="hold">
                      <p:stCondLst>
                        <p:cond delay="indefinite"/>
                      </p:stCondLst>
                      <p:childTnLst>
                        <p:par>
                          <p:cTn id="305" fill="hold">
                            <p:stCondLst>
                              <p:cond delay="0"/>
                            </p:stCondLst>
                            <p:childTnLst>
                              <p:par>
                                <p:cTn id="306" nodeType="clickEffect" fill="hold" presetClass="exit" presetID="1">
                                  <p:stCondLst>
                                    <p:cond delay="0"/>
                                  </p:stCondLst>
                                  <p:childTnLst>
                                    <p:set>
                                      <p:cBhvr>
                                        <p:cTn id="307" dur="1" fill="hold">
                                          <p:stCondLst>
                                            <p:cond delay="0"/>
                                          </p:stCondLst>
                                        </p:cTn>
                                        <p:tgtEl>
                                          <p:spTgt spid="1173"/>
                                        </p:tgtEl>
                                        <p:attrNameLst>
                                          <p:attrName>style.visibility</p:attrName>
                                        </p:attrNameLst>
                                      </p:cBhvr>
                                      <p:to>
                                        <p:strVal val="hidden"/>
                                      </p:to>
                                    </p:set>
                                  </p:childTnLst>
                                </p:cTn>
                              </p:par>
                              <p:par>
                                <p:cTn id="308" nodeType="withEffect" fill="hold" presetClass="entr" presetID="1">
                                  <p:stCondLst>
                                    <p:cond delay="0"/>
                                  </p:stCondLst>
                                  <p:childTnLst>
                                    <p:set>
                                      <p:cBhvr>
                                        <p:cTn id="309" dur="1" fill="hold">
                                          <p:stCondLst>
                                            <p:cond delay="0"/>
                                          </p:stCondLst>
                                        </p:cTn>
                                        <p:tgtEl>
                                          <p:spTgt spid="1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6" name="Picture 20" descr=""/>
          <p:cNvPicPr/>
          <p:nvPr/>
        </p:nvPicPr>
        <p:blipFill>
          <a:blip r:embed="rId1"/>
          <a:srcRect l="0" t="0" r="24305" b="0"/>
          <a:stretch/>
        </p:blipFill>
        <p:spPr>
          <a:xfrm rot="18673200">
            <a:off x="4910760" y="1431720"/>
            <a:ext cx="1366920" cy="1782720"/>
          </a:xfrm>
          <a:prstGeom prst="rect">
            <a:avLst/>
          </a:prstGeom>
          <a:ln w="0">
            <a:noFill/>
          </a:ln>
        </p:spPr>
      </p:pic>
      <p:sp>
        <p:nvSpPr>
          <p:cNvPr id="1177" name="Title 1"/>
          <p:cNvSpPr txBox="1"/>
          <p:nvPr/>
        </p:nvSpPr>
        <p:spPr>
          <a:xfrm>
            <a:off x="833040" y="5328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Applications</a:t>
            </a:r>
            <a:endParaRPr b="0" lang="en-US" sz="4400" spc="-1" strike="noStrike">
              <a:solidFill>
                <a:srgbClr val="000000"/>
              </a:solidFill>
              <a:latin typeface="Calibri"/>
            </a:endParaRPr>
          </a:p>
        </p:txBody>
      </p:sp>
      <p:sp>
        <p:nvSpPr>
          <p:cNvPr id="1178" name="Footer Placeholder 3"/>
          <p:cNvSpPr txBox="1"/>
          <p:nvPr/>
        </p:nvSpPr>
        <p:spPr>
          <a:xfrm>
            <a:off x="2851920" y="6307920"/>
            <a:ext cx="4114440" cy="364680"/>
          </a:xfrm>
          <a:prstGeom prst="rect">
            <a:avLst/>
          </a:prstGeom>
          <a:noFill/>
          <a:ln w="0">
            <a:noFill/>
          </a:ln>
        </p:spPr>
        <p:txBody>
          <a:bodyPr anchor="ctr">
            <a:noAutofit/>
          </a:bodyPr>
          <a:p>
            <a:pPr>
              <a:lnSpc>
                <a:spcPct val="100000"/>
              </a:lnSpc>
            </a:pPr>
            <a:r>
              <a:rPr b="0" lang="en-US" sz="1200" spc="-1" strike="noStrike">
                <a:solidFill>
                  <a:srgbClr val="8b8b8b"/>
                </a:solidFill>
                <a:latin typeface="Calibri"/>
              </a:rPr>
              <a:t>© Zigbee Alliance. All rights reserved. CONFIDENTIAL</a:t>
            </a:r>
            <a:endParaRPr b="0" lang="en-US" sz="1200" spc="-1" strike="noStrike">
              <a:latin typeface="Times New Roman"/>
            </a:endParaRPr>
          </a:p>
        </p:txBody>
      </p:sp>
      <p:pic>
        <p:nvPicPr>
          <p:cNvPr id="1179" name="Picture 5" descr=""/>
          <p:cNvPicPr/>
          <p:nvPr/>
        </p:nvPicPr>
        <p:blipFill>
          <a:blip r:embed="rId2"/>
          <a:stretch/>
        </p:blipFill>
        <p:spPr>
          <a:xfrm flipH="1" rot="8126400">
            <a:off x="2820240" y="1808280"/>
            <a:ext cx="1556640" cy="1536480"/>
          </a:xfrm>
          <a:prstGeom prst="rect">
            <a:avLst/>
          </a:prstGeom>
          <a:ln w="0">
            <a:noFill/>
          </a:ln>
        </p:spPr>
      </p:pic>
      <p:pic>
        <p:nvPicPr>
          <p:cNvPr id="1180" name="Picture 6" descr=""/>
          <p:cNvPicPr/>
          <p:nvPr/>
        </p:nvPicPr>
        <p:blipFill>
          <a:blip r:embed="rId3"/>
          <a:stretch/>
        </p:blipFill>
        <p:spPr>
          <a:xfrm flipH="1" rot="4407000">
            <a:off x="1013400" y="1708560"/>
            <a:ext cx="1556640" cy="1536480"/>
          </a:xfrm>
          <a:prstGeom prst="rect">
            <a:avLst/>
          </a:prstGeom>
          <a:ln w="0">
            <a:noFill/>
          </a:ln>
        </p:spPr>
      </p:pic>
      <p:pic>
        <p:nvPicPr>
          <p:cNvPr id="1181" name="Picture 7" descr=""/>
          <p:cNvPicPr/>
          <p:nvPr/>
        </p:nvPicPr>
        <p:blipFill>
          <a:blip r:embed="rId4"/>
          <a:stretch/>
        </p:blipFill>
        <p:spPr>
          <a:xfrm flipH="1" rot="2930400">
            <a:off x="258120" y="3193200"/>
            <a:ext cx="1556640" cy="1536480"/>
          </a:xfrm>
          <a:prstGeom prst="rect">
            <a:avLst/>
          </a:prstGeom>
          <a:ln w="0">
            <a:noFill/>
          </a:ln>
        </p:spPr>
      </p:pic>
      <p:pic>
        <p:nvPicPr>
          <p:cNvPr id="1182" name="Picture 8" descr=""/>
          <p:cNvPicPr/>
          <p:nvPr/>
        </p:nvPicPr>
        <p:blipFill>
          <a:blip r:embed="rId5"/>
          <a:stretch/>
        </p:blipFill>
        <p:spPr>
          <a:xfrm flipH="1">
            <a:off x="2213280" y="4475520"/>
            <a:ext cx="1556640" cy="1536480"/>
          </a:xfrm>
          <a:prstGeom prst="rect">
            <a:avLst/>
          </a:prstGeom>
          <a:ln w="0">
            <a:noFill/>
          </a:ln>
        </p:spPr>
      </p:pic>
      <p:pic>
        <p:nvPicPr>
          <p:cNvPr id="1183" name="Picture 9" descr=""/>
          <p:cNvPicPr/>
          <p:nvPr/>
        </p:nvPicPr>
        <p:blipFill>
          <a:blip r:embed="rId6"/>
          <a:stretch/>
        </p:blipFill>
        <p:spPr>
          <a:xfrm flipH="1" rot="19203000">
            <a:off x="4544280" y="4026600"/>
            <a:ext cx="1556640" cy="1536480"/>
          </a:xfrm>
          <a:prstGeom prst="rect">
            <a:avLst/>
          </a:prstGeom>
          <a:ln w="0">
            <a:noFill/>
          </a:ln>
        </p:spPr>
      </p:pic>
      <p:pic>
        <p:nvPicPr>
          <p:cNvPr id="1184" name="Picture 2" descr="http://www.zigbee.org/DesktopModules/zigbeecertifiedproducts/ProductImages/7031400412XX%20on%20White%20%28Thumbnail%29.jpg"/>
          <p:cNvPicPr/>
          <p:nvPr/>
        </p:nvPicPr>
        <p:blipFill>
          <a:blip r:embed="rId7"/>
          <a:stretch/>
        </p:blipFill>
        <p:spPr>
          <a:xfrm>
            <a:off x="2944080" y="1410840"/>
            <a:ext cx="1090800" cy="1494360"/>
          </a:xfrm>
          <a:prstGeom prst="rect">
            <a:avLst/>
          </a:prstGeom>
          <a:ln w="0">
            <a:noFill/>
          </a:ln>
        </p:spPr>
      </p:pic>
      <p:pic>
        <p:nvPicPr>
          <p:cNvPr id="1185" name="Picture 4" descr="http://www.zigbee.org/DesktopModules/zigbeecertifiedproducts/ProductImages/248112067alertme_occsensor.jpg"/>
          <p:cNvPicPr/>
          <p:nvPr/>
        </p:nvPicPr>
        <p:blipFill>
          <a:blip r:embed="rId8"/>
          <a:stretch/>
        </p:blipFill>
        <p:spPr>
          <a:xfrm>
            <a:off x="352800" y="1303560"/>
            <a:ext cx="1686240" cy="1517400"/>
          </a:xfrm>
          <a:prstGeom prst="rect">
            <a:avLst/>
          </a:prstGeom>
          <a:ln w="0">
            <a:noFill/>
          </a:ln>
        </p:spPr>
      </p:pic>
      <p:pic>
        <p:nvPicPr>
          <p:cNvPr id="1186" name="Picture 8" descr="http://www.zigbee.org/DesktopModules/zigbeecertifiedproducts/ProductImages/416976779kwikset_smartcode.jpg"/>
          <p:cNvPicPr/>
          <p:nvPr/>
        </p:nvPicPr>
        <p:blipFill>
          <a:blip r:embed="rId9"/>
          <a:stretch/>
        </p:blipFill>
        <p:spPr>
          <a:xfrm>
            <a:off x="27360" y="3471120"/>
            <a:ext cx="1258200" cy="1874520"/>
          </a:xfrm>
          <a:prstGeom prst="rect">
            <a:avLst/>
          </a:prstGeom>
          <a:ln w="0">
            <a:noFill/>
          </a:ln>
        </p:spPr>
      </p:pic>
      <p:pic>
        <p:nvPicPr>
          <p:cNvPr id="1187" name="Picture 10" descr="http://www.zigbee.org/DesktopModules/zigbeecertifiedproducts/ProductImages/1556036127SingleLuxBulb.JPG"/>
          <p:cNvPicPr/>
          <p:nvPr/>
        </p:nvPicPr>
        <p:blipFill>
          <a:blip r:embed="rId10"/>
          <a:srcRect l="18599" t="0" r="25561" b="0"/>
          <a:stretch/>
        </p:blipFill>
        <p:spPr>
          <a:xfrm>
            <a:off x="5307840" y="1683000"/>
            <a:ext cx="1171800" cy="1855800"/>
          </a:xfrm>
          <a:prstGeom prst="rect">
            <a:avLst/>
          </a:prstGeom>
          <a:ln w="0">
            <a:noFill/>
          </a:ln>
        </p:spPr>
      </p:pic>
      <p:pic>
        <p:nvPicPr>
          <p:cNvPr id="1188" name="Picture 18" descr="http://www.zigbee.org/DesktopModules/zigbeecertifiedproducts/ProductImages/1989876285ecobee_SmartSi.jpg"/>
          <p:cNvPicPr/>
          <p:nvPr/>
        </p:nvPicPr>
        <p:blipFill>
          <a:blip r:embed="rId11"/>
          <a:srcRect l="5895" t="6701" r="682" b="9118"/>
          <a:stretch/>
        </p:blipFill>
        <p:spPr>
          <a:xfrm>
            <a:off x="1195920" y="4978440"/>
            <a:ext cx="2081160" cy="1249920"/>
          </a:xfrm>
          <a:prstGeom prst="rect">
            <a:avLst/>
          </a:prstGeom>
          <a:ln w="0">
            <a:noFill/>
          </a:ln>
        </p:spPr>
      </p:pic>
      <p:pic>
        <p:nvPicPr>
          <p:cNvPr id="1189" name="Picture 16" descr=""/>
          <p:cNvPicPr/>
          <p:nvPr/>
        </p:nvPicPr>
        <p:blipFill>
          <a:blip r:embed="rId12"/>
          <a:stretch/>
        </p:blipFill>
        <p:spPr>
          <a:xfrm flipH="1" rot="11389800">
            <a:off x="6932880" y="1463040"/>
            <a:ext cx="1556640" cy="1536480"/>
          </a:xfrm>
          <a:prstGeom prst="rect">
            <a:avLst/>
          </a:prstGeom>
          <a:ln w="0">
            <a:noFill/>
          </a:ln>
        </p:spPr>
      </p:pic>
      <p:pic>
        <p:nvPicPr>
          <p:cNvPr id="1190" name="Picture 18" descr="http://www.zigbee.org/DesktopModules/zigbeecertifiedproducts/ProductImages/1989876285ecobee_SmartSi.jpg"/>
          <p:cNvPicPr/>
          <p:nvPr/>
        </p:nvPicPr>
        <p:blipFill>
          <a:blip r:embed="rId13"/>
          <a:srcRect l="5895" t="6701" r="682" b="9118"/>
          <a:stretch/>
        </p:blipFill>
        <p:spPr>
          <a:xfrm>
            <a:off x="1195920" y="4978440"/>
            <a:ext cx="2081160" cy="1249920"/>
          </a:xfrm>
          <a:prstGeom prst="rect">
            <a:avLst/>
          </a:prstGeom>
          <a:ln w="0">
            <a:noFill/>
          </a:ln>
        </p:spPr>
      </p:pic>
      <p:pic>
        <p:nvPicPr>
          <p:cNvPr id="1191" name="Picture 6" descr="http://www.zigbee.org/DesktopModules/zigbeecertifiedproducts/ProductImages/264853112SD-9ZB.gif"/>
          <p:cNvPicPr/>
          <p:nvPr/>
        </p:nvPicPr>
        <p:blipFill>
          <a:blip r:embed="rId14"/>
          <a:stretch/>
        </p:blipFill>
        <p:spPr>
          <a:xfrm>
            <a:off x="7153560" y="1258560"/>
            <a:ext cx="1649520" cy="1484640"/>
          </a:xfrm>
          <a:prstGeom prst="rect">
            <a:avLst/>
          </a:prstGeom>
          <a:ln w="0">
            <a:noFill/>
          </a:ln>
        </p:spPr>
      </p:pic>
      <p:pic>
        <p:nvPicPr>
          <p:cNvPr id="1192" name="Picture 20" descr="http://www.zigbee.org/DesktopModules/zigbeecertifiedproducts/ProductImages/2089201478ISMPUK.jpg"/>
          <p:cNvPicPr/>
          <p:nvPr/>
        </p:nvPicPr>
        <p:blipFill>
          <a:blip r:embed="rId15"/>
          <a:stretch/>
        </p:blipFill>
        <p:spPr>
          <a:xfrm>
            <a:off x="4658040" y="4513320"/>
            <a:ext cx="1523520" cy="1720080"/>
          </a:xfrm>
          <a:prstGeom prst="rect">
            <a:avLst/>
          </a:prstGeom>
          <a:ln w="0">
            <a:noFill/>
          </a:ln>
        </p:spPr>
      </p:pic>
      <p:pic>
        <p:nvPicPr>
          <p:cNvPr id="1193" name="Picture 24" descr=""/>
          <p:cNvPicPr/>
          <p:nvPr/>
        </p:nvPicPr>
        <p:blipFill>
          <a:blip r:embed="rId16"/>
          <a:srcRect l="0" t="0" r="24305" b="0"/>
          <a:stretch/>
        </p:blipFill>
        <p:spPr>
          <a:xfrm rot="18673200">
            <a:off x="8796240" y="832680"/>
            <a:ext cx="1366920" cy="1782720"/>
          </a:xfrm>
          <a:prstGeom prst="rect">
            <a:avLst/>
          </a:prstGeom>
          <a:ln w="0">
            <a:noFill/>
          </a:ln>
        </p:spPr>
      </p:pic>
      <p:pic>
        <p:nvPicPr>
          <p:cNvPr id="1194" name="Picture 21" descr=""/>
          <p:cNvPicPr/>
          <p:nvPr/>
        </p:nvPicPr>
        <p:blipFill>
          <a:blip r:embed="rId17"/>
          <a:stretch/>
        </p:blipFill>
        <p:spPr>
          <a:xfrm>
            <a:off x="9340200" y="988560"/>
            <a:ext cx="1139400" cy="1714320"/>
          </a:xfrm>
          <a:prstGeom prst="rect">
            <a:avLst/>
          </a:prstGeom>
          <a:ln w="0">
            <a:noFill/>
          </a:ln>
        </p:spPr>
      </p:pic>
      <p:pic>
        <p:nvPicPr>
          <p:cNvPr id="1195" name="Picture 25" descr=""/>
          <p:cNvPicPr/>
          <p:nvPr/>
        </p:nvPicPr>
        <p:blipFill>
          <a:blip r:embed="rId18"/>
          <a:stretch/>
        </p:blipFill>
        <p:spPr>
          <a:xfrm flipH="1" rot="13750200">
            <a:off x="9668880" y="4221720"/>
            <a:ext cx="1556640" cy="1536480"/>
          </a:xfrm>
          <a:prstGeom prst="rect">
            <a:avLst/>
          </a:prstGeom>
          <a:ln w="0">
            <a:noFill/>
          </a:ln>
        </p:spPr>
      </p:pic>
      <p:pic>
        <p:nvPicPr>
          <p:cNvPr id="1196" name="Picture 2" descr="http://media.idownloadblog.com/wp-content/uploads/2014/03/hue_tap.jpg"/>
          <p:cNvPicPr/>
          <p:nvPr/>
        </p:nvPicPr>
        <p:blipFill>
          <a:blip r:embed="rId19"/>
          <a:srcRect l="0" t="3811" r="46563" b="6721"/>
          <a:stretch/>
        </p:blipFill>
        <p:spPr>
          <a:xfrm>
            <a:off x="10207080" y="4475520"/>
            <a:ext cx="1234440" cy="1198440"/>
          </a:xfrm>
          <a:prstGeom prst="rect">
            <a:avLst/>
          </a:prstGeom>
          <a:ln w="0">
            <a:noFill/>
          </a:ln>
        </p:spPr>
      </p:pic>
      <p:pic>
        <p:nvPicPr>
          <p:cNvPr id="1197" name="Picture 26" descr=""/>
          <p:cNvPicPr/>
          <p:nvPr/>
        </p:nvPicPr>
        <p:blipFill>
          <a:blip r:embed="rId20"/>
          <a:stretch/>
        </p:blipFill>
        <p:spPr>
          <a:xfrm flipH="1" rot="4407000">
            <a:off x="7771320" y="5124600"/>
            <a:ext cx="1556640" cy="1536480"/>
          </a:xfrm>
          <a:prstGeom prst="rect">
            <a:avLst/>
          </a:prstGeom>
          <a:ln w="0">
            <a:noFill/>
          </a:ln>
        </p:spPr>
      </p:pic>
      <p:pic>
        <p:nvPicPr>
          <p:cNvPr id="1198" name="Picture 14" descr=""/>
          <p:cNvPicPr/>
          <p:nvPr/>
        </p:nvPicPr>
        <p:blipFill>
          <a:blip r:embed="rId21"/>
          <a:stretch/>
        </p:blipFill>
        <p:spPr>
          <a:xfrm>
            <a:off x="7368840" y="4294800"/>
            <a:ext cx="1435320" cy="19904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99" name="Picture 3" descr=""/>
          <p:cNvPicPr/>
          <p:nvPr/>
        </p:nvPicPr>
        <p:blipFill>
          <a:blip r:embed="rId1"/>
          <a:stretch/>
        </p:blipFill>
        <p:spPr>
          <a:xfrm>
            <a:off x="6530040" y="3633840"/>
            <a:ext cx="4979520" cy="3022920"/>
          </a:xfrm>
          <a:prstGeom prst="rect">
            <a:avLst/>
          </a:prstGeom>
          <a:ln w="0">
            <a:noFill/>
          </a:ln>
        </p:spPr>
      </p:pic>
      <p:sp>
        <p:nvSpPr>
          <p:cNvPr id="1200" name="Rectangle 2"/>
          <p:cNvSpPr/>
          <p:nvPr/>
        </p:nvSpPr>
        <p:spPr>
          <a:xfrm>
            <a:off x="0" y="-57960"/>
            <a:ext cx="6364800" cy="691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201" name="Title 1"/>
          <p:cNvSpPr txBox="1"/>
          <p:nvPr/>
        </p:nvSpPr>
        <p:spPr>
          <a:xfrm>
            <a:off x="675000" y="5652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Applications</a:t>
            </a:r>
            <a:endParaRPr b="0" lang="en-US" sz="4400" spc="-1" strike="noStrike">
              <a:solidFill>
                <a:srgbClr val="000000"/>
              </a:solidFill>
              <a:latin typeface="Calibri"/>
            </a:endParaRPr>
          </a:p>
        </p:txBody>
      </p:sp>
      <p:pic>
        <p:nvPicPr>
          <p:cNvPr id="1202" name="Picture 2" descr=""/>
          <p:cNvPicPr/>
          <p:nvPr/>
        </p:nvPicPr>
        <p:blipFill>
          <a:blip r:embed="rId2"/>
          <a:srcRect l="2443" t="2618" r="2662" b="2184"/>
          <a:stretch/>
        </p:blipFill>
        <p:spPr>
          <a:xfrm>
            <a:off x="675000" y="1382400"/>
            <a:ext cx="3162600" cy="2243880"/>
          </a:xfrm>
          <a:prstGeom prst="rect">
            <a:avLst/>
          </a:prstGeom>
          <a:ln w="0">
            <a:noFill/>
          </a:ln>
        </p:spPr>
      </p:pic>
      <p:pic>
        <p:nvPicPr>
          <p:cNvPr id="1203" name="Picture 5" descr=""/>
          <p:cNvPicPr/>
          <p:nvPr/>
        </p:nvPicPr>
        <p:blipFill>
          <a:blip r:embed="rId3"/>
          <a:srcRect l="178" t="127" r="355" b="1001"/>
          <a:stretch/>
        </p:blipFill>
        <p:spPr>
          <a:xfrm>
            <a:off x="649080" y="3916800"/>
            <a:ext cx="3162600" cy="2362680"/>
          </a:xfrm>
          <a:prstGeom prst="rect">
            <a:avLst/>
          </a:prstGeom>
          <a:ln w="0">
            <a:noFill/>
          </a:ln>
          <a:effectLst>
            <a:outerShdw algn="tl" dist="38160" rotWithShape="0" sx="1000" sy="1000">
              <a:srgbClr val="000000"/>
            </a:outerShdw>
          </a:effectLst>
          <a:scene3d>
            <a:camera prst="orthographicFront"/>
            <a:lightRig dir="t" rig="contrasting">
              <a:rot lat="0" lon="0" rev="4200000"/>
            </a:lightRig>
          </a:scene3d>
          <a:sp3d prstMaterial="plastic">
            <a:bevelT prst="relaxedInset" w="381000" h="114300"/>
            <a:contourClr>
              <a:srgbClr val="969696"/>
            </a:contourClr>
          </a:sp3d>
        </p:spPr>
      </p:pic>
      <p:pic>
        <p:nvPicPr>
          <p:cNvPr id="1204" name="Picture 4" descr="mayflower_streetlight_930"/>
          <p:cNvPicPr/>
          <p:nvPr/>
        </p:nvPicPr>
        <p:blipFill>
          <a:blip r:embed="rId4"/>
          <a:srcRect l="0" t="31998" r="0" b="0"/>
          <a:stretch/>
        </p:blipFill>
        <p:spPr>
          <a:xfrm>
            <a:off x="7040160" y="1510560"/>
            <a:ext cx="4467600" cy="2018880"/>
          </a:xfrm>
          <a:prstGeom prst="rect">
            <a:avLst/>
          </a:prstGeom>
          <a:ln w="0">
            <a:noFill/>
          </a:ln>
        </p:spPr>
      </p:pic>
      <p:sp>
        <p:nvSpPr>
          <p:cNvPr id="1205" name="TextBox 7"/>
          <p:cNvSpPr/>
          <p:nvPr/>
        </p:nvSpPr>
        <p:spPr>
          <a:xfrm>
            <a:off x="3894480" y="3983400"/>
            <a:ext cx="2470320" cy="13064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ed0544"/>
                </a:solidFill>
                <a:latin typeface="Hind"/>
              </a:rPr>
              <a:t>Aria Hotel City Center, </a:t>
            </a:r>
            <a:br/>
            <a:r>
              <a:rPr b="1" lang="en-US" sz="1600" spc="-1" strike="noStrike">
                <a:solidFill>
                  <a:srgbClr val="ed0544"/>
                </a:solidFill>
                <a:latin typeface="Hind"/>
              </a:rPr>
              <a:t>Las Vegas:</a:t>
            </a:r>
            <a:endParaRPr b="0" lang="en-US" sz="1600" spc="-1" strike="noStrike">
              <a:latin typeface="Arial"/>
            </a:endParaRPr>
          </a:p>
          <a:p>
            <a:pPr>
              <a:lnSpc>
                <a:spcPct val="100000"/>
              </a:lnSpc>
            </a:pPr>
            <a:r>
              <a:rPr b="0" lang="en-US" sz="1600" spc="-1" strike="noStrike">
                <a:solidFill>
                  <a:srgbClr val="ed0544"/>
                </a:solidFill>
                <a:latin typeface="Hind"/>
              </a:rPr>
              <a:t>+ 100,000 Zigbee devices</a:t>
            </a:r>
            <a:endParaRPr b="0" lang="en-US" sz="1600" spc="-1" strike="noStrike">
              <a:latin typeface="Arial"/>
            </a:endParaRPr>
          </a:p>
        </p:txBody>
      </p:sp>
      <p:sp>
        <p:nvSpPr>
          <p:cNvPr id="1206" name="TextBox 8"/>
          <p:cNvSpPr/>
          <p:nvPr/>
        </p:nvSpPr>
        <p:spPr>
          <a:xfrm>
            <a:off x="3894480" y="1389600"/>
            <a:ext cx="3277800" cy="8204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ed0544"/>
                </a:solidFill>
                <a:latin typeface="Hind"/>
              </a:rPr>
              <a:t>GM Spring Hill Plant: </a:t>
            </a:r>
            <a:br/>
            <a:r>
              <a:rPr b="0" lang="en-US" sz="1600" spc="-1" strike="noStrike">
                <a:solidFill>
                  <a:srgbClr val="ed0544"/>
                </a:solidFill>
                <a:latin typeface="Hind"/>
              </a:rPr>
              <a:t>28,773 connected lights, </a:t>
            </a:r>
            <a:br/>
            <a:r>
              <a:rPr b="0" lang="en-US" sz="1600" spc="-1" strike="noStrike">
                <a:solidFill>
                  <a:srgbClr val="ed0544"/>
                </a:solidFill>
                <a:latin typeface="Hind"/>
              </a:rPr>
              <a:t>20 million square feet</a:t>
            </a:r>
            <a:endParaRPr b="0" lang="en-US" sz="1600" spc="-1" strike="noStrike">
              <a:latin typeface="Arial"/>
            </a:endParaRPr>
          </a:p>
        </p:txBody>
      </p:sp>
      <p:pic>
        <p:nvPicPr>
          <p:cNvPr id="1207" name="Picture 5" descr=""/>
          <p:cNvPicPr/>
          <p:nvPr/>
        </p:nvPicPr>
        <p:blipFill>
          <a:blip r:embed="rId5"/>
          <a:stretch/>
        </p:blipFill>
        <p:spPr>
          <a:xfrm>
            <a:off x="6696360" y="3018960"/>
            <a:ext cx="1500840" cy="1229400"/>
          </a:xfrm>
          <a:prstGeom prst="rect">
            <a:avLst/>
          </a:prstGeom>
          <a:ln w="0">
            <a:noFill/>
          </a:ln>
        </p:spPr>
      </p:pic>
      <p:sp>
        <p:nvSpPr>
          <p:cNvPr id="1208" name="TextBox 9"/>
          <p:cNvSpPr/>
          <p:nvPr/>
        </p:nvSpPr>
        <p:spPr>
          <a:xfrm>
            <a:off x="7040160" y="873720"/>
            <a:ext cx="8003520" cy="5770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ed0544"/>
                </a:solidFill>
                <a:latin typeface="Hind"/>
              </a:rPr>
              <a:t>Hampshire City Council, Hampshire UK: </a:t>
            </a:r>
            <a:br/>
            <a:r>
              <a:rPr b="0" lang="en-US" sz="1600" spc="-1" strike="noStrike">
                <a:solidFill>
                  <a:srgbClr val="ed0544"/>
                </a:solidFill>
                <a:latin typeface="Hind"/>
              </a:rPr>
              <a:t>90,000 connected street lights</a:t>
            </a:r>
            <a:endParaRPr b="0" lang="en-US" sz="16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9" name="Title 1"/>
          <p:cNvSpPr txBox="1"/>
          <p:nvPr/>
        </p:nvSpPr>
        <p:spPr>
          <a:xfrm>
            <a:off x="838080" y="1122480"/>
            <a:ext cx="7334640" cy="2387160"/>
          </a:xfrm>
          <a:prstGeom prst="rect">
            <a:avLst/>
          </a:prstGeom>
          <a:noFill/>
          <a:ln w="0">
            <a:noFill/>
          </a:ln>
        </p:spPr>
        <p:txBody>
          <a:bodyPr anchor="b">
            <a:noAutofit/>
          </a:bodyPr>
          <a:p>
            <a:pPr>
              <a:lnSpc>
                <a:spcPct val="90000"/>
              </a:lnSpc>
            </a:pPr>
            <a:r>
              <a:rPr b="1" lang="en-US" sz="4800" spc="-1" strike="noStrike">
                <a:solidFill>
                  <a:srgbClr val="ffffff"/>
                </a:solidFill>
                <a:latin typeface="Montserrat"/>
                <a:ea typeface="Montserrat"/>
              </a:rPr>
              <a:t>Summary</a:t>
            </a:r>
            <a:endParaRPr b="0" lang="en-US" sz="4800" spc="-1" strike="noStrike">
              <a:solidFill>
                <a:srgbClr val="000000"/>
              </a:solidFill>
              <a:latin typeface="Calibri"/>
            </a:endParaRPr>
          </a:p>
        </p:txBody>
      </p:sp>
    </p:spTree>
  </p:cSld>
  <mc:AlternateContent>
    <mc:Choice Requires="p14">
      <p:transition spd="med" p14:dur="700">
        <p:fade/>
      </p:transition>
    </mc:Choice>
    <mc:Fallback>
      <p:transition spd="med">
        <p:fade/>
      </p:transition>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0" name="TextBox 5"/>
          <p:cNvSpPr/>
          <p:nvPr/>
        </p:nvSpPr>
        <p:spPr>
          <a:xfrm>
            <a:off x="487800" y="5205240"/>
            <a:ext cx="3813480" cy="13694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800" spc="-1" strike="noStrike">
                <a:solidFill>
                  <a:srgbClr val="000000"/>
                </a:solidFill>
                <a:latin typeface="Hind"/>
              </a:rPr>
              <a:t>Flexible </a:t>
            </a:r>
            <a:br/>
            <a:r>
              <a:rPr b="1" lang="en-US" sz="2800" spc="-1" strike="noStrike">
                <a:solidFill>
                  <a:srgbClr val="000000"/>
                </a:solidFill>
                <a:latin typeface="Hind"/>
              </a:rPr>
              <a:t>self-organizing mesh </a:t>
            </a:r>
            <a:endParaRPr b="0" lang="en-US" sz="2800" spc="-1" strike="noStrike">
              <a:latin typeface="Arial"/>
            </a:endParaRPr>
          </a:p>
        </p:txBody>
      </p:sp>
      <p:sp>
        <p:nvSpPr>
          <p:cNvPr id="1211" name="TextBox 6"/>
          <p:cNvSpPr/>
          <p:nvPr/>
        </p:nvSpPr>
        <p:spPr>
          <a:xfrm>
            <a:off x="4740840" y="5205240"/>
            <a:ext cx="3047760" cy="94356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800" spc="-1" strike="noStrike">
                <a:solidFill>
                  <a:srgbClr val="000000"/>
                </a:solidFill>
                <a:latin typeface="Hind"/>
              </a:rPr>
              <a:t>Ultra </a:t>
            </a:r>
            <a:br/>
            <a:r>
              <a:rPr b="1" lang="en-US" sz="2800" spc="-1" strike="noStrike">
                <a:solidFill>
                  <a:srgbClr val="000000"/>
                </a:solidFill>
                <a:latin typeface="Hind"/>
              </a:rPr>
              <a:t>low-power</a:t>
            </a:r>
            <a:endParaRPr b="0" lang="en-US" sz="2800" spc="-1" strike="noStrike">
              <a:latin typeface="Arial"/>
            </a:endParaRPr>
          </a:p>
        </p:txBody>
      </p:sp>
      <p:sp>
        <p:nvSpPr>
          <p:cNvPr id="1212" name="TextBox 7"/>
          <p:cNvSpPr/>
          <p:nvPr/>
        </p:nvSpPr>
        <p:spPr>
          <a:xfrm>
            <a:off x="8263440" y="5205240"/>
            <a:ext cx="3813480" cy="94356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800" spc="-1" strike="noStrike">
                <a:solidFill>
                  <a:srgbClr val="000000"/>
                </a:solidFill>
                <a:latin typeface="Hind"/>
              </a:rPr>
              <a:t>Library of </a:t>
            </a:r>
            <a:br/>
            <a:r>
              <a:rPr b="1" lang="en-US" sz="2800" spc="-1" strike="noStrike">
                <a:solidFill>
                  <a:srgbClr val="000000"/>
                </a:solidFill>
                <a:latin typeface="Hind"/>
              </a:rPr>
              <a:t>applications</a:t>
            </a:r>
            <a:endParaRPr b="0" lang="en-US" sz="2800" spc="-1" strike="noStrike">
              <a:latin typeface="Arial"/>
            </a:endParaRPr>
          </a:p>
        </p:txBody>
      </p:sp>
      <p:sp>
        <p:nvSpPr>
          <p:cNvPr id="1213" name="TextBox 8"/>
          <p:cNvSpPr/>
          <p:nvPr/>
        </p:nvSpPr>
        <p:spPr>
          <a:xfrm>
            <a:off x="4366440" y="5420880"/>
            <a:ext cx="33768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800" spc="-1" strike="noStrike">
                <a:solidFill>
                  <a:srgbClr val="000000"/>
                </a:solidFill>
                <a:latin typeface="Hind"/>
              </a:rPr>
              <a:t>+</a:t>
            </a:r>
            <a:endParaRPr b="0" lang="en-US" sz="2800" spc="-1" strike="noStrike">
              <a:latin typeface="Arial"/>
            </a:endParaRPr>
          </a:p>
        </p:txBody>
      </p:sp>
      <p:sp>
        <p:nvSpPr>
          <p:cNvPr id="1214" name="TextBox 9"/>
          <p:cNvSpPr/>
          <p:nvPr/>
        </p:nvSpPr>
        <p:spPr>
          <a:xfrm>
            <a:off x="7830360" y="5420880"/>
            <a:ext cx="54612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800" spc="-1" strike="noStrike">
                <a:solidFill>
                  <a:srgbClr val="000000"/>
                </a:solidFill>
                <a:latin typeface="Hind"/>
              </a:rPr>
              <a:t>+</a:t>
            </a:r>
            <a:endParaRPr b="0" lang="en-US" sz="2800" spc="-1" strike="noStrike">
              <a:latin typeface="Arial"/>
            </a:endParaRPr>
          </a:p>
        </p:txBody>
      </p:sp>
      <p:pic>
        <p:nvPicPr>
          <p:cNvPr id="1215" name="Picture 5" descr=""/>
          <p:cNvPicPr/>
          <p:nvPr/>
        </p:nvPicPr>
        <p:blipFill>
          <a:blip r:embed="rId1"/>
          <a:srcRect l="0" t="0" r="-846" b="38075"/>
          <a:stretch/>
        </p:blipFill>
        <p:spPr>
          <a:xfrm>
            <a:off x="1084680" y="789840"/>
            <a:ext cx="3983040" cy="1038600"/>
          </a:xfrm>
          <a:prstGeom prst="rect">
            <a:avLst/>
          </a:prstGeom>
          <a:ln w="0">
            <a:noFill/>
          </a:ln>
        </p:spPr>
      </p:pic>
      <p:pic>
        <p:nvPicPr>
          <p:cNvPr id="1216" name="Picture 10" descr=""/>
          <p:cNvPicPr/>
          <p:nvPr/>
        </p:nvPicPr>
        <p:blipFill>
          <a:blip r:embed="rId2"/>
          <a:stretch/>
        </p:blipFill>
        <p:spPr>
          <a:xfrm rot="5400000">
            <a:off x="5742720" y="2803680"/>
            <a:ext cx="1044360" cy="1707840"/>
          </a:xfrm>
          <a:prstGeom prst="rect">
            <a:avLst/>
          </a:prstGeom>
          <a:ln w="0">
            <a:noFill/>
          </a:ln>
        </p:spPr>
      </p:pic>
      <p:pic>
        <p:nvPicPr>
          <p:cNvPr id="1217" name="Picture 25" descr=""/>
          <p:cNvPicPr/>
          <p:nvPr/>
        </p:nvPicPr>
        <p:blipFill>
          <a:blip r:embed="rId3"/>
          <a:stretch/>
        </p:blipFill>
        <p:spPr>
          <a:xfrm>
            <a:off x="9171360" y="2982600"/>
            <a:ext cx="1997640" cy="1619280"/>
          </a:xfrm>
          <a:prstGeom prst="rect">
            <a:avLst/>
          </a:prstGeom>
          <a:ln w="0">
            <a:noFill/>
          </a:ln>
        </p:spPr>
      </p:pic>
      <p:sp>
        <p:nvSpPr>
          <p:cNvPr id="1218" name="TextBox 29"/>
          <p:cNvSpPr/>
          <p:nvPr/>
        </p:nvSpPr>
        <p:spPr>
          <a:xfrm>
            <a:off x="9317160" y="625320"/>
            <a:ext cx="1705680" cy="1914840"/>
          </a:xfrm>
          <a:prstGeom prst="rect">
            <a:avLst/>
          </a:prstGeom>
          <a:solidFill>
            <a:schemeClr val="bg1">
              <a:lumMod val="95000"/>
            </a:schemeClr>
          </a:solidFill>
          <a:ln w="0">
            <a:noFill/>
          </a:ln>
        </p:spPr>
        <p:style>
          <a:lnRef idx="0"/>
          <a:fillRef idx="0"/>
          <a:effectRef idx="0"/>
          <a:fontRef idx="minor"/>
        </p:style>
        <p:txBody>
          <a:bodyPr lIns="90000" rIns="90000" tIns="45000" bIns="45000">
            <a:spAutoFit/>
          </a:bodyPr>
          <a:p>
            <a:pPr>
              <a:lnSpc>
                <a:spcPct val="100000"/>
              </a:lnSpc>
            </a:pPr>
            <a:r>
              <a:rPr b="1" lang="en-US" sz="1200" spc="-1" strike="noStrike">
                <a:solidFill>
                  <a:srgbClr val="ed0544"/>
                </a:solidFill>
                <a:latin typeface="Hind"/>
              </a:rPr>
              <a:t>Security &amp; Safety</a:t>
            </a:r>
            <a:endParaRPr b="0" lang="en-US" sz="1200" spc="-1" strike="noStrike">
              <a:latin typeface="Arial"/>
            </a:endParaRPr>
          </a:p>
          <a:p>
            <a:pPr>
              <a:lnSpc>
                <a:spcPct val="100000"/>
              </a:lnSpc>
            </a:pPr>
            <a:r>
              <a:rPr b="1" lang="en-US" sz="1200" spc="-1" strike="noStrike">
                <a:solidFill>
                  <a:srgbClr val="ed0544"/>
                </a:solidFill>
                <a:latin typeface="Hind"/>
              </a:rPr>
              <a:t>HVAC</a:t>
            </a:r>
            <a:endParaRPr b="0" lang="en-US" sz="1200" spc="-1" strike="noStrike">
              <a:latin typeface="Arial"/>
            </a:endParaRPr>
          </a:p>
          <a:p>
            <a:pPr>
              <a:lnSpc>
                <a:spcPct val="100000"/>
              </a:lnSpc>
            </a:pPr>
            <a:r>
              <a:rPr b="1" lang="en-US" sz="1200" spc="-1" strike="noStrike">
                <a:solidFill>
                  <a:srgbClr val="ed0544"/>
                </a:solidFill>
                <a:latin typeface="Hind"/>
              </a:rPr>
              <a:t>Lighting</a:t>
            </a:r>
            <a:endParaRPr b="0" lang="en-US" sz="1200" spc="-1" strike="noStrike">
              <a:latin typeface="Arial"/>
            </a:endParaRPr>
          </a:p>
          <a:p>
            <a:pPr>
              <a:lnSpc>
                <a:spcPct val="100000"/>
              </a:lnSpc>
            </a:pPr>
            <a:r>
              <a:rPr b="1" lang="en-US" sz="1200" spc="-1" strike="noStrike">
                <a:solidFill>
                  <a:srgbClr val="ed0544"/>
                </a:solidFill>
                <a:latin typeface="Hind"/>
              </a:rPr>
              <a:t>Retail</a:t>
            </a:r>
            <a:endParaRPr b="0" lang="en-US" sz="1200" spc="-1" strike="noStrike">
              <a:latin typeface="Arial"/>
            </a:endParaRPr>
          </a:p>
          <a:p>
            <a:pPr>
              <a:lnSpc>
                <a:spcPct val="100000"/>
              </a:lnSpc>
            </a:pPr>
            <a:r>
              <a:rPr b="1" lang="en-US" sz="1200" spc="-1" strike="noStrike">
                <a:solidFill>
                  <a:srgbClr val="ed0544"/>
                </a:solidFill>
                <a:latin typeface="Hind"/>
              </a:rPr>
              <a:t>Sensing</a:t>
            </a:r>
            <a:endParaRPr b="0" lang="en-US" sz="1200" spc="-1" strike="noStrike">
              <a:latin typeface="Arial"/>
            </a:endParaRPr>
          </a:p>
          <a:p>
            <a:pPr>
              <a:lnSpc>
                <a:spcPct val="100000"/>
              </a:lnSpc>
            </a:pPr>
            <a:r>
              <a:rPr b="1" lang="en-US" sz="1200" spc="-1" strike="noStrike">
                <a:solidFill>
                  <a:srgbClr val="ed0544"/>
                </a:solidFill>
                <a:latin typeface="Hind"/>
              </a:rPr>
              <a:t>Commissioning</a:t>
            </a:r>
            <a:endParaRPr b="0" lang="en-US" sz="1200" spc="-1" strike="noStrike">
              <a:latin typeface="Arial"/>
            </a:endParaRPr>
          </a:p>
          <a:p>
            <a:pPr>
              <a:lnSpc>
                <a:spcPct val="100000"/>
              </a:lnSpc>
            </a:pPr>
            <a:r>
              <a:rPr b="1" lang="en-US" sz="1200" spc="-1" strike="noStrike">
                <a:solidFill>
                  <a:srgbClr val="ed0544"/>
                </a:solidFill>
                <a:latin typeface="Hind"/>
              </a:rPr>
              <a:t>Energy metering</a:t>
            </a:r>
            <a:br/>
            <a:r>
              <a:rPr b="1" lang="en-US" sz="1200" spc="-1" strike="noStrike">
                <a:solidFill>
                  <a:srgbClr val="ed0544"/>
                </a:solidFill>
                <a:latin typeface="Hind"/>
              </a:rPr>
              <a:t>Appliances</a:t>
            </a:r>
            <a:endParaRPr b="0" lang="en-US" sz="1200" spc="-1" strike="noStrike">
              <a:latin typeface="Arial"/>
            </a:endParaRPr>
          </a:p>
          <a:p>
            <a:pPr>
              <a:lnSpc>
                <a:spcPct val="100000"/>
              </a:lnSpc>
            </a:pPr>
            <a:r>
              <a:rPr b="1" lang="en-US" sz="1200" spc="-1" strike="noStrike">
                <a:solidFill>
                  <a:srgbClr val="ed0544"/>
                </a:solidFill>
                <a:latin typeface="Hind"/>
              </a:rPr>
              <a:t>Telecommunication</a:t>
            </a:r>
            <a:endParaRPr b="0" lang="en-US" sz="1200" spc="-1" strike="noStrike">
              <a:latin typeface="Arial"/>
            </a:endParaRPr>
          </a:p>
        </p:txBody>
      </p:sp>
      <p:pic>
        <p:nvPicPr>
          <p:cNvPr id="1219" name="Picture 90" descr=""/>
          <p:cNvPicPr/>
          <p:nvPr/>
        </p:nvPicPr>
        <p:blipFill>
          <a:blip r:embed="rId4"/>
          <a:stretch/>
        </p:blipFill>
        <p:spPr>
          <a:xfrm>
            <a:off x="1395720" y="2644200"/>
            <a:ext cx="2398680" cy="2286720"/>
          </a:xfrm>
          <a:prstGeom prst="rect">
            <a:avLst/>
          </a:prstGeom>
          <a:ln w="0">
            <a:noFill/>
          </a:ln>
        </p:spPr>
      </p:pic>
      <p:sp>
        <p:nvSpPr>
          <p:cNvPr id="1220" name="Straight Connector 4"/>
          <p:cNvSpPr/>
          <p:nvPr/>
        </p:nvSpPr>
        <p:spPr>
          <a:xfrm flipV="1">
            <a:off x="10170000" y="2379600"/>
            <a:ext cx="0" cy="603000"/>
          </a:xfrm>
          <a:prstGeom prst="line">
            <a:avLst/>
          </a:prstGeom>
          <a:ln>
            <a:solidFill>
              <a:srgbClr val="ed0544"/>
            </a:solidFill>
          </a:ln>
        </p:spPr>
        <p:style>
          <a:lnRef idx="1">
            <a:schemeClr val="accent1"/>
          </a:lnRef>
          <a:fillRef idx="0">
            <a:schemeClr val="accent1"/>
          </a:fillRef>
          <a:effectRef idx="0">
            <a:schemeClr val="accent1"/>
          </a:effectRef>
          <a:fontRef idx="minor"/>
        </p:style>
      </p:sp>
    </p:spTree>
  </p:cSld>
  <mc:AlternateContent>
    <mc:Choice Requires="p14">
      <p:transition spd="med" p14:dur="700">
        <p:fade/>
      </p:transition>
    </mc:Choice>
    <mc:Fallback>
      <p:transition spd="med">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itle 1"/>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Montserrat"/>
                <a:ea typeface="Montserrat"/>
              </a:rPr>
              <a:t>Zigbee leading the industry</a:t>
            </a:r>
            <a:endParaRPr b="0" lang="en-US" sz="4400" spc="-1" strike="noStrike">
              <a:solidFill>
                <a:srgbClr val="000000"/>
              </a:solidFill>
              <a:latin typeface="Calibri"/>
            </a:endParaRPr>
          </a:p>
        </p:txBody>
      </p:sp>
      <p:sp>
        <p:nvSpPr>
          <p:cNvPr id="158" name="Content Placeholder 2"/>
          <p:cNvSpPr txBox="1"/>
          <p:nvPr/>
        </p:nvSpPr>
        <p:spPr>
          <a:xfrm>
            <a:off x="838080" y="1825560"/>
            <a:ext cx="10674720" cy="4187520"/>
          </a:xfrm>
          <a:prstGeom prst="rect">
            <a:avLst/>
          </a:prstGeom>
          <a:noFill/>
          <a:ln w="0">
            <a:noFill/>
          </a:ln>
        </p:spPr>
        <p:txBody>
          <a:bodyPr>
            <a:normAutofit fontScale="64000"/>
          </a:bodyPr>
          <a:p>
            <a:pPr>
              <a:lnSpc>
                <a:spcPct val="100000"/>
              </a:lnSpc>
              <a:spcBef>
                <a:spcPts val="1001"/>
              </a:spcBef>
              <a:tabLst>
                <a:tab algn="l" pos="0"/>
              </a:tabLst>
            </a:pPr>
            <a:r>
              <a:rPr b="1" lang="en-US" sz="3000" spc="-1" strike="noStrike">
                <a:solidFill>
                  <a:srgbClr val="000000"/>
                </a:solidFill>
                <a:latin typeface="Hind"/>
                <a:ea typeface="Hind"/>
              </a:rPr>
              <a:t>Zigbee Certifications growing exponentially</a:t>
            </a:r>
            <a:endParaRPr b="1" lang="en-US" sz="30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800" spc="-1" strike="noStrike">
                <a:solidFill>
                  <a:srgbClr val="000000"/>
                </a:solidFill>
                <a:latin typeface="Hind Light"/>
                <a:ea typeface="Hind Light"/>
              </a:rPr>
              <a:t>Includes lighting, sensors, reference designs, with more in the pipeline.</a:t>
            </a:r>
            <a:endParaRPr b="0" lang="en-US" sz="28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US" sz="2800" spc="-1" strike="noStrike">
                <a:solidFill>
                  <a:srgbClr val="000000"/>
                </a:solidFill>
                <a:latin typeface="Hind Light"/>
                <a:ea typeface="Hind Light"/>
              </a:rPr>
              <a:t>75+ device types and growing</a:t>
            </a:r>
            <a:endParaRPr b="0" lang="en-US" sz="2800" spc="-1" strike="noStrike">
              <a:solidFill>
                <a:srgbClr val="000000"/>
              </a:solidFill>
              <a:latin typeface="Hind Light"/>
            </a:endParaRPr>
          </a:p>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r>
              <a:rPr b="1" lang="en-US" sz="3300" spc="-1" strike="noStrike">
                <a:solidFill>
                  <a:srgbClr val="000000"/>
                </a:solidFill>
                <a:latin typeface="Hind"/>
                <a:ea typeface="Hind"/>
              </a:rPr>
              <a:t>Zigbee products are backwards-compatible with existing Zigbee products built to previous specifications</a:t>
            </a:r>
            <a:endParaRPr b="1" lang="en-US" sz="33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2800" spc="-1" strike="noStrike">
                <a:solidFill>
                  <a:srgbClr val="000000"/>
                </a:solidFill>
                <a:latin typeface="Hind Light"/>
                <a:ea typeface="Hind Light"/>
              </a:rPr>
              <a:t>They can connect </a:t>
            </a:r>
            <a:r>
              <a:rPr b="0" i="1" lang="en-US" sz="2800" spc="-1" strike="noStrike">
                <a:solidFill>
                  <a:srgbClr val="000000"/>
                </a:solidFill>
                <a:latin typeface="Hind Light"/>
                <a:ea typeface="Hind Light"/>
              </a:rPr>
              <a:t>and</a:t>
            </a:r>
            <a:r>
              <a:rPr b="0" lang="en-US" sz="2800" spc="-1" strike="noStrike">
                <a:solidFill>
                  <a:srgbClr val="000000"/>
                </a:solidFill>
                <a:latin typeface="Hind Light"/>
                <a:ea typeface="Hind Light"/>
              </a:rPr>
              <a:t> communicate using the same IoT language with each other, and millions of Zigbee products already deployed in smart homes and buildings.</a:t>
            </a:r>
            <a:endParaRPr b="0" lang="en-US" sz="2800" spc="-1" strike="noStrike">
              <a:solidFill>
                <a:srgbClr val="000000"/>
              </a:solidFill>
              <a:latin typeface="Hind Light"/>
            </a:endParaRPr>
          </a:p>
        </p:txBody>
      </p:sp>
    </p:spTree>
  </p:cSld>
  <mc:AlternateContent>
    <mc:Choice Requires="p14">
      <p:transition spd="med" p14:dur="700">
        <p:fade/>
      </p:transition>
    </mc:Choice>
    <mc:Fallback>
      <p:transition spd="med">
        <p:fade/>
      </p:transition>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1" name="Straight Connector 6"/>
          <p:cNvSpPr/>
          <p:nvPr/>
        </p:nvSpPr>
        <p:spPr>
          <a:xfrm>
            <a:off x="2860920" y="3206880"/>
            <a:ext cx="4679280" cy="13320"/>
          </a:xfrm>
          <a:prstGeom prst="line">
            <a:avLst/>
          </a:prstGeom>
          <a:ln>
            <a:solidFill>
              <a:srgbClr val="000000"/>
            </a:solidFill>
          </a:ln>
        </p:spPr>
        <p:style>
          <a:lnRef idx="2">
            <a:schemeClr val="accent1"/>
          </a:lnRef>
          <a:fillRef idx="0">
            <a:schemeClr val="accent1"/>
          </a:fillRef>
          <a:effectRef idx="1">
            <a:schemeClr val="accent1"/>
          </a:effectRef>
          <a:fontRef idx="minor"/>
        </p:style>
      </p:sp>
      <p:sp>
        <p:nvSpPr>
          <p:cNvPr id="1222" name="Straight Connector 7"/>
          <p:cNvSpPr/>
          <p:nvPr/>
        </p:nvSpPr>
        <p:spPr>
          <a:xfrm flipH="1" flipV="1">
            <a:off x="7547400" y="3231720"/>
            <a:ext cx="1109520" cy="766440"/>
          </a:xfrm>
          <a:prstGeom prst="line">
            <a:avLst/>
          </a:prstGeom>
          <a:ln>
            <a:solidFill>
              <a:srgbClr val="000000"/>
            </a:solidFill>
          </a:ln>
        </p:spPr>
        <p:style>
          <a:lnRef idx="2">
            <a:schemeClr val="accent1"/>
          </a:lnRef>
          <a:fillRef idx="0">
            <a:schemeClr val="accent1"/>
          </a:fillRef>
          <a:effectRef idx="1">
            <a:schemeClr val="accent1"/>
          </a:effectRef>
          <a:fontRef idx="minor"/>
        </p:style>
      </p:sp>
      <p:sp>
        <p:nvSpPr>
          <p:cNvPr id="1223" name="Straight Connector 8"/>
          <p:cNvSpPr/>
          <p:nvPr/>
        </p:nvSpPr>
        <p:spPr>
          <a:xfrm flipH="1">
            <a:off x="7547400" y="2883960"/>
            <a:ext cx="1319040" cy="347760"/>
          </a:xfrm>
          <a:prstGeom prst="line">
            <a:avLst/>
          </a:prstGeom>
          <a:ln>
            <a:solidFill>
              <a:srgbClr val="000000"/>
            </a:solidFill>
          </a:ln>
        </p:spPr>
        <p:style>
          <a:lnRef idx="2">
            <a:schemeClr val="accent1"/>
          </a:lnRef>
          <a:fillRef idx="0">
            <a:schemeClr val="accent1"/>
          </a:fillRef>
          <a:effectRef idx="1">
            <a:schemeClr val="accent1"/>
          </a:effectRef>
          <a:fontRef idx="minor"/>
        </p:style>
      </p:sp>
      <p:sp>
        <p:nvSpPr>
          <p:cNvPr id="1224" name="TextBox 13"/>
          <p:cNvSpPr/>
          <p:nvPr/>
        </p:nvSpPr>
        <p:spPr>
          <a:xfrm>
            <a:off x="7061040" y="3588840"/>
            <a:ext cx="8899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GB" sz="1800" spc="-1" strike="noStrike">
                <a:solidFill>
                  <a:srgbClr val="000000"/>
                </a:solidFill>
                <a:latin typeface="Hind"/>
              </a:rPr>
              <a:t>OPEN</a:t>
            </a:r>
            <a:endParaRPr b="0" lang="en-US" sz="1800" spc="-1" strike="noStrike">
              <a:latin typeface="Arial"/>
            </a:endParaRPr>
          </a:p>
        </p:txBody>
      </p:sp>
      <p:sp>
        <p:nvSpPr>
          <p:cNvPr id="1225" name="TextBox 14"/>
          <p:cNvSpPr/>
          <p:nvPr/>
        </p:nvSpPr>
        <p:spPr>
          <a:xfrm>
            <a:off x="8387280" y="3179520"/>
            <a:ext cx="8899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GB" sz="1800" spc="-1" strike="noStrike">
                <a:solidFill>
                  <a:srgbClr val="000000"/>
                </a:solidFill>
                <a:latin typeface="Hind"/>
              </a:rPr>
              <a:t>OPEN</a:t>
            </a:r>
            <a:endParaRPr b="0" lang="en-US" sz="1800" spc="-1" strike="noStrike">
              <a:latin typeface="Arial"/>
            </a:endParaRPr>
          </a:p>
        </p:txBody>
      </p:sp>
      <p:sp>
        <p:nvSpPr>
          <p:cNvPr id="1226" name="Arc 15"/>
          <p:cNvSpPr/>
          <p:nvPr/>
        </p:nvSpPr>
        <p:spPr>
          <a:xfrm rot="2881200">
            <a:off x="3594600" y="2774160"/>
            <a:ext cx="914040" cy="914040"/>
          </a:xfrm>
          <a:prstGeom prst="arc">
            <a:avLst>
              <a:gd name="adj1" fmla="val 16200000"/>
              <a:gd name="adj2" fmla="val 0"/>
            </a:avLst>
          </a:prstGeom>
          <a:noFill/>
          <a:ln>
            <a:solidFill>
              <a:srgbClr val="000000"/>
            </a:solidFill>
          </a:ln>
        </p:spPr>
        <p:style>
          <a:lnRef idx="2">
            <a:schemeClr val="accent1"/>
          </a:lnRef>
          <a:fillRef idx="0">
            <a:schemeClr val="accent1"/>
          </a:fillRef>
          <a:effectRef idx="1">
            <a:schemeClr val="accent1"/>
          </a:effectRef>
          <a:fontRef idx="minor"/>
        </p:style>
      </p:sp>
      <p:sp>
        <p:nvSpPr>
          <p:cNvPr id="1227" name="Arc 16"/>
          <p:cNvSpPr/>
          <p:nvPr/>
        </p:nvSpPr>
        <p:spPr>
          <a:xfrm rot="2881200">
            <a:off x="3450960" y="2917440"/>
            <a:ext cx="633960" cy="615960"/>
          </a:xfrm>
          <a:prstGeom prst="arc">
            <a:avLst>
              <a:gd name="adj1" fmla="val 16200000"/>
              <a:gd name="adj2" fmla="val 0"/>
            </a:avLst>
          </a:prstGeom>
          <a:noFill/>
          <a:ln>
            <a:solidFill>
              <a:srgbClr val="5b9bd5"/>
            </a:solidFill>
          </a:ln>
        </p:spPr>
        <p:style>
          <a:lnRef idx="2">
            <a:schemeClr val="accent1"/>
          </a:lnRef>
          <a:fillRef idx="0">
            <a:schemeClr val="accent1"/>
          </a:fillRef>
          <a:effectRef idx="1">
            <a:schemeClr val="accent1"/>
          </a:effectRef>
          <a:fontRef idx="minor"/>
        </p:style>
      </p:sp>
      <p:sp>
        <p:nvSpPr>
          <p:cNvPr id="1228" name="Arc 17"/>
          <p:cNvSpPr/>
          <p:nvPr/>
        </p:nvSpPr>
        <p:spPr>
          <a:xfrm rot="2881200">
            <a:off x="3700800" y="2596320"/>
            <a:ext cx="1304640" cy="1347120"/>
          </a:xfrm>
          <a:prstGeom prst="arc">
            <a:avLst>
              <a:gd name="adj1" fmla="val 16200000"/>
              <a:gd name="adj2" fmla="val 0"/>
            </a:avLst>
          </a:prstGeom>
          <a:noFill/>
          <a:ln>
            <a:solidFill>
              <a:srgbClr val="000000"/>
            </a:solidFill>
          </a:ln>
        </p:spPr>
        <p:style>
          <a:lnRef idx="2">
            <a:schemeClr val="accent1"/>
          </a:lnRef>
          <a:fillRef idx="0">
            <a:schemeClr val="accent1"/>
          </a:fillRef>
          <a:effectRef idx="1">
            <a:schemeClr val="accent1"/>
          </a:effectRef>
          <a:fontRef idx="minor"/>
        </p:style>
      </p:sp>
      <p:sp>
        <p:nvSpPr>
          <p:cNvPr id="1229" name="Arc 18"/>
          <p:cNvSpPr/>
          <p:nvPr/>
        </p:nvSpPr>
        <p:spPr>
          <a:xfrm rot="2881200">
            <a:off x="4253040" y="1927080"/>
            <a:ext cx="2315880" cy="2371680"/>
          </a:xfrm>
          <a:prstGeom prst="arc">
            <a:avLst>
              <a:gd name="adj1" fmla="val 16200000"/>
              <a:gd name="adj2" fmla="val 0"/>
            </a:avLst>
          </a:prstGeom>
          <a:noFill/>
          <a:ln>
            <a:solidFill>
              <a:srgbClr val="000000"/>
            </a:solidFill>
          </a:ln>
        </p:spPr>
        <p:style>
          <a:lnRef idx="2">
            <a:schemeClr val="accent1"/>
          </a:lnRef>
          <a:fillRef idx="0">
            <a:schemeClr val="accent1"/>
          </a:fillRef>
          <a:effectRef idx="1">
            <a:schemeClr val="accent1"/>
          </a:effectRef>
          <a:fontRef idx="minor"/>
        </p:style>
      </p:sp>
      <p:sp>
        <p:nvSpPr>
          <p:cNvPr id="1230" name="Arc 19"/>
          <p:cNvSpPr/>
          <p:nvPr/>
        </p:nvSpPr>
        <p:spPr>
          <a:xfrm rot="2881200">
            <a:off x="3803040" y="2144520"/>
            <a:ext cx="1929600" cy="1924920"/>
          </a:xfrm>
          <a:prstGeom prst="arc">
            <a:avLst>
              <a:gd name="adj1" fmla="val 16200000"/>
              <a:gd name="adj2" fmla="val 0"/>
            </a:avLst>
          </a:prstGeom>
          <a:noFill/>
          <a:ln>
            <a:solidFill>
              <a:srgbClr val="000000"/>
            </a:solidFill>
          </a:ln>
        </p:spPr>
        <p:style>
          <a:lnRef idx="2">
            <a:schemeClr val="accent1"/>
          </a:lnRef>
          <a:fillRef idx="0">
            <a:schemeClr val="accent1"/>
          </a:fillRef>
          <a:effectRef idx="1">
            <a:schemeClr val="accent1"/>
          </a:effectRef>
          <a:fontRef idx="minor"/>
        </p:style>
      </p:sp>
      <p:grpSp>
        <p:nvGrpSpPr>
          <p:cNvPr id="1231" name="Group 20"/>
          <p:cNvGrpSpPr/>
          <p:nvPr/>
        </p:nvGrpSpPr>
        <p:grpSpPr>
          <a:xfrm>
            <a:off x="3709080" y="2970720"/>
            <a:ext cx="3288240" cy="498960"/>
            <a:chOff x="3709080" y="2970720"/>
            <a:chExt cx="3288240" cy="498960"/>
          </a:xfrm>
        </p:grpSpPr>
        <p:sp>
          <p:nvSpPr>
            <p:cNvPr id="1232" name="Right Arrow 21"/>
            <p:cNvSpPr/>
            <p:nvPr/>
          </p:nvSpPr>
          <p:spPr>
            <a:xfrm>
              <a:off x="3709080" y="2970720"/>
              <a:ext cx="3288240" cy="498960"/>
            </a:xfrm>
            <a:prstGeom prst="rightArrow">
              <a:avLst>
                <a:gd name="adj1" fmla="val 50000"/>
                <a:gd name="adj2" fmla="val 50000"/>
              </a:avLst>
            </a:prstGeom>
            <a:solidFill>
              <a:srgbClr val="ffc000"/>
            </a:solidFill>
            <a:ln>
              <a:solidFill>
                <a:srgbClr val="ffc000"/>
              </a:solidFill>
            </a:ln>
          </p:spPr>
          <p:style>
            <a:lnRef idx="1">
              <a:schemeClr val="accent1"/>
            </a:lnRef>
            <a:fillRef idx="3">
              <a:schemeClr val="accent1"/>
            </a:fillRef>
            <a:effectRef idx="2">
              <a:schemeClr val="accent1"/>
            </a:effectRef>
            <a:fontRef idx="minor"/>
          </p:style>
        </p:sp>
        <p:sp>
          <p:nvSpPr>
            <p:cNvPr id="1233" name="TextBox 22"/>
            <p:cNvSpPr/>
            <p:nvPr/>
          </p:nvSpPr>
          <p:spPr>
            <a:xfrm>
              <a:off x="3709080" y="3026160"/>
              <a:ext cx="328824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GB" sz="1800" spc="-1" strike="noStrike">
                  <a:solidFill>
                    <a:srgbClr val="000000"/>
                  </a:solidFill>
                  <a:latin typeface="Calibri"/>
                </a:rPr>
                <a:t>Associate</a:t>
              </a:r>
              <a:endParaRPr b="0" lang="en-US" sz="1800" spc="-1" strike="noStrike">
                <a:latin typeface="Arial"/>
              </a:endParaRPr>
            </a:p>
          </p:txBody>
        </p:sp>
      </p:grpSp>
      <p:grpSp>
        <p:nvGrpSpPr>
          <p:cNvPr id="1234" name="Group 23"/>
          <p:cNvGrpSpPr/>
          <p:nvPr/>
        </p:nvGrpSpPr>
        <p:grpSpPr>
          <a:xfrm>
            <a:off x="3699000" y="3518280"/>
            <a:ext cx="3288240" cy="498960"/>
            <a:chOff x="3699000" y="3518280"/>
            <a:chExt cx="3288240" cy="498960"/>
          </a:xfrm>
        </p:grpSpPr>
        <p:sp>
          <p:nvSpPr>
            <p:cNvPr id="1235" name="Right Arrow 24"/>
            <p:cNvSpPr/>
            <p:nvPr/>
          </p:nvSpPr>
          <p:spPr>
            <a:xfrm flipH="1">
              <a:off x="3699000" y="3518280"/>
              <a:ext cx="3288240" cy="498960"/>
            </a:xfrm>
            <a:prstGeom prst="rightArrow">
              <a:avLst>
                <a:gd name="adj1" fmla="val 50000"/>
                <a:gd name="adj2" fmla="val 50000"/>
              </a:avLst>
            </a:prstGeom>
            <a:solidFill>
              <a:srgbClr val="ffc000"/>
            </a:solidFill>
            <a:ln>
              <a:solidFill>
                <a:srgbClr val="ffc000"/>
              </a:solidFill>
            </a:ln>
          </p:spPr>
          <p:style>
            <a:lnRef idx="1">
              <a:schemeClr val="accent1"/>
            </a:lnRef>
            <a:fillRef idx="3">
              <a:schemeClr val="accent1"/>
            </a:fillRef>
            <a:effectRef idx="2">
              <a:schemeClr val="accent1"/>
            </a:effectRef>
            <a:fontRef idx="minor"/>
          </p:style>
        </p:sp>
        <p:sp>
          <p:nvSpPr>
            <p:cNvPr id="1236" name="TextBox 25"/>
            <p:cNvSpPr/>
            <p:nvPr/>
          </p:nvSpPr>
          <p:spPr>
            <a:xfrm flipH="1">
              <a:off x="3699000" y="3573720"/>
              <a:ext cx="328824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GB" sz="1800" spc="-1" strike="noStrike">
                  <a:solidFill>
                    <a:srgbClr val="000000"/>
                  </a:solidFill>
                  <a:latin typeface="Calibri"/>
                </a:rPr>
                <a:t>Receive NWK key</a:t>
              </a:r>
              <a:endParaRPr b="0" lang="en-US" sz="1800" spc="-1" strike="noStrike">
                <a:latin typeface="Arial"/>
              </a:endParaRPr>
            </a:p>
          </p:txBody>
        </p:sp>
      </p:grpSp>
      <p:grpSp>
        <p:nvGrpSpPr>
          <p:cNvPr id="1237" name="Group 26"/>
          <p:cNvGrpSpPr/>
          <p:nvPr/>
        </p:nvGrpSpPr>
        <p:grpSpPr>
          <a:xfrm>
            <a:off x="3682080" y="2370600"/>
            <a:ext cx="3341880" cy="498960"/>
            <a:chOff x="3682080" y="2370600"/>
            <a:chExt cx="3341880" cy="498960"/>
          </a:xfrm>
        </p:grpSpPr>
        <p:sp>
          <p:nvSpPr>
            <p:cNvPr id="1238" name="Right Arrow 27"/>
            <p:cNvSpPr/>
            <p:nvPr/>
          </p:nvSpPr>
          <p:spPr>
            <a:xfrm flipH="1">
              <a:off x="3735720" y="2370600"/>
              <a:ext cx="3288240" cy="498960"/>
            </a:xfrm>
            <a:prstGeom prst="rightArrow">
              <a:avLst>
                <a:gd name="adj1" fmla="val 50000"/>
                <a:gd name="adj2" fmla="val 50000"/>
              </a:avLst>
            </a:prstGeom>
            <a:solidFill>
              <a:srgbClr val="ffc000"/>
            </a:solidFill>
            <a:ln>
              <a:solidFill>
                <a:srgbClr val="ffc000"/>
              </a:solidFill>
            </a:ln>
          </p:spPr>
          <p:style>
            <a:lnRef idx="1">
              <a:schemeClr val="accent1"/>
            </a:lnRef>
            <a:fillRef idx="3">
              <a:schemeClr val="accent1"/>
            </a:fillRef>
            <a:effectRef idx="2">
              <a:schemeClr val="accent1"/>
            </a:effectRef>
            <a:fontRef idx="minor"/>
          </p:style>
        </p:sp>
        <p:sp>
          <p:nvSpPr>
            <p:cNvPr id="1239" name="TextBox 28"/>
            <p:cNvSpPr/>
            <p:nvPr/>
          </p:nvSpPr>
          <p:spPr>
            <a:xfrm flipH="1">
              <a:off x="3682080" y="2437200"/>
              <a:ext cx="328824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GB" sz="1800" spc="-1" strike="noStrike">
                  <a:solidFill>
                    <a:srgbClr val="000000"/>
                  </a:solidFill>
                  <a:latin typeface="Calibri"/>
                </a:rPr>
                <a:t>Receive unique TCLK</a:t>
              </a:r>
              <a:endParaRPr b="0" lang="en-US" sz="1800" spc="-1" strike="noStrike">
                <a:latin typeface="Arial"/>
              </a:endParaRPr>
            </a:p>
          </p:txBody>
        </p:sp>
      </p:grpSp>
      <p:sp>
        <p:nvSpPr>
          <p:cNvPr id="1240" name="Down Arrow 29"/>
          <p:cNvSpPr/>
          <p:nvPr/>
        </p:nvSpPr>
        <p:spPr>
          <a:xfrm>
            <a:off x="7259760" y="1977120"/>
            <a:ext cx="484200" cy="692280"/>
          </a:xfrm>
          <a:prstGeom prst="downArrow">
            <a:avLst>
              <a:gd name="adj1" fmla="val 50000"/>
              <a:gd name="adj2" fmla="val 50000"/>
            </a:avLst>
          </a:prstGeom>
          <a:solidFill>
            <a:srgbClr val="ed0544"/>
          </a:solidFill>
          <a:ln>
            <a:noFill/>
          </a:ln>
        </p:spPr>
        <p:style>
          <a:lnRef idx="1">
            <a:schemeClr val="accent1"/>
          </a:lnRef>
          <a:fillRef idx="3">
            <a:schemeClr val="accent1"/>
          </a:fillRef>
          <a:effectRef idx="2">
            <a:schemeClr val="accent1"/>
          </a:effectRef>
          <a:fontRef idx="minor"/>
        </p:style>
      </p:sp>
      <p:sp>
        <p:nvSpPr>
          <p:cNvPr id="1241" name="Down Arrow 30"/>
          <p:cNvSpPr/>
          <p:nvPr/>
        </p:nvSpPr>
        <p:spPr>
          <a:xfrm>
            <a:off x="2521800" y="1977120"/>
            <a:ext cx="484200" cy="978120"/>
          </a:xfrm>
          <a:prstGeom prst="downArrow">
            <a:avLst>
              <a:gd name="adj1" fmla="val 50000"/>
              <a:gd name="adj2" fmla="val 50000"/>
            </a:avLst>
          </a:prstGeom>
          <a:solidFill>
            <a:srgbClr val="ed0544"/>
          </a:solidFill>
          <a:ln>
            <a:noFill/>
          </a:ln>
        </p:spPr>
        <p:style>
          <a:lnRef idx="1">
            <a:schemeClr val="accent1"/>
          </a:lnRef>
          <a:fillRef idx="3">
            <a:schemeClr val="accent1"/>
          </a:fillRef>
          <a:effectRef idx="2">
            <a:schemeClr val="accent1"/>
          </a:effectRef>
          <a:fontRef idx="minor"/>
        </p:style>
      </p:sp>
      <p:sp>
        <p:nvSpPr>
          <p:cNvPr id="1242" name="TextBox 31"/>
          <p:cNvSpPr/>
          <p:nvPr/>
        </p:nvSpPr>
        <p:spPr>
          <a:xfrm>
            <a:off x="6435720" y="1659240"/>
            <a:ext cx="22172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GB" sz="1800" spc="-1" strike="noStrike">
                <a:solidFill>
                  <a:srgbClr val="000000"/>
                </a:solidFill>
                <a:latin typeface="Hind"/>
              </a:rPr>
              <a:t>User interaction</a:t>
            </a:r>
            <a:endParaRPr b="0" lang="en-US" sz="1800" spc="-1" strike="noStrike">
              <a:latin typeface="Arial"/>
            </a:endParaRPr>
          </a:p>
        </p:txBody>
      </p:sp>
      <p:sp>
        <p:nvSpPr>
          <p:cNvPr id="1243" name="TextBox 32"/>
          <p:cNvSpPr/>
          <p:nvPr/>
        </p:nvSpPr>
        <p:spPr>
          <a:xfrm>
            <a:off x="1680120" y="1649160"/>
            <a:ext cx="22172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GB" sz="1800" spc="-1" strike="noStrike">
                <a:solidFill>
                  <a:srgbClr val="000000"/>
                </a:solidFill>
                <a:latin typeface="Hind"/>
              </a:rPr>
              <a:t>User interaction</a:t>
            </a:r>
            <a:endParaRPr b="0" lang="en-US" sz="1800" spc="-1" strike="noStrike">
              <a:latin typeface="Arial"/>
            </a:endParaRPr>
          </a:p>
        </p:txBody>
      </p:sp>
      <p:sp>
        <p:nvSpPr>
          <p:cNvPr id="1244" name="Content Placeholder 1"/>
          <p:cNvSpPr txBox="1"/>
          <p:nvPr/>
        </p:nvSpPr>
        <p:spPr>
          <a:xfrm>
            <a:off x="778680" y="4254120"/>
            <a:ext cx="4890240" cy="2250720"/>
          </a:xfrm>
          <a:prstGeom prst="rect">
            <a:avLst/>
          </a:prstGeom>
          <a:noFill/>
          <a:ln w="0">
            <a:noFill/>
          </a:ln>
        </p:spPr>
        <p:txBody>
          <a:bodyPr>
            <a:normAutofit fontScale="77000"/>
          </a:bodyPr>
          <a:p>
            <a:pPr>
              <a:lnSpc>
                <a:spcPct val="100000"/>
              </a:lnSpc>
              <a:spcBef>
                <a:spcPts val="1001"/>
              </a:spcBef>
              <a:tabLst>
                <a:tab algn="l" pos="0"/>
              </a:tabLst>
            </a:pPr>
            <a:r>
              <a:rPr b="1" lang="en-GB" sz="2000" spc="-1" strike="noStrike">
                <a:solidFill>
                  <a:srgbClr val="000000"/>
                </a:solidFill>
                <a:latin typeface="Hind"/>
                <a:ea typeface="Hind"/>
              </a:rPr>
              <a:t>Joining device</a:t>
            </a:r>
            <a:endParaRPr b="1" lang="en-US" sz="20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GB" sz="1800" spc="-1" strike="noStrike">
                <a:solidFill>
                  <a:srgbClr val="000000"/>
                </a:solidFill>
                <a:latin typeface="Hind"/>
                <a:ea typeface="Hind Light"/>
              </a:rPr>
              <a:t>Perform a channel scan</a:t>
            </a:r>
            <a:endParaRPr b="0" lang="en-US" sz="18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GB" sz="1800" spc="-1" strike="noStrike">
                <a:solidFill>
                  <a:srgbClr val="000000"/>
                </a:solidFill>
                <a:latin typeface="Hind"/>
                <a:ea typeface="Hind Light"/>
              </a:rPr>
              <a:t>Select an open network &amp; associate</a:t>
            </a:r>
            <a:endParaRPr b="0" lang="en-US" sz="18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GB" sz="1800" spc="-1" strike="noStrike">
                <a:solidFill>
                  <a:srgbClr val="000000"/>
                </a:solidFill>
                <a:latin typeface="Hind"/>
                <a:ea typeface="Hind Light"/>
              </a:rPr>
              <a:t>Authenticate</a:t>
            </a:r>
            <a:endParaRPr b="0" lang="en-US" sz="18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GB" sz="1800" spc="-1" strike="noStrike">
                <a:solidFill>
                  <a:srgbClr val="000000"/>
                </a:solidFill>
                <a:latin typeface="Hind"/>
                <a:ea typeface="Hind Light"/>
              </a:rPr>
              <a:t>Receive the network key</a:t>
            </a:r>
            <a:endParaRPr b="0" lang="en-US" sz="1800" spc="-1" strike="noStrike">
              <a:solidFill>
                <a:srgbClr val="000000"/>
              </a:solidFill>
              <a:latin typeface="Hind Light"/>
            </a:endParaRPr>
          </a:p>
          <a:p>
            <a:pPr lvl="1" marL="685800" indent="-228240">
              <a:lnSpc>
                <a:spcPct val="100000"/>
              </a:lnSpc>
              <a:spcBef>
                <a:spcPts val="499"/>
              </a:spcBef>
              <a:buClr>
                <a:srgbClr val="000000"/>
              </a:buClr>
              <a:buFont typeface="Arial"/>
              <a:buChar char="•"/>
              <a:tabLst>
                <a:tab algn="l" pos="0"/>
              </a:tabLst>
            </a:pPr>
            <a:r>
              <a:rPr b="0" lang="en-GB" sz="1800" spc="-1" strike="noStrike">
                <a:solidFill>
                  <a:srgbClr val="000000"/>
                </a:solidFill>
                <a:latin typeface="Hind"/>
                <a:ea typeface="Hind Light"/>
              </a:rPr>
              <a:t>If joining a centralized security network, exchange TCLK</a:t>
            </a:r>
            <a:endParaRPr b="0" lang="en-US" sz="1800" spc="-1" strike="noStrike">
              <a:solidFill>
                <a:srgbClr val="000000"/>
              </a:solidFill>
              <a:latin typeface="Hind Light"/>
            </a:endParaRPr>
          </a:p>
        </p:txBody>
      </p:sp>
      <p:sp>
        <p:nvSpPr>
          <p:cNvPr id="1245" name="Oval 35"/>
          <p:cNvSpPr/>
          <p:nvPr/>
        </p:nvSpPr>
        <p:spPr>
          <a:xfrm>
            <a:off x="2655720" y="3107880"/>
            <a:ext cx="204840" cy="198360"/>
          </a:xfrm>
          <a:prstGeom prst="ellipse">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1246" name="Oval 36"/>
          <p:cNvSpPr/>
          <p:nvPr/>
        </p:nvSpPr>
        <p:spPr>
          <a:xfrm>
            <a:off x="8585280" y="3916800"/>
            <a:ext cx="204840" cy="198360"/>
          </a:xfrm>
          <a:prstGeom prst="ellipse">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1247" name="Oval 37"/>
          <p:cNvSpPr/>
          <p:nvPr/>
        </p:nvSpPr>
        <p:spPr>
          <a:xfrm>
            <a:off x="8739360" y="2665800"/>
            <a:ext cx="384120" cy="365400"/>
          </a:xfrm>
          <a:prstGeom prst="ellipse">
            <a:avLst/>
          </a:prstGeom>
          <a:solidFill>
            <a:schemeClr val="bg2">
              <a:lumMod val="90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1248" name="Content Placeholder 1"/>
          <p:cNvSpPr/>
          <p:nvPr/>
        </p:nvSpPr>
        <p:spPr>
          <a:xfrm>
            <a:off x="6110640" y="4254840"/>
            <a:ext cx="5199840" cy="2250720"/>
          </a:xfrm>
          <a:prstGeom prst="rect">
            <a:avLst/>
          </a:prstGeom>
          <a:noFill/>
          <a:ln w="0">
            <a:noFill/>
          </a:ln>
        </p:spPr>
        <p:style>
          <a:lnRef idx="0"/>
          <a:fillRef idx="0"/>
          <a:effectRef idx="0"/>
          <a:fontRef idx="minor"/>
        </p:style>
        <p:txBody>
          <a:bodyPr>
            <a:normAutofit fontScale="95000"/>
          </a:bodyPr>
          <a:p>
            <a:pPr>
              <a:lnSpc>
                <a:spcPct val="100000"/>
              </a:lnSpc>
              <a:spcBef>
                <a:spcPts val="1001"/>
              </a:spcBef>
              <a:tabLst>
                <a:tab algn="l" pos="0"/>
              </a:tabLst>
            </a:pPr>
            <a:r>
              <a:rPr b="1" lang="en-GB" sz="2000" spc="-1" strike="noStrike">
                <a:solidFill>
                  <a:srgbClr val="000000"/>
                </a:solidFill>
                <a:latin typeface="Hind"/>
                <a:ea typeface="Dax-Medium"/>
              </a:rPr>
              <a:t>       </a:t>
            </a:r>
            <a:r>
              <a:rPr b="1" lang="en-GB" sz="2000" spc="-1" strike="noStrike">
                <a:solidFill>
                  <a:srgbClr val="000000"/>
                </a:solidFill>
                <a:latin typeface="Hind"/>
                <a:ea typeface="Dax-Medium"/>
              </a:rPr>
              <a:t>Node on a network</a:t>
            </a:r>
            <a:endParaRPr b="0" lang="en-US" sz="2000" spc="-1" strike="noStrike">
              <a:latin typeface="Arial"/>
            </a:endParaRPr>
          </a:p>
          <a:p>
            <a:pPr lvl="1" marL="685800" indent="-228240">
              <a:lnSpc>
                <a:spcPct val="100000"/>
              </a:lnSpc>
              <a:spcBef>
                <a:spcPts val="499"/>
              </a:spcBef>
              <a:buClr>
                <a:srgbClr val="000000"/>
              </a:buClr>
              <a:buFont typeface="Arial"/>
              <a:buChar char="•"/>
              <a:tabLst>
                <a:tab algn="l" pos="0"/>
              </a:tabLst>
            </a:pPr>
            <a:r>
              <a:rPr b="0" lang="en-GB" sz="1800" spc="-1" strike="noStrike">
                <a:solidFill>
                  <a:srgbClr val="000000"/>
                </a:solidFill>
                <a:latin typeface="Hind"/>
                <a:ea typeface="Dax-Light"/>
              </a:rPr>
              <a:t>Open the network for 180s </a:t>
            </a:r>
            <a:endParaRPr b="0" lang="en-US" sz="1800" spc="-1" strike="noStrike">
              <a:latin typeface="Arial"/>
            </a:endParaRPr>
          </a:p>
          <a:p>
            <a:pPr lvl="1" marL="685800" indent="-228240">
              <a:lnSpc>
                <a:spcPct val="100000"/>
              </a:lnSpc>
              <a:spcBef>
                <a:spcPts val="499"/>
              </a:spcBef>
              <a:buClr>
                <a:srgbClr val="000000"/>
              </a:buClr>
              <a:buFont typeface="Arial"/>
              <a:buChar char="•"/>
              <a:tabLst>
                <a:tab algn="l" pos="0"/>
              </a:tabLst>
            </a:pPr>
            <a:r>
              <a:rPr b="0" lang="en-GB" sz="1800" spc="-1" strike="noStrike">
                <a:solidFill>
                  <a:srgbClr val="000000"/>
                </a:solidFill>
                <a:latin typeface="Hind"/>
                <a:ea typeface="Dax-Light"/>
              </a:rPr>
              <a:t>Participate in the association as parent</a:t>
            </a:r>
            <a:endParaRPr b="0" lang="en-US" sz="1800" spc="-1" strike="noStrike">
              <a:latin typeface="Arial"/>
            </a:endParaRPr>
          </a:p>
          <a:p>
            <a:pPr lvl="1" marL="685800" indent="-228240">
              <a:lnSpc>
                <a:spcPct val="100000"/>
              </a:lnSpc>
              <a:spcBef>
                <a:spcPts val="499"/>
              </a:spcBef>
              <a:buClr>
                <a:srgbClr val="000000"/>
              </a:buClr>
              <a:buFont typeface="Arial"/>
              <a:buChar char="•"/>
              <a:tabLst>
                <a:tab algn="l" pos="0"/>
              </a:tabLst>
            </a:pPr>
            <a:r>
              <a:rPr b="0" lang="en-GB" sz="1800" spc="-1" strike="noStrike">
                <a:solidFill>
                  <a:srgbClr val="000000"/>
                </a:solidFill>
                <a:latin typeface="Hind"/>
                <a:ea typeface="Dax-Light"/>
              </a:rPr>
              <a:t>Participate in the key exchange as parent and/or coordinator</a:t>
            </a:r>
            <a:endParaRPr b="0" lang="en-US" sz="1800" spc="-1" strike="noStrike">
              <a:latin typeface="Arial"/>
            </a:endParaRPr>
          </a:p>
          <a:p>
            <a:pPr lvl="1" marL="685800" indent="-228240">
              <a:lnSpc>
                <a:spcPct val="100000"/>
              </a:lnSpc>
              <a:spcBef>
                <a:spcPts val="499"/>
              </a:spcBef>
              <a:buClr>
                <a:srgbClr val="000000"/>
              </a:buClr>
              <a:buFont typeface="Arial"/>
              <a:buChar char="•"/>
              <a:tabLst>
                <a:tab algn="l" pos="0"/>
              </a:tabLst>
            </a:pPr>
            <a:r>
              <a:rPr b="0" lang="en-GB" sz="1800" spc="-1" strike="noStrike">
                <a:solidFill>
                  <a:srgbClr val="000000"/>
                </a:solidFill>
                <a:latin typeface="Hind"/>
                <a:ea typeface="Dax-Light"/>
              </a:rPr>
              <a:t>Close the network</a:t>
            </a:r>
            <a:endParaRPr b="0" lang="en-US" sz="1800" spc="-1" strike="noStrike">
              <a:latin typeface="Arial"/>
            </a:endParaRPr>
          </a:p>
          <a:p>
            <a:pPr>
              <a:lnSpc>
                <a:spcPct val="100000"/>
              </a:lnSpc>
              <a:spcBef>
                <a:spcPts val="1001"/>
              </a:spcBef>
              <a:tabLst>
                <a:tab algn="l" pos="0"/>
              </a:tabLst>
            </a:pPr>
            <a:endParaRPr b="0" lang="en-US" sz="1800" spc="-1" strike="noStrike">
              <a:latin typeface="Arial"/>
            </a:endParaRPr>
          </a:p>
        </p:txBody>
      </p:sp>
      <p:sp>
        <p:nvSpPr>
          <p:cNvPr id="1249" name="Title 1"/>
          <p:cNvSpPr/>
          <p:nvPr/>
        </p:nvSpPr>
        <p:spPr>
          <a:xfrm>
            <a:off x="465840" y="213120"/>
            <a:ext cx="11353320" cy="1325160"/>
          </a:xfrm>
          <a:prstGeom prst="rect">
            <a:avLst/>
          </a:prstGeom>
          <a:noFill/>
          <a:ln w="0">
            <a:noFill/>
          </a:ln>
        </p:spPr>
        <p:style>
          <a:lnRef idx="0"/>
          <a:fillRef idx="0"/>
          <a:effectRef idx="0"/>
          <a:fontRef idx="minor"/>
        </p:style>
        <p:txBody>
          <a:bodyPr anchor="ctr">
            <a:normAutofit fontScale="78000"/>
          </a:bodyPr>
          <a:p>
            <a:pPr>
              <a:lnSpc>
                <a:spcPct val="100000"/>
              </a:lnSpc>
            </a:pPr>
            <a:r>
              <a:rPr b="1" lang="en-US" sz="4000" spc="-1" strike="noStrike">
                <a:solidFill>
                  <a:srgbClr val="000000"/>
                </a:solidFill>
                <a:latin typeface="Montserrat"/>
              </a:rPr>
              <a:t>Zigbee Base Device Behavior: </a:t>
            </a:r>
            <a:br/>
            <a:r>
              <a:rPr b="1" lang="en-US" sz="4000" spc="-1" strike="noStrike">
                <a:solidFill>
                  <a:srgbClr val="000000"/>
                </a:solidFill>
                <a:latin typeface="Montserrat"/>
              </a:rPr>
              <a:t>Joining a Zigbee network</a:t>
            </a:r>
            <a:endParaRPr b="0" lang="en-US" sz="4000" spc="-1" strike="noStrike">
              <a:latin typeface="Arial"/>
            </a:endParaRPr>
          </a:p>
        </p:txBody>
      </p:sp>
      <p:pic>
        <p:nvPicPr>
          <p:cNvPr id="1250" name="Picture 39" descr=""/>
          <p:cNvPicPr/>
          <p:nvPr/>
        </p:nvPicPr>
        <p:blipFill>
          <a:blip r:embed="rId1"/>
          <a:stretch/>
        </p:blipFill>
        <p:spPr>
          <a:xfrm>
            <a:off x="7086240" y="2763000"/>
            <a:ext cx="831960" cy="831960"/>
          </a:xfrm>
          <a:prstGeom prst="rect">
            <a:avLst/>
          </a:prstGeom>
          <a:ln w="0">
            <a:noFill/>
          </a:ln>
        </p:spPr>
      </p:pic>
    </p:spTree>
  </p:cSld>
  <mc:AlternateContent>
    <mc:Choice Requires="p14">
      <p:transition spd="med" p14:dur="700">
        <p:fade/>
      </p:transition>
    </mc:Choice>
    <mc:Fallback>
      <p:transition spd="med">
        <p:fade/>
      </p:transition>
    </mc:Fallback>
  </mc:AlternateContent>
  <p:timing>
    <p:tnLst>
      <p:par>
        <p:cTn id="310" dur="indefinite" restart="never" nodeType="tmRoot">
          <p:childTnLst>
            <p:seq>
              <p:cTn id="311" dur="indefinite" nodeType="mainSeq">
                <p:childTnLst>
                  <p:par>
                    <p:cTn id="312" fill="hold">
                      <p:stCondLst>
                        <p:cond delay="indefinite"/>
                      </p:stCondLst>
                      <p:childTnLst>
                        <p:par>
                          <p:cTn id="313" fill="hold">
                            <p:stCondLst>
                              <p:cond delay="0"/>
                            </p:stCondLst>
                            <p:childTnLst>
                              <p:par>
                                <p:cTn id="314" nodeType="clickEffect" fill="hold" presetClass="entr" presetID="10">
                                  <p:stCondLst>
                                    <p:cond delay="0"/>
                                  </p:stCondLst>
                                  <p:childTnLst>
                                    <p:set>
                                      <p:cBhvr>
                                        <p:cTn id="315" dur="1" fill="hold">
                                          <p:stCondLst>
                                            <p:cond delay="0"/>
                                          </p:stCondLst>
                                        </p:cTn>
                                        <p:tgtEl>
                                          <p:spTgt spid="1242"/>
                                        </p:tgtEl>
                                        <p:attrNameLst>
                                          <p:attrName>style.visibility</p:attrName>
                                        </p:attrNameLst>
                                      </p:cBhvr>
                                      <p:to>
                                        <p:strVal val="visible"/>
                                      </p:to>
                                    </p:set>
                                    <p:animEffect filter="fade" transition="in">
                                      <p:cBhvr additive="repl">
                                        <p:cTn id="316" dur="500"/>
                                        <p:tgtEl>
                                          <p:spTgt spid="1242"/>
                                        </p:tgtEl>
                                      </p:cBhvr>
                                    </p:animEffect>
                                  </p:childTnLst>
                                </p:cTn>
                              </p:par>
                              <p:par>
                                <p:cTn id="317" nodeType="withEffect" fill="hold" presetClass="entr" presetID="22" presetSubtype="1">
                                  <p:stCondLst>
                                    <p:cond delay="0"/>
                                  </p:stCondLst>
                                  <p:childTnLst>
                                    <p:set>
                                      <p:cBhvr>
                                        <p:cTn id="318" dur="1" fill="hold">
                                          <p:stCondLst>
                                            <p:cond delay="0"/>
                                          </p:stCondLst>
                                        </p:cTn>
                                        <p:tgtEl>
                                          <p:spTgt spid="1240"/>
                                        </p:tgtEl>
                                        <p:attrNameLst>
                                          <p:attrName>style.visibility</p:attrName>
                                        </p:attrNameLst>
                                      </p:cBhvr>
                                      <p:to>
                                        <p:strVal val="visible"/>
                                      </p:to>
                                    </p:set>
                                    <p:animEffect filter="wipe(up)" transition="in">
                                      <p:cBhvr additive="repl">
                                        <p:cTn id="319" dur="500"/>
                                        <p:tgtEl>
                                          <p:spTgt spid="1240"/>
                                        </p:tgtEl>
                                      </p:cBhvr>
                                    </p:animEffect>
                                  </p:childTnLst>
                                </p:cTn>
                              </p:par>
                            </p:childTnLst>
                          </p:cTn>
                        </p:par>
                        <p:par>
                          <p:cTn id="320" fill="hold">
                            <p:stCondLst>
                              <p:cond delay="500"/>
                            </p:stCondLst>
                            <p:childTnLst>
                              <p:par>
                                <p:cTn id="321" nodeType="afterEffect" fill="hold" presetClass="entr" presetID="1">
                                  <p:stCondLst>
                                    <p:cond delay="0"/>
                                  </p:stCondLst>
                                  <p:childTnLst>
                                    <p:set>
                                      <p:cBhvr>
                                        <p:cTn id="322" dur="1" fill="hold">
                                          <p:stCondLst>
                                            <p:cond delay="0"/>
                                          </p:stCondLst>
                                        </p:cTn>
                                        <p:tgtEl>
                                          <p:spTgt spid="1224"/>
                                        </p:tgtEl>
                                        <p:attrNameLst>
                                          <p:attrName>style.visibility</p:attrName>
                                        </p:attrNameLst>
                                      </p:cBhvr>
                                      <p:to>
                                        <p:strVal val="visible"/>
                                      </p:to>
                                    </p:set>
                                  </p:childTnLst>
                                </p:cTn>
                              </p:par>
                            </p:childTnLst>
                          </p:cTn>
                        </p:par>
                        <p:par>
                          <p:cTn id="323" fill="hold">
                            <p:stCondLst>
                              <p:cond delay="500"/>
                            </p:stCondLst>
                            <p:childTnLst>
                              <p:par>
                                <p:cTn id="324" nodeType="afterEffect" fill="hold" presetClass="entr" presetID="1">
                                  <p:stCondLst>
                                    <p:cond delay="500"/>
                                  </p:stCondLst>
                                  <p:childTnLst>
                                    <p:set>
                                      <p:cBhvr>
                                        <p:cTn id="325" dur="1" fill="hold">
                                          <p:stCondLst>
                                            <p:cond delay="0"/>
                                          </p:stCondLst>
                                        </p:cTn>
                                        <p:tgtEl>
                                          <p:spTgt spid="1225"/>
                                        </p:tgtEl>
                                        <p:attrNameLst>
                                          <p:attrName>style.visibility</p:attrName>
                                        </p:attrNameLst>
                                      </p:cBhvr>
                                      <p:to>
                                        <p:strVal val="visible"/>
                                      </p:to>
                                    </p:set>
                                  </p:childTnLst>
                                </p:cTn>
                              </p:par>
                            </p:childTnLst>
                          </p:cTn>
                        </p:par>
                        <p:par>
                          <p:cTn id="326" fill="hold">
                            <p:stCondLst>
                              <p:cond delay="1000"/>
                            </p:stCondLst>
                            <p:childTnLst>
                              <p:par>
                                <p:cTn id="327" nodeType="afterEffect" fill="hold" presetClass="exit" presetID="10">
                                  <p:stCondLst>
                                    <p:cond delay="500"/>
                                  </p:stCondLst>
                                  <p:childTnLst>
                                    <p:animEffect filter="fade" transition="out">
                                      <p:cBhvr additive="repl">
                                        <p:cTn id="328" dur="500"/>
                                        <p:tgtEl>
                                          <p:spTgt spid="1242"/>
                                        </p:tgtEl>
                                      </p:cBhvr>
                                    </p:animEffect>
                                    <p:set>
                                      <p:cBhvr>
                                        <p:cTn id="329" dur="1" fill="hold">
                                          <p:stCondLst>
                                            <p:cond delay="499"/>
                                          </p:stCondLst>
                                        </p:cTn>
                                        <p:tgtEl>
                                          <p:spTgt spid="1242"/>
                                        </p:tgtEl>
                                        <p:attrNameLst>
                                          <p:attrName>style.visibility</p:attrName>
                                        </p:attrNameLst>
                                      </p:cBhvr>
                                      <p:to>
                                        <p:strVal val="hidden"/>
                                      </p:to>
                                    </p:set>
                                  </p:childTnLst>
                                </p:cTn>
                              </p:par>
                            </p:childTnLst>
                          </p:cTn>
                        </p:par>
                      </p:childTnLst>
                    </p:cTn>
                  </p:par>
                  <p:par>
                    <p:cTn id="330" fill="hold">
                      <p:stCondLst>
                        <p:cond delay="indefinite"/>
                      </p:stCondLst>
                      <p:childTnLst>
                        <p:par>
                          <p:cTn id="331" fill="hold">
                            <p:stCondLst>
                              <p:cond delay="0"/>
                            </p:stCondLst>
                            <p:childTnLst>
                              <p:par>
                                <p:cTn id="332" nodeType="clickEffect" fill="hold" presetClass="entr" presetID="1">
                                  <p:stCondLst>
                                    <p:cond delay="0"/>
                                  </p:stCondLst>
                                  <p:childTnLst>
                                    <p:set>
                                      <p:cBhvr>
                                        <p:cTn id="333" dur="1" fill="hold">
                                          <p:stCondLst>
                                            <p:cond delay="0"/>
                                          </p:stCondLst>
                                        </p:cTn>
                                        <p:tgtEl>
                                          <p:spTgt spid="1248">
                                            <p:txEl>
                                              <p:pRg st="1" end="1"/>
                                            </p:txEl>
                                          </p:spTgt>
                                        </p:tgtEl>
                                        <p:attrNameLst>
                                          <p:attrName>style.visibility</p:attrName>
                                        </p:attrNameLst>
                                      </p:cBhvr>
                                      <p:to>
                                        <p:strVal val="visible"/>
                                      </p:to>
                                    </p:set>
                                  </p:childTnLst>
                                </p:cTn>
                              </p:par>
                              <p:par>
                                <p:cTn id="334" nodeType="withEffect" fill="hold" presetClass="exit" presetID="10">
                                  <p:stCondLst>
                                    <p:cond delay="500"/>
                                  </p:stCondLst>
                                  <p:childTnLst>
                                    <p:animEffect filter="fade" transition="out">
                                      <p:cBhvr additive="repl">
                                        <p:cTn id="335" dur="500"/>
                                        <p:tgtEl>
                                          <p:spTgt spid="1240"/>
                                        </p:tgtEl>
                                      </p:cBhvr>
                                    </p:animEffect>
                                    <p:set>
                                      <p:cBhvr>
                                        <p:cTn id="336" dur="1" fill="hold">
                                          <p:stCondLst>
                                            <p:cond delay="499"/>
                                          </p:stCondLst>
                                        </p:cTn>
                                        <p:tgtEl>
                                          <p:spTgt spid="1240"/>
                                        </p:tgtEl>
                                        <p:attrNameLst>
                                          <p:attrName>style.visibility</p:attrName>
                                        </p:attrNameLst>
                                      </p:cBhvr>
                                      <p:to>
                                        <p:strVal val="hidden"/>
                                      </p:to>
                                    </p:set>
                                  </p:childTnLst>
                                </p:cTn>
                              </p:par>
                            </p:childTnLst>
                          </p:cTn>
                        </p:par>
                      </p:childTnLst>
                    </p:cTn>
                  </p:par>
                  <p:par>
                    <p:cTn id="337" fill="hold">
                      <p:stCondLst>
                        <p:cond delay="indefinite"/>
                      </p:stCondLst>
                      <p:childTnLst>
                        <p:par>
                          <p:cTn id="338" fill="hold">
                            <p:stCondLst>
                              <p:cond delay="0"/>
                            </p:stCondLst>
                            <p:childTnLst>
                              <p:par>
                                <p:cTn id="339" nodeType="clickEffect" fill="hold" presetClass="entr" presetID="10">
                                  <p:stCondLst>
                                    <p:cond delay="0"/>
                                  </p:stCondLst>
                                  <p:childTnLst>
                                    <p:set>
                                      <p:cBhvr>
                                        <p:cTn id="340" dur="1" fill="hold">
                                          <p:stCondLst>
                                            <p:cond delay="0"/>
                                          </p:stCondLst>
                                        </p:cTn>
                                        <p:tgtEl>
                                          <p:spTgt spid="1243"/>
                                        </p:tgtEl>
                                        <p:attrNameLst>
                                          <p:attrName>style.visibility</p:attrName>
                                        </p:attrNameLst>
                                      </p:cBhvr>
                                      <p:to>
                                        <p:strVal val="visible"/>
                                      </p:to>
                                    </p:set>
                                    <p:animEffect filter="fade" transition="in">
                                      <p:cBhvr additive="repl">
                                        <p:cTn id="341" dur="500"/>
                                        <p:tgtEl>
                                          <p:spTgt spid="1243"/>
                                        </p:tgtEl>
                                      </p:cBhvr>
                                    </p:animEffect>
                                  </p:childTnLst>
                                </p:cTn>
                              </p:par>
                              <p:par>
                                <p:cTn id="342" nodeType="withEffect" fill="hold" presetClass="entr" presetID="10">
                                  <p:stCondLst>
                                    <p:cond delay="0"/>
                                  </p:stCondLst>
                                  <p:childTnLst>
                                    <p:set>
                                      <p:cBhvr>
                                        <p:cTn id="343" dur="1" fill="hold">
                                          <p:stCondLst>
                                            <p:cond delay="0"/>
                                          </p:stCondLst>
                                        </p:cTn>
                                        <p:tgtEl>
                                          <p:spTgt spid="1241"/>
                                        </p:tgtEl>
                                        <p:attrNameLst>
                                          <p:attrName>style.visibility</p:attrName>
                                        </p:attrNameLst>
                                      </p:cBhvr>
                                      <p:to>
                                        <p:strVal val="visible"/>
                                      </p:to>
                                    </p:set>
                                    <p:animEffect filter="fade" transition="in">
                                      <p:cBhvr additive="repl">
                                        <p:cTn id="344" dur="500"/>
                                        <p:tgtEl>
                                          <p:spTgt spid="1241"/>
                                        </p:tgtEl>
                                      </p:cBhvr>
                                    </p:animEffect>
                                  </p:childTnLst>
                                </p:cTn>
                              </p:par>
                            </p:childTnLst>
                          </p:cTn>
                        </p:par>
                        <p:par>
                          <p:cTn id="345" fill="hold">
                            <p:stCondLst>
                              <p:cond delay="500"/>
                            </p:stCondLst>
                            <p:childTnLst>
                              <p:par>
                                <p:cTn id="346" nodeType="afterEffect" fill="hold" presetClass="entr" presetID="1">
                                  <p:stCondLst>
                                    <p:cond delay="0"/>
                                  </p:stCondLst>
                                  <p:childTnLst>
                                    <p:set>
                                      <p:cBhvr>
                                        <p:cTn id="347" dur="1" fill="hold">
                                          <p:stCondLst>
                                            <p:cond delay="0"/>
                                          </p:stCondLst>
                                        </p:cTn>
                                        <p:tgtEl>
                                          <p:spTgt spid="1244">
                                            <p:txEl>
                                              <p:pRg st="1" end="1"/>
                                            </p:txEl>
                                          </p:spTgt>
                                        </p:tgtEl>
                                        <p:attrNameLst>
                                          <p:attrName>style.visibility</p:attrName>
                                        </p:attrNameLst>
                                      </p:cBhvr>
                                      <p:to>
                                        <p:strVal val="visible"/>
                                      </p:to>
                                    </p:set>
                                  </p:childTnLst>
                                </p:cTn>
                              </p:par>
                            </p:childTnLst>
                          </p:cTn>
                        </p:par>
                        <p:par>
                          <p:cTn id="348" fill="hold">
                            <p:stCondLst>
                              <p:cond delay="500"/>
                            </p:stCondLst>
                            <p:childTnLst>
                              <p:par>
                                <p:cTn id="349" nodeType="afterEffect" fill="hold" presetClass="entr" presetID="1">
                                  <p:stCondLst>
                                    <p:cond delay="0"/>
                                  </p:stCondLst>
                                  <p:childTnLst>
                                    <p:set>
                                      <p:cBhvr>
                                        <p:cTn id="350" dur="1" fill="hold">
                                          <p:stCondLst>
                                            <p:cond delay="0"/>
                                          </p:stCondLst>
                                        </p:cTn>
                                        <p:tgtEl>
                                          <p:spTgt spid="1227"/>
                                        </p:tgtEl>
                                        <p:attrNameLst>
                                          <p:attrName>style.visibility</p:attrName>
                                        </p:attrNameLst>
                                      </p:cBhvr>
                                      <p:to>
                                        <p:strVal val="visible"/>
                                      </p:to>
                                    </p:set>
                                  </p:childTnLst>
                                </p:cTn>
                              </p:par>
                            </p:childTnLst>
                          </p:cTn>
                        </p:par>
                        <p:par>
                          <p:cTn id="351" fill="hold">
                            <p:stCondLst>
                              <p:cond delay="500"/>
                            </p:stCondLst>
                            <p:childTnLst>
                              <p:par>
                                <p:cTn id="352" nodeType="afterEffect" fill="hold" presetClass="entr" presetID="1">
                                  <p:stCondLst>
                                    <p:cond delay="250"/>
                                  </p:stCondLst>
                                  <p:childTnLst>
                                    <p:set>
                                      <p:cBhvr>
                                        <p:cTn id="353" dur="1" fill="hold">
                                          <p:stCondLst>
                                            <p:cond delay="0"/>
                                          </p:stCondLst>
                                        </p:cTn>
                                        <p:tgtEl>
                                          <p:spTgt spid="1226"/>
                                        </p:tgtEl>
                                        <p:attrNameLst>
                                          <p:attrName>style.visibility</p:attrName>
                                        </p:attrNameLst>
                                      </p:cBhvr>
                                      <p:to>
                                        <p:strVal val="visible"/>
                                      </p:to>
                                    </p:set>
                                  </p:childTnLst>
                                </p:cTn>
                              </p:par>
                            </p:childTnLst>
                          </p:cTn>
                        </p:par>
                        <p:par>
                          <p:cTn id="354" fill="hold">
                            <p:stCondLst>
                              <p:cond delay="750"/>
                            </p:stCondLst>
                            <p:childTnLst>
                              <p:par>
                                <p:cTn id="355" nodeType="afterEffect" fill="hold" presetClass="entr" presetID="1">
                                  <p:stCondLst>
                                    <p:cond delay="250"/>
                                  </p:stCondLst>
                                  <p:childTnLst>
                                    <p:set>
                                      <p:cBhvr>
                                        <p:cTn id="356" dur="1" fill="hold">
                                          <p:stCondLst>
                                            <p:cond delay="0"/>
                                          </p:stCondLst>
                                        </p:cTn>
                                        <p:tgtEl>
                                          <p:spTgt spid="1228"/>
                                        </p:tgtEl>
                                        <p:attrNameLst>
                                          <p:attrName>style.visibility</p:attrName>
                                        </p:attrNameLst>
                                      </p:cBhvr>
                                      <p:to>
                                        <p:strVal val="visible"/>
                                      </p:to>
                                    </p:set>
                                  </p:childTnLst>
                                </p:cTn>
                              </p:par>
                            </p:childTnLst>
                          </p:cTn>
                        </p:par>
                        <p:par>
                          <p:cTn id="357" fill="hold">
                            <p:stCondLst>
                              <p:cond delay="1000"/>
                            </p:stCondLst>
                            <p:childTnLst>
                              <p:par>
                                <p:cTn id="358" nodeType="afterEffect" fill="hold" presetClass="entr" presetID="1">
                                  <p:stCondLst>
                                    <p:cond delay="250"/>
                                  </p:stCondLst>
                                  <p:childTnLst>
                                    <p:set>
                                      <p:cBhvr>
                                        <p:cTn id="359" dur="1" fill="hold">
                                          <p:stCondLst>
                                            <p:cond delay="0"/>
                                          </p:stCondLst>
                                        </p:cTn>
                                        <p:tgtEl>
                                          <p:spTgt spid="1230"/>
                                        </p:tgtEl>
                                        <p:attrNameLst>
                                          <p:attrName>style.visibility</p:attrName>
                                        </p:attrNameLst>
                                      </p:cBhvr>
                                      <p:to>
                                        <p:strVal val="visible"/>
                                      </p:to>
                                    </p:set>
                                  </p:childTnLst>
                                </p:cTn>
                              </p:par>
                            </p:childTnLst>
                          </p:cTn>
                        </p:par>
                        <p:par>
                          <p:cTn id="360" fill="hold">
                            <p:stCondLst>
                              <p:cond delay="1250"/>
                            </p:stCondLst>
                            <p:childTnLst>
                              <p:par>
                                <p:cTn id="361" nodeType="afterEffect" fill="hold" presetClass="entr" presetID="1">
                                  <p:stCondLst>
                                    <p:cond delay="250"/>
                                  </p:stCondLst>
                                  <p:childTnLst>
                                    <p:set>
                                      <p:cBhvr>
                                        <p:cTn id="362" dur="1" fill="hold">
                                          <p:stCondLst>
                                            <p:cond delay="0"/>
                                          </p:stCondLst>
                                        </p:cTn>
                                        <p:tgtEl>
                                          <p:spTgt spid="1229"/>
                                        </p:tgtEl>
                                        <p:attrNameLst>
                                          <p:attrName>style.visibility</p:attrName>
                                        </p:attrNameLst>
                                      </p:cBhvr>
                                      <p:to>
                                        <p:strVal val="visible"/>
                                      </p:to>
                                    </p:set>
                                  </p:childTnLst>
                                </p:cTn>
                              </p:par>
                            </p:childTnLst>
                          </p:cTn>
                        </p:par>
                        <p:par>
                          <p:cTn id="363" fill="hold">
                            <p:stCondLst>
                              <p:cond delay="1500"/>
                            </p:stCondLst>
                            <p:childTnLst>
                              <p:par>
                                <p:cTn id="364" nodeType="afterEffect" fill="hold" presetClass="exit" presetID="1">
                                  <p:stCondLst>
                                    <p:cond delay="250"/>
                                  </p:stCondLst>
                                  <p:childTnLst>
                                    <p:set>
                                      <p:cBhvr>
                                        <p:cTn id="365" dur="1" fill="hold">
                                          <p:stCondLst>
                                            <p:cond delay="0"/>
                                          </p:stCondLst>
                                        </p:cTn>
                                        <p:tgtEl>
                                          <p:spTgt spid="1227"/>
                                        </p:tgtEl>
                                        <p:attrNameLst>
                                          <p:attrName>style.visibility</p:attrName>
                                        </p:attrNameLst>
                                      </p:cBhvr>
                                      <p:to>
                                        <p:strVal val="hidden"/>
                                      </p:to>
                                    </p:set>
                                  </p:childTnLst>
                                </p:cTn>
                              </p:par>
                              <p:par>
                                <p:cTn id="366" nodeType="withEffect" fill="hold" presetClass="exit" presetID="1">
                                  <p:stCondLst>
                                    <p:cond delay="250"/>
                                  </p:stCondLst>
                                  <p:childTnLst>
                                    <p:set>
                                      <p:cBhvr>
                                        <p:cTn id="367" dur="1" fill="hold">
                                          <p:stCondLst>
                                            <p:cond delay="0"/>
                                          </p:stCondLst>
                                        </p:cTn>
                                        <p:tgtEl>
                                          <p:spTgt spid="1226"/>
                                        </p:tgtEl>
                                        <p:attrNameLst>
                                          <p:attrName>style.visibility</p:attrName>
                                        </p:attrNameLst>
                                      </p:cBhvr>
                                      <p:to>
                                        <p:strVal val="hidden"/>
                                      </p:to>
                                    </p:set>
                                  </p:childTnLst>
                                </p:cTn>
                              </p:par>
                              <p:par>
                                <p:cTn id="368" nodeType="withEffect" fill="hold" presetClass="exit" presetID="1">
                                  <p:stCondLst>
                                    <p:cond delay="250"/>
                                  </p:stCondLst>
                                  <p:childTnLst>
                                    <p:set>
                                      <p:cBhvr>
                                        <p:cTn id="369" dur="1" fill="hold">
                                          <p:stCondLst>
                                            <p:cond delay="0"/>
                                          </p:stCondLst>
                                        </p:cTn>
                                        <p:tgtEl>
                                          <p:spTgt spid="1228"/>
                                        </p:tgtEl>
                                        <p:attrNameLst>
                                          <p:attrName>style.visibility</p:attrName>
                                        </p:attrNameLst>
                                      </p:cBhvr>
                                      <p:to>
                                        <p:strVal val="hidden"/>
                                      </p:to>
                                    </p:set>
                                  </p:childTnLst>
                                </p:cTn>
                              </p:par>
                              <p:par>
                                <p:cTn id="370" nodeType="withEffect" fill="hold" presetClass="exit" presetID="1">
                                  <p:stCondLst>
                                    <p:cond delay="250"/>
                                  </p:stCondLst>
                                  <p:childTnLst>
                                    <p:set>
                                      <p:cBhvr>
                                        <p:cTn id="371" dur="1" fill="hold">
                                          <p:stCondLst>
                                            <p:cond delay="0"/>
                                          </p:stCondLst>
                                        </p:cTn>
                                        <p:tgtEl>
                                          <p:spTgt spid="1230"/>
                                        </p:tgtEl>
                                        <p:attrNameLst>
                                          <p:attrName>style.visibility</p:attrName>
                                        </p:attrNameLst>
                                      </p:cBhvr>
                                      <p:to>
                                        <p:strVal val="hidden"/>
                                      </p:to>
                                    </p:set>
                                  </p:childTnLst>
                                </p:cTn>
                              </p:par>
                              <p:par>
                                <p:cTn id="372" nodeType="withEffect" fill="hold" presetClass="exit" presetID="1">
                                  <p:stCondLst>
                                    <p:cond delay="250"/>
                                  </p:stCondLst>
                                  <p:childTnLst>
                                    <p:set>
                                      <p:cBhvr>
                                        <p:cTn id="373" dur="1" fill="hold">
                                          <p:stCondLst>
                                            <p:cond delay="0"/>
                                          </p:stCondLst>
                                        </p:cTn>
                                        <p:tgtEl>
                                          <p:spTgt spid="1229"/>
                                        </p:tgtEl>
                                        <p:attrNameLst>
                                          <p:attrName>style.visibility</p:attrName>
                                        </p:attrNameLst>
                                      </p:cBhvr>
                                      <p:to>
                                        <p:strVal val="hidden"/>
                                      </p:to>
                                    </p:set>
                                  </p:childTnLst>
                                </p:cTn>
                              </p:par>
                            </p:childTnLst>
                          </p:cTn>
                        </p:par>
                        <p:par>
                          <p:cTn id="374" fill="hold">
                            <p:stCondLst>
                              <p:cond delay="1750"/>
                            </p:stCondLst>
                            <p:childTnLst>
                              <p:par>
                                <p:cTn id="375" nodeType="afterEffect" fill="hold" presetClass="exit" presetID="10">
                                  <p:stCondLst>
                                    <p:cond delay="0"/>
                                  </p:stCondLst>
                                  <p:childTnLst>
                                    <p:animEffect filter="fade" transition="out">
                                      <p:cBhvr additive="repl">
                                        <p:cTn id="376" dur="500"/>
                                        <p:tgtEl>
                                          <p:spTgt spid="1243"/>
                                        </p:tgtEl>
                                      </p:cBhvr>
                                    </p:animEffect>
                                    <p:set>
                                      <p:cBhvr>
                                        <p:cTn id="377" dur="1" fill="hold">
                                          <p:stCondLst>
                                            <p:cond delay="499"/>
                                          </p:stCondLst>
                                        </p:cTn>
                                        <p:tgtEl>
                                          <p:spTgt spid="1243"/>
                                        </p:tgtEl>
                                        <p:attrNameLst>
                                          <p:attrName>style.visibility</p:attrName>
                                        </p:attrNameLst>
                                      </p:cBhvr>
                                      <p:to>
                                        <p:strVal val="hidden"/>
                                      </p:to>
                                    </p:set>
                                  </p:childTnLst>
                                </p:cTn>
                              </p:par>
                              <p:par>
                                <p:cTn id="378" nodeType="withEffect" fill="hold" presetClass="exit" presetID="10">
                                  <p:stCondLst>
                                    <p:cond delay="0"/>
                                  </p:stCondLst>
                                  <p:childTnLst>
                                    <p:animEffect filter="fade" transition="out">
                                      <p:cBhvr additive="repl">
                                        <p:cTn id="379" dur="500"/>
                                        <p:tgtEl>
                                          <p:spTgt spid="1241"/>
                                        </p:tgtEl>
                                      </p:cBhvr>
                                    </p:animEffect>
                                    <p:set>
                                      <p:cBhvr>
                                        <p:cTn id="380" dur="1" fill="hold">
                                          <p:stCondLst>
                                            <p:cond delay="499"/>
                                          </p:stCondLst>
                                        </p:cTn>
                                        <p:tgtEl>
                                          <p:spTgt spid="1241"/>
                                        </p:tgtEl>
                                        <p:attrNameLst>
                                          <p:attrName>style.visibility</p:attrName>
                                        </p:attrNameLst>
                                      </p:cBhvr>
                                      <p:to>
                                        <p:strVal val="hidden"/>
                                      </p:to>
                                    </p:set>
                                  </p:childTnLst>
                                </p:cTn>
                              </p:par>
                            </p:childTnLst>
                          </p:cTn>
                        </p:par>
                        <p:par>
                          <p:cTn id="381" fill="hold">
                            <p:stCondLst>
                              <p:cond delay="2250"/>
                            </p:stCondLst>
                            <p:childTnLst>
                              <p:par>
                                <p:cTn id="382" nodeType="afterEffect" fill="hold" presetClass="entr" presetID="12" presetSubtype="8">
                                  <p:stCondLst>
                                    <p:cond delay="500"/>
                                  </p:stCondLst>
                                  <p:childTnLst>
                                    <p:set>
                                      <p:cBhvr>
                                        <p:cTn id="383" dur="1" fill="hold">
                                          <p:stCondLst>
                                            <p:cond delay="0"/>
                                          </p:stCondLst>
                                        </p:cTn>
                                        <p:tgtEl>
                                          <p:spTgt spid="1231"/>
                                        </p:tgtEl>
                                        <p:attrNameLst>
                                          <p:attrName>style.visibility</p:attrName>
                                        </p:attrNameLst>
                                      </p:cBhvr>
                                      <p:to>
                                        <p:strVal val="visible"/>
                                      </p:to>
                                    </p:set>
                                    <p:anim calcmode="lin" valueType="num">
                                      <p:cBhvr additive="repl">
                                        <p:cTn id="384" dur="500"/>
                                        <p:tgtEl>
                                          <p:spTgt spid="1231"/>
                                        </p:tgtEl>
                                        <p:attrNameLst>
                                          <p:attrName>ppt_x</p:attrName>
                                        </p:attrNameLst>
                                      </p:cBhvr>
                                      <p:tavLst>
                                        <p:tav tm="0">
                                          <p:val>
                                            <p:strVal val="#ppt_x-#ppt_w*1.125000"/>
                                          </p:val>
                                        </p:tav>
                                        <p:tav tm="100000">
                                          <p:val>
                                            <p:strVal val="#ppt_x"/>
                                          </p:val>
                                        </p:tav>
                                      </p:tavLst>
                                    </p:anim>
                                    <p:animEffect filter="wipe(right)" transition="in">
                                      <p:cBhvr additive="repl">
                                        <p:cTn id="385" dur="500"/>
                                        <p:tgtEl>
                                          <p:spTgt spid="1231"/>
                                        </p:tgtEl>
                                      </p:cBhvr>
                                    </p:animEffect>
                                  </p:childTnLst>
                                </p:cTn>
                              </p:par>
                            </p:childTnLst>
                          </p:cTn>
                        </p:par>
                        <p:par>
                          <p:cTn id="386" fill="hold">
                            <p:stCondLst>
                              <p:cond delay="3250"/>
                            </p:stCondLst>
                            <p:childTnLst>
                              <p:par>
                                <p:cTn id="387" nodeType="afterEffect" fill="hold" presetClass="entr" presetID="1">
                                  <p:stCondLst>
                                    <p:cond delay="0"/>
                                  </p:stCondLst>
                                  <p:childTnLst>
                                    <p:set>
                                      <p:cBhvr>
                                        <p:cTn id="388" dur="1" fill="hold">
                                          <p:stCondLst>
                                            <p:cond delay="0"/>
                                          </p:stCondLst>
                                        </p:cTn>
                                        <p:tgtEl>
                                          <p:spTgt spid="1244">
                                            <p:txEl>
                                              <p:pRg st="2" end="2"/>
                                            </p:txEl>
                                          </p:spTgt>
                                        </p:tgtEl>
                                        <p:attrNameLst>
                                          <p:attrName>style.visibility</p:attrName>
                                        </p:attrNameLst>
                                      </p:cBhvr>
                                      <p:to>
                                        <p:strVal val="visible"/>
                                      </p:to>
                                    </p:set>
                                  </p:childTnLst>
                                </p:cTn>
                              </p:par>
                            </p:childTnLst>
                          </p:cTn>
                        </p:par>
                        <p:par>
                          <p:cTn id="389" fill="hold">
                            <p:stCondLst>
                              <p:cond delay="3250"/>
                            </p:stCondLst>
                            <p:childTnLst>
                              <p:par>
                                <p:cTn id="390" nodeType="afterEffect" fill="hold" presetClass="entr" presetID="1">
                                  <p:stCondLst>
                                    <p:cond delay="0"/>
                                  </p:stCondLst>
                                  <p:childTnLst>
                                    <p:set>
                                      <p:cBhvr>
                                        <p:cTn id="391" dur="1" fill="hold">
                                          <p:stCondLst>
                                            <p:cond delay="0"/>
                                          </p:stCondLst>
                                        </p:cTn>
                                        <p:tgtEl>
                                          <p:spTgt spid="1244">
                                            <p:txEl>
                                              <p:pRg st="3" end="3"/>
                                            </p:txEl>
                                          </p:spTgt>
                                        </p:tgtEl>
                                        <p:attrNameLst>
                                          <p:attrName>style.visibility</p:attrName>
                                        </p:attrNameLst>
                                      </p:cBhvr>
                                      <p:to>
                                        <p:strVal val="visible"/>
                                      </p:to>
                                    </p:set>
                                  </p:childTnLst>
                                </p:cTn>
                              </p:par>
                            </p:childTnLst>
                          </p:cTn>
                        </p:par>
                      </p:childTnLst>
                    </p:cTn>
                  </p:par>
                  <p:par>
                    <p:cTn id="392" fill="hold">
                      <p:stCondLst>
                        <p:cond delay="indefinite"/>
                      </p:stCondLst>
                      <p:childTnLst>
                        <p:par>
                          <p:cTn id="393" fill="hold">
                            <p:stCondLst>
                              <p:cond delay="0"/>
                            </p:stCondLst>
                            <p:childTnLst>
                              <p:par>
                                <p:cTn id="394" nodeType="clickEffect" fill="hold" presetClass="entr" presetID="1">
                                  <p:stCondLst>
                                    <p:cond delay="0"/>
                                  </p:stCondLst>
                                  <p:childTnLst>
                                    <p:set>
                                      <p:cBhvr>
                                        <p:cTn id="395" dur="1" fill="hold">
                                          <p:stCondLst>
                                            <p:cond delay="0"/>
                                          </p:stCondLst>
                                        </p:cTn>
                                        <p:tgtEl>
                                          <p:spTgt spid="1248">
                                            <p:txEl>
                                              <p:pRg st="2" end="2"/>
                                            </p:txEl>
                                          </p:spTgt>
                                        </p:tgtEl>
                                        <p:attrNameLst>
                                          <p:attrName>style.visibility</p:attrName>
                                        </p:attrNameLst>
                                      </p:cBhvr>
                                      <p:to>
                                        <p:strVal val="visible"/>
                                      </p:to>
                                    </p:set>
                                  </p:childTnLst>
                                </p:cTn>
                              </p:par>
                            </p:childTnLst>
                          </p:cTn>
                        </p:par>
                      </p:childTnLst>
                    </p:cTn>
                  </p:par>
                  <p:par>
                    <p:cTn id="396" fill="hold">
                      <p:stCondLst>
                        <p:cond delay="indefinite"/>
                      </p:stCondLst>
                      <p:childTnLst>
                        <p:par>
                          <p:cTn id="397" fill="hold">
                            <p:stCondLst>
                              <p:cond delay="0"/>
                            </p:stCondLst>
                            <p:childTnLst>
                              <p:par>
                                <p:cTn id="398" nodeType="clickEffect" fill="hold" presetClass="entr" presetID="1">
                                  <p:stCondLst>
                                    <p:cond delay="0"/>
                                  </p:stCondLst>
                                  <p:childTnLst>
                                    <p:set>
                                      <p:cBhvr>
                                        <p:cTn id="399" dur="1" fill="hold">
                                          <p:stCondLst>
                                            <p:cond delay="0"/>
                                          </p:stCondLst>
                                        </p:cTn>
                                        <p:tgtEl>
                                          <p:spTgt spid="1248">
                                            <p:txEl>
                                              <p:pRg st="3" end="3"/>
                                            </p:txEl>
                                          </p:spTgt>
                                        </p:tgtEl>
                                        <p:attrNameLst>
                                          <p:attrName>style.visibility</p:attrName>
                                        </p:attrNameLst>
                                      </p:cBhvr>
                                      <p:to>
                                        <p:strVal val="visible"/>
                                      </p:to>
                                    </p:set>
                                  </p:childTnLst>
                                </p:cTn>
                              </p:par>
                            </p:childTnLst>
                          </p:cTn>
                        </p:par>
                      </p:childTnLst>
                    </p:cTn>
                  </p:par>
                  <p:par>
                    <p:cTn id="400" fill="hold">
                      <p:stCondLst>
                        <p:cond delay="indefinite"/>
                      </p:stCondLst>
                      <p:childTnLst>
                        <p:par>
                          <p:cTn id="401" fill="hold">
                            <p:stCondLst>
                              <p:cond delay="0"/>
                            </p:stCondLst>
                            <p:childTnLst>
                              <p:par>
                                <p:cTn id="402" nodeType="clickEffect" fill="hold" presetClass="entr" presetID="1">
                                  <p:stCondLst>
                                    <p:cond delay="0"/>
                                  </p:stCondLst>
                                  <p:childTnLst>
                                    <p:set>
                                      <p:cBhvr>
                                        <p:cTn id="403" dur="1" fill="hold">
                                          <p:stCondLst>
                                            <p:cond delay="0"/>
                                          </p:stCondLst>
                                        </p:cTn>
                                        <p:tgtEl>
                                          <p:spTgt spid="1244">
                                            <p:txEl>
                                              <p:pRg st="4" end="4"/>
                                            </p:txEl>
                                          </p:spTgt>
                                        </p:tgtEl>
                                        <p:attrNameLst>
                                          <p:attrName>style.visibility</p:attrName>
                                        </p:attrNameLst>
                                      </p:cBhvr>
                                      <p:to>
                                        <p:strVal val="visible"/>
                                      </p:to>
                                    </p:set>
                                  </p:childTnLst>
                                </p:cTn>
                              </p:par>
                            </p:childTnLst>
                          </p:cTn>
                        </p:par>
                        <p:par>
                          <p:cTn id="404" fill="hold">
                            <p:stCondLst>
                              <p:cond delay="0"/>
                            </p:stCondLst>
                            <p:childTnLst>
                              <p:par>
                                <p:cTn id="405" nodeType="afterEffect" fill="hold" presetClass="exit" presetID="1">
                                  <p:stCondLst>
                                    <p:cond delay="0"/>
                                  </p:stCondLst>
                                  <p:childTnLst>
                                    <p:set>
                                      <p:cBhvr>
                                        <p:cTn id="406" dur="1" fill="hold">
                                          <p:stCondLst>
                                            <p:cond delay="0"/>
                                          </p:stCondLst>
                                        </p:cTn>
                                        <p:tgtEl>
                                          <p:spTgt spid="1231"/>
                                        </p:tgtEl>
                                        <p:attrNameLst>
                                          <p:attrName>style.visibility</p:attrName>
                                        </p:attrNameLst>
                                      </p:cBhvr>
                                      <p:to>
                                        <p:strVal val="hidden"/>
                                      </p:to>
                                    </p:set>
                                  </p:childTnLst>
                                </p:cTn>
                              </p:par>
                            </p:childTnLst>
                          </p:cTn>
                        </p:par>
                        <p:par>
                          <p:cTn id="407" fill="hold">
                            <p:stCondLst>
                              <p:cond delay="0"/>
                            </p:stCondLst>
                            <p:childTnLst>
                              <p:par>
                                <p:cTn id="408" nodeType="afterEffect" fill="hold" presetClass="entr" presetID="10">
                                  <p:stCondLst>
                                    <p:cond delay="0"/>
                                  </p:stCondLst>
                                  <p:childTnLst>
                                    <p:set>
                                      <p:cBhvr>
                                        <p:cTn id="409" dur="1" fill="hold">
                                          <p:stCondLst>
                                            <p:cond delay="0"/>
                                          </p:stCondLst>
                                        </p:cTn>
                                        <p:tgtEl>
                                          <p:spTgt spid="1221"/>
                                        </p:tgtEl>
                                        <p:attrNameLst>
                                          <p:attrName>style.visibility</p:attrName>
                                        </p:attrNameLst>
                                      </p:cBhvr>
                                      <p:to>
                                        <p:strVal val="visible"/>
                                      </p:to>
                                    </p:set>
                                    <p:animEffect filter="fade" transition="in">
                                      <p:cBhvr additive="repl">
                                        <p:cTn id="410" dur="500"/>
                                        <p:tgtEl>
                                          <p:spTgt spid="1221"/>
                                        </p:tgtEl>
                                      </p:cBhvr>
                                    </p:animEffect>
                                  </p:childTnLst>
                                </p:cTn>
                              </p:par>
                            </p:childTnLst>
                          </p:cTn>
                        </p:par>
                        <p:par>
                          <p:cTn id="411" fill="hold">
                            <p:stCondLst>
                              <p:cond delay="500"/>
                            </p:stCondLst>
                            <p:childTnLst>
                              <p:par>
                                <p:cTn id="412" nodeType="afterEffect" fill="hold" presetClass="entr" presetID="12" presetSubtype="2">
                                  <p:stCondLst>
                                    <p:cond delay="500"/>
                                  </p:stCondLst>
                                  <p:childTnLst>
                                    <p:set>
                                      <p:cBhvr>
                                        <p:cTn id="413" dur="1" fill="hold">
                                          <p:stCondLst>
                                            <p:cond delay="0"/>
                                          </p:stCondLst>
                                        </p:cTn>
                                        <p:tgtEl>
                                          <p:spTgt spid="1234"/>
                                        </p:tgtEl>
                                        <p:attrNameLst>
                                          <p:attrName>style.visibility</p:attrName>
                                        </p:attrNameLst>
                                      </p:cBhvr>
                                      <p:to>
                                        <p:strVal val="visible"/>
                                      </p:to>
                                    </p:set>
                                    <p:anim calcmode="lin" valueType="num">
                                      <p:cBhvr additive="repl">
                                        <p:cTn id="414" dur="500"/>
                                        <p:tgtEl>
                                          <p:spTgt spid="1234"/>
                                        </p:tgtEl>
                                        <p:attrNameLst>
                                          <p:attrName>ppt_x</p:attrName>
                                        </p:attrNameLst>
                                      </p:cBhvr>
                                      <p:tavLst>
                                        <p:tav tm="0">
                                          <p:val>
                                            <p:strVal val="#ppt_x+#ppt_w*1.125000"/>
                                          </p:val>
                                        </p:tav>
                                        <p:tav tm="100000">
                                          <p:val>
                                            <p:strVal val="#ppt_x"/>
                                          </p:val>
                                        </p:tav>
                                      </p:tavLst>
                                    </p:anim>
                                    <p:animEffect filter="wipe(left)" transition="in">
                                      <p:cBhvr additive="repl">
                                        <p:cTn id="415" dur="500"/>
                                        <p:tgtEl>
                                          <p:spTgt spid="1234"/>
                                        </p:tgtEl>
                                      </p:cBhvr>
                                    </p:animEffect>
                                  </p:childTnLst>
                                </p:cTn>
                              </p:par>
                            </p:childTnLst>
                          </p:cTn>
                        </p:par>
                      </p:childTnLst>
                    </p:cTn>
                  </p:par>
                  <p:par>
                    <p:cTn id="416" fill="hold">
                      <p:stCondLst>
                        <p:cond delay="indefinite"/>
                      </p:stCondLst>
                      <p:childTnLst>
                        <p:par>
                          <p:cTn id="417" fill="hold">
                            <p:stCondLst>
                              <p:cond delay="0"/>
                            </p:stCondLst>
                            <p:childTnLst>
                              <p:par>
                                <p:cTn id="418" nodeType="clickEffect" fill="hold" presetClass="entr" presetID="1">
                                  <p:stCondLst>
                                    <p:cond delay="0"/>
                                  </p:stCondLst>
                                  <p:childTnLst>
                                    <p:set>
                                      <p:cBhvr>
                                        <p:cTn id="419" dur="1" fill="hold">
                                          <p:stCondLst>
                                            <p:cond delay="0"/>
                                          </p:stCondLst>
                                        </p:cTn>
                                        <p:tgtEl>
                                          <p:spTgt spid="1244">
                                            <p:txEl>
                                              <p:pRg st="5" end="5"/>
                                            </p:txEl>
                                          </p:spTgt>
                                        </p:tgtEl>
                                        <p:attrNameLst>
                                          <p:attrName>style.visibility</p:attrName>
                                        </p:attrNameLst>
                                      </p:cBhvr>
                                      <p:to>
                                        <p:strVal val="visible"/>
                                      </p:to>
                                    </p:set>
                                  </p:childTnLst>
                                </p:cTn>
                              </p:par>
                            </p:childTnLst>
                          </p:cTn>
                        </p:par>
                        <p:par>
                          <p:cTn id="420" fill="hold">
                            <p:stCondLst>
                              <p:cond delay="0"/>
                            </p:stCondLst>
                            <p:childTnLst>
                              <p:par>
                                <p:cTn id="421" nodeType="afterEffect" fill="hold" presetClass="exit" presetID="1">
                                  <p:stCondLst>
                                    <p:cond delay="0"/>
                                  </p:stCondLst>
                                  <p:childTnLst>
                                    <p:set>
                                      <p:cBhvr>
                                        <p:cTn id="422" dur="1" fill="hold">
                                          <p:stCondLst>
                                            <p:cond delay="0"/>
                                          </p:stCondLst>
                                        </p:cTn>
                                        <p:tgtEl>
                                          <p:spTgt spid="1234"/>
                                        </p:tgtEl>
                                        <p:attrNameLst>
                                          <p:attrName>style.visibility</p:attrName>
                                        </p:attrNameLst>
                                      </p:cBhvr>
                                      <p:to>
                                        <p:strVal val="hidden"/>
                                      </p:to>
                                    </p:set>
                                  </p:childTnLst>
                                </p:cTn>
                              </p:par>
                            </p:childTnLst>
                          </p:cTn>
                        </p:par>
                        <p:par>
                          <p:cTn id="423" fill="hold">
                            <p:stCondLst>
                              <p:cond delay="0"/>
                            </p:stCondLst>
                            <p:childTnLst>
                              <p:par>
                                <p:cTn id="424" nodeType="afterEffect" fill="hold" presetClass="entr" presetID="12" presetSubtype="2">
                                  <p:stCondLst>
                                    <p:cond delay="500"/>
                                  </p:stCondLst>
                                  <p:childTnLst>
                                    <p:set>
                                      <p:cBhvr>
                                        <p:cTn id="425" dur="1" fill="hold">
                                          <p:stCondLst>
                                            <p:cond delay="0"/>
                                          </p:stCondLst>
                                        </p:cTn>
                                        <p:tgtEl>
                                          <p:spTgt spid="1237"/>
                                        </p:tgtEl>
                                        <p:attrNameLst>
                                          <p:attrName>style.visibility</p:attrName>
                                        </p:attrNameLst>
                                      </p:cBhvr>
                                      <p:to>
                                        <p:strVal val="visible"/>
                                      </p:to>
                                    </p:set>
                                    <p:anim calcmode="lin" valueType="num">
                                      <p:cBhvr additive="repl">
                                        <p:cTn id="426" dur="500"/>
                                        <p:tgtEl>
                                          <p:spTgt spid="1237"/>
                                        </p:tgtEl>
                                        <p:attrNameLst>
                                          <p:attrName>ppt_x</p:attrName>
                                        </p:attrNameLst>
                                      </p:cBhvr>
                                      <p:tavLst>
                                        <p:tav tm="0">
                                          <p:val>
                                            <p:strVal val="#ppt_x+#ppt_w*1.125000"/>
                                          </p:val>
                                        </p:tav>
                                        <p:tav tm="100000">
                                          <p:val>
                                            <p:strVal val="#ppt_x"/>
                                          </p:val>
                                        </p:tav>
                                      </p:tavLst>
                                    </p:anim>
                                    <p:animEffect filter="wipe(left)" transition="in">
                                      <p:cBhvr additive="repl">
                                        <p:cTn id="427" dur="500"/>
                                        <p:tgtEl>
                                          <p:spTgt spid="1237"/>
                                        </p:tgtEl>
                                      </p:cBhvr>
                                    </p:animEffect>
                                  </p:childTnLst>
                                </p:cTn>
                              </p:par>
                            </p:childTnLst>
                          </p:cTn>
                        </p:par>
                        <p:par>
                          <p:cTn id="428" fill="hold">
                            <p:stCondLst>
                              <p:cond delay="1000"/>
                            </p:stCondLst>
                            <p:childTnLst>
                              <p:par>
                                <p:cTn id="429" nodeType="afterEffect" fill="hold" presetClass="exit" presetID="1">
                                  <p:stCondLst>
                                    <p:cond delay="0"/>
                                  </p:stCondLst>
                                  <p:childTnLst>
                                    <p:set>
                                      <p:cBhvr>
                                        <p:cTn id="430" dur="1" fill="hold">
                                          <p:stCondLst>
                                            <p:cond delay="0"/>
                                          </p:stCondLst>
                                        </p:cTn>
                                        <p:tgtEl>
                                          <p:spTgt spid="1237"/>
                                        </p:tgtEl>
                                        <p:attrNameLst>
                                          <p:attrName>style.visibility</p:attrName>
                                        </p:attrNameLst>
                                      </p:cBhvr>
                                      <p:to>
                                        <p:strVal val="hidden"/>
                                      </p:to>
                                    </p:set>
                                  </p:childTnLst>
                                </p:cTn>
                              </p:par>
                            </p:childTnLst>
                          </p:cTn>
                        </p:par>
                        <p:par>
                          <p:cTn id="431" fill="hold">
                            <p:stCondLst>
                              <p:cond delay="1000"/>
                            </p:stCondLst>
                            <p:childTnLst>
                              <p:par>
                                <p:cTn id="432" nodeType="afterEffect" fill="hold" presetClass="exit" presetID="1">
                                  <p:stCondLst>
                                    <p:cond delay="500"/>
                                  </p:stCondLst>
                                  <p:childTnLst>
                                    <p:set>
                                      <p:cBhvr>
                                        <p:cTn id="433" dur="1" fill="hold">
                                          <p:stCondLst>
                                            <p:cond delay="0"/>
                                          </p:stCondLst>
                                        </p:cTn>
                                        <p:tgtEl>
                                          <p:spTgt spid="1224"/>
                                        </p:tgtEl>
                                        <p:attrNameLst>
                                          <p:attrName>style.visibility</p:attrName>
                                        </p:attrNameLst>
                                      </p:cBhvr>
                                      <p:to>
                                        <p:strVal val="hidden"/>
                                      </p:to>
                                    </p:set>
                                  </p:childTnLst>
                                </p:cTn>
                              </p:par>
                            </p:childTnLst>
                          </p:cTn>
                        </p:par>
                        <p:par>
                          <p:cTn id="434" fill="hold">
                            <p:stCondLst>
                              <p:cond delay="1500"/>
                            </p:stCondLst>
                            <p:childTnLst>
                              <p:par>
                                <p:cTn id="435" nodeType="afterEffect" fill="hold" presetClass="exit" presetID="1">
                                  <p:stCondLst>
                                    <p:cond delay="0"/>
                                  </p:stCondLst>
                                  <p:childTnLst>
                                    <p:set>
                                      <p:cBhvr>
                                        <p:cTn id="436" dur="1" fill="hold">
                                          <p:stCondLst>
                                            <p:cond delay="0"/>
                                          </p:stCondLst>
                                        </p:cTn>
                                        <p:tgtEl>
                                          <p:spTgt spid="1225"/>
                                        </p:tgtEl>
                                        <p:attrNameLst>
                                          <p:attrName>style.visibility</p:attrName>
                                        </p:attrNameLst>
                                      </p:cBhvr>
                                      <p:to>
                                        <p:strVal val="hidden"/>
                                      </p:to>
                                    </p:set>
                                  </p:childTnLst>
                                </p:cTn>
                              </p:par>
                            </p:childTnLst>
                          </p:cTn>
                        </p:par>
                      </p:childTnLst>
                    </p:cTn>
                  </p:par>
                  <p:par>
                    <p:cTn id="437" fill="hold">
                      <p:stCondLst>
                        <p:cond delay="indefinite"/>
                      </p:stCondLst>
                      <p:childTnLst>
                        <p:par>
                          <p:cTn id="438" fill="hold">
                            <p:stCondLst>
                              <p:cond delay="0"/>
                            </p:stCondLst>
                            <p:childTnLst>
                              <p:par>
                                <p:cTn id="439" nodeType="clickEffect" fill="hold" presetClass="entr" presetID="1">
                                  <p:stCondLst>
                                    <p:cond delay="0"/>
                                  </p:stCondLst>
                                  <p:childTnLst>
                                    <p:set>
                                      <p:cBhvr>
                                        <p:cTn id="440" dur="1" fill="hold">
                                          <p:stCondLst>
                                            <p:cond delay="0"/>
                                          </p:stCondLst>
                                        </p:cTn>
                                        <p:tgtEl>
                                          <p:spTgt spid="124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1" name="Title 1"/>
          <p:cNvSpPr txBox="1"/>
          <p:nvPr/>
        </p:nvSpPr>
        <p:spPr>
          <a:xfrm>
            <a:off x="838080" y="1609560"/>
            <a:ext cx="7333920" cy="2387160"/>
          </a:xfrm>
          <a:prstGeom prst="rect">
            <a:avLst/>
          </a:prstGeom>
          <a:noFill/>
          <a:ln w="0">
            <a:noFill/>
          </a:ln>
        </p:spPr>
        <p:txBody>
          <a:bodyPr anchor="b">
            <a:noAutofit/>
          </a:bodyPr>
          <a:p>
            <a:pPr>
              <a:lnSpc>
                <a:spcPct val="90000"/>
              </a:lnSpc>
            </a:pPr>
            <a:r>
              <a:rPr b="1" lang="en-US" sz="4800" spc="-1" strike="noStrike">
                <a:solidFill>
                  <a:srgbClr val="ffffff"/>
                </a:solidFill>
                <a:latin typeface="Montserrat"/>
                <a:ea typeface="Montserrat"/>
              </a:rPr>
              <a:t>The Alliance has </a:t>
            </a:r>
            <a:br/>
            <a:r>
              <a:rPr b="1" lang="en-US" sz="4800" spc="-1" strike="noStrike">
                <a:solidFill>
                  <a:srgbClr val="ffffff"/>
                </a:solidFill>
                <a:latin typeface="Montserrat"/>
                <a:ea typeface="Montserrat"/>
              </a:rPr>
              <a:t>made building Zigbee devices easy</a:t>
            </a:r>
            <a:endParaRPr b="0" lang="en-US" sz="4800" spc="-1" strike="noStrike">
              <a:solidFill>
                <a:srgbClr val="000000"/>
              </a:solidFill>
              <a:latin typeface="Calibri"/>
            </a:endParaRPr>
          </a:p>
        </p:txBody>
      </p:sp>
    </p:spTree>
  </p:cSld>
  <mc:AlternateContent>
    <mc:Choice Requires="p14">
      <p:transition spd="med" p14:dur="700">
        <p:fade/>
      </p:transition>
    </mc:Choice>
    <mc:Fallback>
      <p:transition spd="med">
        <p:fade/>
      </p:transition>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2" name="Content Placeholder 4" descr=""/>
          <p:cNvPicPr/>
          <p:nvPr/>
        </p:nvPicPr>
        <p:blipFill>
          <a:blip r:embed="rId1"/>
          <a:stretch/>
        </p:blipFill>
        <p:spPr>
          <a:xfrm>
            <a:off x="825480" y="1828800"/>
            <a:ext cx="10540800" cy="4343040"/>
          </a:xfrm>
          <a:prstGeom prst="rect">
            <a:avLst/>
          </a:prstGeom>
          <a:ln w="0">
            <a:noFill/>
          </a:ln>
        </p:spPr>
      </p:pic>
      <p:sp>
        <p:nvSpPr>
          <p:cNvPr id="1253" name="Title 1"/>
          <p:cNvSpPr/>
          <p:nvPr/>
        </p:nvSpPr>
        <p:spPr>
          <a:xfrm>
            <a:off x="990720" y="517680"/>
            <a:ext cx="10515240" cy="132516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Montserrat"/>
                <a:ea typeface="Montserrat"/>
              </a:rPr>
              <a:t>Building a Zigbee device</a:t>
            </a:r>
            <a:endParaRPr b="0" lang="en-US" sz="4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4" name="Content Placeholder 2"/>
          <p:cNvSpPr txBox="1"/>
          <p:nvPr/>
        </p:nvSpPr>
        <p:spPr>
          <a:xfrm>
            <a:off x="457200" y="2203560"/>
            <a:ext cx="6484680" cy="4654080"/>
          </a:xfrm>
          <a:prstGeom prst="rect">
            <a:avLst/>
          </a:prstGeom>
          <a:noFill/>
          <a:ln w="0">
            <a:noFill/>
          </a:ln>
        </p:spPr>
        <p:txBody>
          <a:bodyPr>
            <a:noAutofit/>
          </a:bodyPr>
          <a:p>
            <a:pPr>
              <a:lnSpc>
                <a:spcPct val="100000"/>
              </a:lnSpc>
              <a:spcBef>
                <a:spcPts val="1001"/>
              </a:spcBef>
              <a:tabLst>
                <a:tab algn="l" pos="0"/>
              </a:tabLst>
            </a:pPr>
            <a:r>
              <a:rPr b="1" lang="en-US" sz="2200" spc="-1" strike="noStrike">
                <a:solidFill>
                  <a:srgbClr val="000000"/>
                </a:solidFill>
                <a:latin typeface="Hind"/>
                <a:ea typeface="Hind Light"/>
              </a:rPr>
              <a:t>More than 2,500 Zigbee products </a:t>
            </a:r>
            <a:r>
              <a:rPr b="0" lang="en-US" sz="2200" spc="-1" strike="noStrike">
                <a:solidFill>
                  <a:srgbClr val="000000"/>
                </a:solidFill>
                <a:latin typeface="Hind Light"/>
                <a:ea typeface="Hind Light"/>
              </a:rPr>
              <a:t>have been built and certified on our Compliant Platforms. </a:t>
            </a:r>
            <a:endParaRPr b="1" lang="en-US" sz="2200" spc="-1" strike="noStrike">
              <a:solidFill>
                <a:srgbClr val="000000"/>
              </a:solidFill>
              <a:latin typeface="Hind"/>
            </a:endParaRPr>
          </a:p>
          <a:p>
            <a:pPr lvl="1" marL="685800" indent="-228240">
              <a:lnSpc>
                <a:spcPct val="100000"/>
              </a:lnSpc>
              <a:spcBef>
                <a:spcPts val="499"/>
              </a:spcBef>
              <a:buClr>
                <a:srgbClr val="000000"/>
              </a:buClr>
              <a:buFont typeface="Arial"/>
              <a:buChar char="•"/>
              <a:tabLst>
                <a:tab algn="l" pos="0"/>
              </a:tabLst>
            </a:pPr>
            <a:r>
              <a:rPr b="0" lang="en-US" sz="1800" spc="-1" strike="noStrike">
                <a:solidFill>
                  <a:srgbClr val="000000"/>
                </a:solidFill>
                <a:latin typeface="Hind Light"/>
                <a:ea typeface="Hind Light"/>
              </a:rPr>
              <a:t>Includes 250 manufacturers using Zigbee standards for smart home, smart building, and connected city</a:t>
            </a:r>
            <a:endParaRPr b="0" lang="en-US" sz="1800" spc="-1" strike="noStrike">
              <a:solidFill>
                <a:srgbClr val="000000"/>
              </a:solidFill>
              <a:latin typeface="Hind Light"/>
            </a:endParaRPr>
          </a:p>
          <a:p>
            <a:pPr>
              <a:lnSpc>
                <a:spcPct val="100000"/>
              </a:lnSpc>
              <a:spcBef>
                <a:spcPts val="1001"/>
              </a:spcBef>
              <a:tabLst>
                <a:tab algn="l" pos="0"/>
              </a:tabLst>
            </a:pPr>
            <a:r>
              <a:rPr b="1" lang="en-US" sz="2200" spc="-1" strike="noStrike">
                <a:solidFill>
                  <a:srgbClr val="000000"/>
                </a:solidFill>
                <a:latin typeface="Hind"/>
                <a:ea typeface="Hind Light"/>
              </a:rPr>
              <a:t>More than 20 Compliant platforms </a:t>
            </a:r>
            <a:r>
              <a:rPr b="0" lang="en-US" sz="2200" spc="-1" strike="noStrike">
                <a:solidFill>
                  <a:srgbClr val="000000"/>
                </a:solidFill>
                <a:latin typeface="Hind Light"/>
                <a:ea typeface="Hind Light"/>
              </a:rPr>
              <a:t>to choose from that support Zigbee &amp; wide industry support</a:t>
            </a:r>
            <a:endParaRPr b="1" lang="en-US" sz="2200" spc="-1" strike="noStrike">
              <a:solidFill>
                <a:srgbClr val="000000"/>
              </a:solidFill>
              <a:latin typeface="Hind"/>
            </a:endParaRPr>
          </a:p>
          <a:p>
            <a:pPr>
              <a:lnSpc>
                <a:spcPct val="100000"/>
              </a:lnSpc>
              <a:spcBef>
                <a:spcPts val="1001"/>
              </a:spcBef>
              <a:tabLst>
                <a:tab algn="l" pos="0"/>
              </a:tabLst>
            </a:pPr>
            <a:r>
              <a:rPr b="1" lang="en-US" sz="2200" spc="-1" strike="noStrike">
                <a:solidFill>
                  <a:srgbClr val="000000"/>
                </a:solidFill>
                <a:latin typeface="Hind"/>
                <a:ea typeface="Hind Light"/>
              </a:rPr>
              <a:t>Silicon from eight major vendors </a:t>
            </a:r>
            <a:r>
              <a:rPr b="0" lang="en-US" sz="2200" spc="-1" strike="noStrike">
                <a:solidFill>
                  <a:srgbClr val="000000"/>
                </a:solidFill>
                <a:latin typeface="Hind Light"/>
                <a:ea typeface="Hind Light"/>
              </a:rPr>
              <a:t>now certified, with many more module, software and integration support members ready to help product developers build Zigbee products</a:t>
            </a:r>
            <a:endParaRPr b="1" lang="en-US" sz="2200" spc="-1" strike="noStrike">
              <a:solidFill>
                <a:srgbClr val="000000"/>
              </a:solidFill>
              <a:latin typeface="Hind"/>
            </a:endParaRPr>
          </a:p>
          <a:p>
            <a:pPr>
              <a:lnSpc>
                <a:spcPct val="100000"/>
              </a:lnSpc>
              <a:spcBef>
                <a:spcPts val="1001"/>
              </a:spcBef>
              <a:tabLst>
                <a:tab algn="l" pos="0"/>
              </a:tabLst>
            </a:pPr>
            <a:endParaRPr b="1" lang="en-US" sz="2200" spc="-1" strike="noStrike">
              <a:solidFill>
                <a:srgbClr val="000000"/>
              </a:solidFill>
              <a:latin typeface="Hind"/>
            </a:endParaRPr>
          </a:p>
        </p:txBody>
      </p:sp>
      <p:pic>
        <p:nvPicPr>
          <p:cNvPr id="1255" name="Picture 4" descr=""/>
          <p:cNvPicPr/>
          <p:nvPr/>
        </p:nvPicPr>
        <p:blipFill>
          <a:blip r:embed="rId1"/>
          <a:stretch/>
        </p:blipFill>
        <p:spPr>
          <a:xfrm>
            <a:off x="7883640" y="2203560"/>
            <a:ext cx="3260520" cy="2931840"/>
          </a:xfrm>
          <a:prstGeom prst="rect">
            <a:avLst/>
          </a:prstGeom>
          <a:ln w="0">
            <a:noFill/>
          </a:ln>
        </p:spPr>
      </p:pic>
      <p:sp>
        <p:nvSpPr>
          <p:cNvPr id="1256" name="Title 1"/>
          <p:cNvSpPr txBox="1"/>
          <p:nvPr/>
        </p:nvSpPr>
        <p:spPr>
          <a:xfrm>
            <a:off x="457200" y="419040"/>
            <a:ext cx="11597760" cy="1076040"/>
          </a:xfrm>
          <a:prstGeom prst="rect">
            <a:avLst/>
          </a:prstGeom>
          <a:noFill/>
          <a:ln w="0">
            <a:noFill/>
          </a:ln>
        </p:spPr>
        <p:txBody>
          <a:bodyPr anchor="ctr">
            <a:normAutofit fontScale="56000"/>
          </a:bodyPr>
          <a:p>
            <a:pPr>
              <a:lnSpc>
                <a:spcPct val="90000"/>
              </a:lnSpc>
            </a:pPr>
            <a:r>
              <a:rPr b="1" lang="en-US" sz="4400" spc="-1" strike="noStrike">
                <a:solidFill>
                  <a:srgbClr val="000000"/>
                </a:solidFill>
                <a:latin typeface="Montserrat"/>
                <a:ea typeface="Montserrat"/>
              </a:rPr>
              <a:t>1. Development</a:t>
            </a:r>
            <a:br/>
            <a:r>
              <a:rPr b="1" lang="en-US" sz="4400" spc="-1" strike="noStrike">
                <a:solidFill>
                  <a:srgbClr val="808080"/>
                </a:solidFill>
                <a:latin typeface="Montserrat"/>
                <a:ea typeface="Montserrat"/>
              </a:rPr>
              <a:t>Zigbee Compliant Platforms</a:t>
            </a:r>
            <a:endParaRPr b="0" lang="en-US" sz="4400" spc="-1" strike="noStrike">
              <a:solidFill>
                <a:srgbClr val="000000"/>
              </a:solidFill>
              <a:latin typeface="Calibri"/>
            </a:endParaRPr>
          </a:p>
        </p:txBody>
      </p:sp>
    </p:spTree>
  </p:cSld>
  <mc:AlternateContent>
    <mc:Choice Requires="p14">
      <p:transition spd="med" p14:dur="700">
        <p:fade/>
      </p:transition>
    </mc:Choice>
    <mc:Fallback>
      <p:transition spd="med">
        <p:fade/>
      </p:transition>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7" name="Footer Placeholder 3"/>
          <p:cNvSpPr txBox="1"/>
          <p:nvPr/>
        </p:nvSpPr>
        <p:spPr>
          <a:xfrm>
            <a:off x="2851920" y="6307920"/>
            <a:ext cx="4114440" cy="364680"/>
          </a:xfrm>
          <a:prstGeom prst="rect">
            <a:avLst/>
          </a:prstGeom>
          <a:noFill/>
          <a:ln w="0">
            <a:noFill/>
          </a:ln>
        </p:spPr>
        <p:txBody>
          <a:bodyPr anchor="ctr">
            <a:noAutofit/>
          </a:bodyPr>
          <a:p>
            <a:pPr>
              <a:lnSpc>
                <a:spcPct val="100000"/>
              </a:lnSpc>
            </a:pPr>
            <a:r>
              <a:rPr b="0" lang="en-US" sz="1200" spc="-1" strike="noStrike">
                <a:solidFill>
                  <a:srgbClr val="8b8b8b"/>
                </a:solidFill>
                <a:latin typeface="Calibri"/>
              </a:rPr>
              <a:t> </a:t>
            </a:r>
            <a:endParaRPr b="0" lang="en-US" sz="1200" spc="-1" strike="noStrike">
              <a:latin typeface="Times New Roman"/>
            </a:endParaRPr>
          </a:p>
        </p:txBody>
      </p:sp>
      <p:sp>
        <p:nvSpPr>
          <p:cNvPr id="1258" name="Title 1"/>
          <p:cNvSpPr txBox="1"/>
          <p:nvPr/>
        </p:nvSpPr>
        <p:spPr>
          <a:xfrm>
            <a:off x="457200" y="419040"/>
            <a:ext cx="11597760" cy="1076040"/>
          </a:xfrm>
          <a:prstGeom prst="rect">
            <a:avLst/>
          </a:prstGeom>
          <a:noFill/>
          <a:ln w="0">
            <a:noFill/>
          </a:ln>
        </p:spPr>
        <p:txBody>
          <a:bodyPr anchor="ctr">
            <a:normAutofit fontScale="56000"/>
          </a:bodyPr>
          <a:p>
            <a:pPr>
              <a:lnSpc>
                <a:spcPct val="90000"/>
              </a:lnSpc>
            </a:pPr>
            <a:r>
              <a:rPr b="1" lang="en-US" sz="4400" spc="-1" strike="noStrike">
                <a:solidFill>
                  <a:srgbClr val="000000"/>
                </a:solidFill>
                <a:latin typeface="Montserrat"/>
                <a:ea typeface="Montserrat"/>
              </a:rPr>
              <a:t>1. Development</a:t>
            </a:r>
            <a:br/>
            <a:r>
              <a:rPr b="1" lang="en-US" sz="4400" spc="-1" strike="noStrike">
                <a:solidFill>
                  <a:srgbClr val="808080"/>
                </a:solidFill>
                <a:latin typeface="Montserrat"/>
                <a:ea typeface="Montserrat"/>
              </a:rPr>
              <a:t>Technical Specifications</a:t>
            </a:r>
            <a:endParaRPr b="0" lang="en-US" sz="4400" spc="-1" strike="noStrike">
              <a:solidFill>
                <a:srgbClr val="000000"/>
              </a:solidFill>
              <a:latin typeface="Calibri"/>
            </a:endParaRPr>
          </a:p>
        </p:txBody>
      </p:sp>
      <p:graphicFrame>
        <p:nvGraphicFramePr>
          <p:cNvPr id="1259" name="Content Placeholder 4"/>
          <p:cNvGraphicFramePr/>
          <p:nvPr/>
        </p:nvGraphicFramePr>
        <p:xfrm>
          <a:off x="614520" y="1781280"/>
          <a:ext cx="10345320" cy="4890600"/>
        </p:xfrm>
        <a:graphic>
          <a:graphicData uri="http://schemas.openxmlformats.org/drawingml/2006/table">
            <a:tbl>
              <a:tblPr/>
              <a:tblGrid>
                <a:gridCol w="3473280"/>
                <a:gridCol w="6872040"/>
              </a:tblGrid>
              <a:tr h="224640">
                <a:tc>
                  <a:txBody>
                    <a:bodyPr lIns="27720" rIns="27720" tIns="13680" bIns="13680" anchor="ctr">
                      <a:noAutofit/>
                    </a:bodyPr>
                    <a:p>
                      <a:pPr>
                        <a:lnSpc>
                          <a:spcPct val="100000"/>
                        </a:lnSpc>
                      </a:pPr>
                      <a:r>
                        <a:rPr b="1" lang="en-US" sz="1100" spc="-1" strike="noStrike">
                          <a:solidFill>
                            <a:srgbClr val="000000"/>
                          </a:solidFill>
                          <a:latin typeface="Hind"/>
                        </a:rPr>
                        <a:t>Solution</a:t>
                      </a:r>
                      <a:endParaRPr b="0" lang="en-US" sz="1100" spc="-1" strike="noStrike">
                        <a:latin typeface="Arial"/>
                      </a:endParaRPr>
                    </a:p>
                  </a:txBody>
                  <a:tcPr marL="27720" marR="27720">
                    <a:solidFill>
                      <a:srgbClr val="ffffff"/>
                    </a:solidFill>
                  </a:tcPr>
                </a:tc>
                <a:tc>
                  <a:txBody>
                    <a:bodyPr lIns="27720" rIns="27720" tIns="13680" bIns="13680" anchor="ctr">
                      <a:noAutofit/>
                    </a:bodyPr>
                    <a:p>
                      <a:pPr>
                        <a:lnSpc>
                          <a:spcPct val="100000"/>
                        </a:lnSpc>
                      </a:pPr>
                      <a:r>
                        <a:rPr b="1" lang="en-US" sz="1100" spc="-1" strike="noStrike">
                          <a:solidFill>
                            <a:srgbClr val="000000"/>
                          </a:solidFill>
                          <a:latin typeface="Hind"/>
                        </a:rPr>
                        <a:t>Description</a:t>
                      </a:r>
                      <a:endParaRPr b="0" lang="en-US" sz="1100" spc="-1" strike="noStrike">
                        <a:latin typeface="Arial"/>
                      </a:endParaRPr>
                    </a:p>
                  </a:txBody>
                  <a:tcPr marL="27720" marR="27720">
                    <a:solidFill>
                      <a:srgbClr val="ffffff"/>
                    </a:solidFill>
                  </a:tcPr>
                </a:tc>
              </a:tr>
              <a:tr h="259560">
                <a:tc>
                  <a:txBody>
                    <a:bodyPr lIns="27720" rIns="27720" tIns="13680" bIns="13680" anchor="ctr">
                      <a:noAutofit/>
                    </a:bodyPr>
                    <a:p>
                      <a:pPr>
                        <a:lnSpc>
                          <a:spcPct val="100000"/>
                        </a:lnSpc>
                      </a:pPr>
                      <a:r>
                        <a:rPr b="1" lang="en-US" sz="1300" spc="-1" strike="noStrike">
                          <a:solidFill>
                            <a:srgbClr val="ed0544"/>
                          </a:solidFill>
                          <a:latin typeface="Hind"/>
                        </a:rPr>
                        <a:t>Network Protocol</a:t>
                      </a:r>
                      <a:endParaRPr b="0" lang="en-US" sz="1300" spc="-1" strike="noStrike">
                        <a:latin typeface="Arial"/>
                      </a:endParaRPr>
                    </a:p>
                  </a:txBody>
                  <a:tcPr marL="27720" marR="27720">
                    <a:solidFill>
                      <a:srgbClr val="ececec"/>
                    </a:solidFill>
                  </a:tcPr>
                </a:tc>
                <a:tc>
                  <a:txBody>
                    <a:bodyPr lIns="27720" rIns="27720" tIns="13680" bIns="13680" anchor="ctr">
                      <a:noAutofit/>
                    </a:bodyPr>
                    <a:p>
                      <a:pPr>
                        <a:lnSpc>
                          <a:spcPct val="100000"/>
                        </a:lnSpc>
                      </a:pPr>
                      <a:r>
                        <a:rPr b="0" lang="en-US" sz="1300" spc="-1" strike="noStrike">
                          <a:solidFill>
                            <a:srgbClr val="0563c1"/>
                          </a:solidFill>
                          <a:latin typeface="Hind"/>
                          <a:hlinkClick r:id="rId1"/>
                        </a:rPr>
                        <a:t>Zigbee PRO 2015</a:t>
                      </a:r>
                      <a:r>
                        <a:rPr b="0" lang="en-US" sz="1300" spc="-1" strike="noStrike">
                          <a:solidFill>
                            <a:srgbClr val="000000"/>
                          </a:solidFill>
                          <a:latin typeface="Hind"/>
                        </a:rPr>
                        <a:t> (or newer)</a:t>
                      </a:r>
                      <a:endParaRPr b="0" lang="en-US" sz="1300" spc="-1" strike="noStrike">
                        <a:latin typeface="Arial"/>
                      </a:endParaRPr>
                    </a:p>
                  </a:txBody>
                  <a:tcPr marL="27720" marR="27720">
                    <a:solidFill>
                      <a:srgbClr val="ececec"/>
                    </a:solidFill>
                  </a:tcPr>
                </a:tc>
              </a:tr>
              <a:tr h="293760">
                <a:tc>
                  <a:txBody>
                    <a:bodyPr lIns="27720" rIns="27720" tIns="13680" bIns="13680" anchor="ctr">
                      <a:noAutofit/>
                    </a:bodyPr>
                    <a:p>
                      <a:pPr>
                        <a:lnSpc>
                          <a:spcPct val="100000"/>
                        </a:lnSpc>
                      </a:pPr>
                      <a:r>
                        <a:rPr b="1" lang="en-US" sz="1300" spc="-1" strike="noStrike">
                          <a:solidFill>
                            <a:srgbClr val="ed0544"/>
                          </a:solidFill>
                          <a:latin typeface="Hind"/>
                        </a:rPr>
                        <a:t>Network Topology</a:t>
                      </a:r>
                      <a:endParaRPr b="0" lang="en-US" sz="1300" spc="-1" strike="noStrike">
                        <a:latin typeface="Arial"/>
                      </a:endParaRPr>
                    </a:p>
                  </a:txBody>
                  <a:tcPr marL="27720" marR="27720">
                    <a:solidFill>
                      <a:srgbClr val="ffffff"/>
                    </a:solidFill>
                  </a:tcPr>
                </a:tc>
                <a:tc>
                  <a:txBody>
                    <a:bodyPr lIns="27720" rIns="27720" tIns="13680" bIns="13680" anchor="ctr">
                      <a:noAutofit/>
                    </a:bodyPr>
                    <a:p>
                      <a:pPr>
                        <a:lnSpc>
                          <a:spcPct val="100000"/>
                        </a:lnSpc>
                      </a:pPr>
                      <a:r>
                        <a:rPr b="0" lang="en-US" sz="1300" spc="-1" strike="noStrike">
                          <a:solidFill>
                            <a:srgbClr val="000000"/>
                          </a:solidFill>
                          <a:latin typeface="Hind"/>
                        </a:rPr>
                        <a:t>Self-forming, Self-healing MESH</a:t>
                      </a:r>
                      <a:endParaRPr b="0" lang="en-US" sz="1300" spc="-1" strike="noStrike">
                        <a:latin typeface="Arial"/>
                      </a:endParaRPr>
                    </a:p>
                  </a:txBody>
                  <a:tcPr marL="27720" marR="27720">
                    <a:solidFill>
                      <a:srgbClr val="ffffff"/>
                    </a:solidFill>
                  </a:tcPr>
                </a:tc>
              </a:tr>
              <a:tr h="293760">
                <a:tc>
                  <a:txBody>
                    <a:bodyPr lIns="27720" rIns="27720" tIns="13680" bIns="13680" anchor="ctr">
                      <a:noAutofit/>
                    </a:bodyPr>
                    <a:p>
                      <a:pPr>
                        <a:lnSpc>
                          <a:spcPct val="100000"/>
                        </a:lnSpc>
                      </a:pPr>
                      <a:r>
                        <a:rPr b="1" lang="en-US" sz="1300" spc="-1" strike="noStrike">
                          <a:solidFill>
                            <a:srgbClr val="ed0544"/>
                          </a:solidFill>
                          <a:latin typeface="Hind"/>
                        </a:rPr>
                        <a:t>Network Device Types</a:t>
                      </a:r>
                      <a:endParaRPr b="0" lang="en-US" sz="1300" spc="-1" strike="noStrike">
                        <a:latin typeface="Arial"/>
                      </a:endParaRPr>
                    </a:p>
                  </a:txBody>
                  <a:tcPr marL="27720" marR="27720">
                    <a:solidFill>
                      <a:srgbClr val="ececec"/>
                    </a:solidFill>
                  </a:tcPr>
                </a:tc>
                <a:tc>
                  <a:txBody>
                    <a:bodyPr lIns="27720" rIns="27720" tIns="13680" bIns="13680" anchor="ctr">
                      <a:noAutofit/>
                    </a:bodyPr>
                    <a:p>
                      <a:pPr>
                        <a:lnSpc>
                          <a:spcPct val="100000"/>
                        </a:lnSpc>
                      </a:pPr>
                      <a:r>
                        <a:rPr b="0" lang="en-US" sz="1300" spc="-1" strike="noStrike">
                          <a:solidFill>
                            <a:srgbClr val="000000"/>
                          </a:solidFill>
                          <a:latin typeface="Hind"/>
                        </a:rPr>
                        <a:t>Coordinator (routing capable), Router, End Device</a:t>
                      </a:r>
                      <a:endParaRPr b="0" lang="en-US" sz="1300" spc="-1" strike="noStrike">
                        <a:latin typeface="Arial"/>
                      </a:endParaRPr>
                    </a:p>
                  </a:txBody>
                  <a:tcPr marL="27720" marR="27720">
                    <a:solidFill>
                      <a:srgbClr val="ececec"/>
                    </a:solidFill>
                  </a:tcPr>
                </a:tc>
              </a:tr>
              <a:tr h="382320">
                <a:tc>
                  <a:txBody>
                    <a:bodyPr lIns="27720" rIns="27720" tIns="13680" bIns="13680" anchor="ctr">
                      <a:noAutofit/>
                    </a:bodyPr>
                    <a:p>
                      <a:pPr>
                        <a:lnSpc>
                          <a:spcPct val="100000"/>
                        </a:lnSpc>
                      </a:pPr>
                      <a:r>
                        <a:rPr b="1" lang="en-US" sz="1300" spc="-1" strike="noStrike">
                          <a:solidFill>
                            <a:srgbClr val="ed0544"/>
                          </a:solidFill>
                          <a:latin typeface="Hind"/>
                        </a:rPr>
                        <a:t>Network Size (# of nodes)</a:t>
                      </a:r>
                      <a:endParaRPr b="0" lang="en-US" sz="1300" spc="-1" strike="noStrike">
                        <a:latin typeface="Arial"/>
                      </a:endParaRPr>
                    </a:p>
                  </a:txBody>
                  <a:tcPr marL="27720" marR="27720">
                    <a:solidFill>
                      <a:srgbClr val="ffffff"/>
                    </a:solidFill>
                  </a:tcPr>
                </a:tc>
                <a:tc>
                  <a:txBody>
                    <a:bodyPr lIns="27720" rIns="27720" tIns="13680" bIns="13680" anchor="ctr">
                      <a:noAutofit/>
                    </a:bodyPr>
                    <a:p>
                      <a:pPr>
                        <a:lnSpc>
                          <a:spcPct val="100000"/>
                        </a:lnSpc>
                      </a:pPr>
                      <a:r>
                        <a:rPr b="0" lang="en-US" sz="1300" spc="-1" strike="noStrike">
                          <a:solidFill>
                            <a:srgbClr val="000000"/>
                          </a:solidFill>
                          <a:latin typeface="Hind"/>
                        </a:rPr>
                        <a:t>Up to 65,000</a:t>
                      </a:r>
                      <a:endParaRPr b="0" lang="en-US" sz="1300" spc="-1" strike="noStrike">
                        <a:latin typeface="Arial"/>
                      </a:endParaRPr>
                    </a:p>
                  </a:txBody>
                  <a:tcPr marL="27720" marR="27720">
                    <a:solidFill>
                      <a:srgbClr val="ffffff"/>
                    </a:solidFill>
                  </a:tcPr>
                </a:tc>
              </a:tr>
              <a:tr h="293760">
                <a:tc>
                  <a:txBody>
                    <a:bodyPr lIns="27720" rIns="27720" tIns="13680" bIns="13680" anchor="ctr">
                      <a:noAutofit/>
                    </a:bodyPr>
                    <a:p>
                      <a:pPr>
                        <a:lnSpc>
                          <a:spcPct val="100000"/>
                        </a:lnSpc>
                      </a:pPr>
                      <a:r>
                        <a:rPr b="1" lang="en-US" sz="1300" spc="-1" strike="noStrike">
                          <a:solidFill>
                            <a:srgbClr val="ed0544"/>
                          </a:solidFill>
                          <a:latin typeface="Hind"/>
                        </a:rPr>
                        <a:t>Radio Technology</a:t>
                      </a:r>
                      <a:endParaRPr b="0" lang="en-US" sz="1300" spc="-1" strike="noStrike">
                        <a:latin typeface="Arial"/>
                      </a:endParaRPr>
                    </a:p>
                  </a:txBody>
                  <a:tcPr marL="27720" marR="27720">
                    <a:solidFill>
                      <a:srgbClr val="ececec"/>
                    </a:solidFill>
                  </a:tcPr>
                </a:tc>
                <a:tc>
                  <a:txBody>
                    <a:bodyPr lIns="27720" rIns="27720" tIns="13680" bIns="13680" anchor="ctr">
                      <a:noAutofit/>
                    </a:bodyPr>
                    <a:p>
                      <a:pPr>
                        <a:lnSpc>
                          <a:spcPct val="100000"/>
                        </a:lnSpc>
                      </a:pPr>
                      <a:r>
                        <a:rPr b="0" lang="en-US" sz="1300" spc="-1" strike="noStrike">
                          <a:solidFill>
                            <a:srgbClr val="000000"/>
                          </a:solidFill>
                          <a:latin typeface="Hind"/>
                        </a:rPr>
                        <a:t>IEEE 802.15.4-2011</a:t>
                      </a:r>
                      <a:endParaRPr b="0" lang="en-US" sz="1300" spc="-1" strike="noStrike">
                        <a:latin typeface="Arial"/>
                      </a:endParaRPr>
                    </a:p>
                  </a:txBody>
                  <a:tcPr marL="27720" marR="27720">
                    <a:solidFill>
                      <a:srgbClr val="ececec"/>
                    </a:solidFill>
                  </a:tcPr>
                </a:tc>
              </a:tr>
              <a:tr h="470520">
                <a:tc>
                  <a:txBody>
                    <a:bodyPr lIns="27720" rIns="27720" tIns="13680" bIns="13680" anchor="ctr">
                      <a:noAutofit/>
                    </a:bodyPr>
                    <a:p>
                      <a:pPr>
                        <a:lnSpc>
                          <a:spcPct val="100000"/>
                        </a:lnSpc>
                      </a:pPr>
                      <a:r>
                        <a:rPr b="1" lang="en-US" sz="1300" spc="-1" strike="noStrike">
                          <a:solidFill>
                            <a:srgbClr val="ed0544"/>
                          </a:solidFill>
                          <a:latin typeface="Hind"/>
                        </a:rPr>
                        <a:t>Frequency Band / Channels</a:t>
                      </a:r>
                      <a:endParaRPr b="0" lang="en-US" sz="1300" spc="-1" strike="noStrike">
                        <a:latin typeface="Arial"/>
                      </a:endParaRPr>
                    </a:p>
                  </a:txBody>
                  <a:tcPr marL="27720" marR="27720">
                    <a:solidFill>
                      <a:srgbClr val="ffffff"/>
                    </a:solidFill>
                  </a:tcPr>
                </a:tc>
                <a:tc>
                  <a:txBody>
                    <a:bodyPr lIns="27720" rIns="27720" tIns="13680" bIns="13680" anchor="ctr">
                      <a:noAutofit/>
                    </a:bodyPr>
                    <a:p>
                      <a:pPr>
                        <a:lnSpc>
                          <a:spcPct val="100000"/>
                        </a:lnSpc>
                      </a:pPr>
                      <a:r>
                        <a:rPr b="0" lang="en-US" sz="1300" spc="-1" strike="noStrike">
                          <a:solidFill>
                            <a:srgbClr val="000000"/>
                          </a:solidFill>
                          <a:latin typeface="Hind"/>
                        </a:rPr>
                        <a:t>2.4 GHz (ISM band)</a:t>
                      </a:r>
                      <a:endParaRPr b="0" lang="en-US" sz="1300" spc="-1" strike="noStrike">
                        <a:latin typeface="Arial"/>
                      </a:endParaRPr>
                    </a:p>
                    <a:p>
                      <a:pPr>
                        <a:lnSpc>
                          <a:spcPct val="100000"/>
                        </a:lnSpc>
                      </a:pPr>
                      <a:r>
                        <a:rPr b="0" lang="en-US" sz="1300" spc="-1" strike="noStrike">
                          <a:solidFill>
                            <a:srgbClr val="000000"/>
                          </a:solidFill>
                          <a:latin typeface="Hind"/>
                        </a:rPr>
                        <a:t>16-channels (2 MHz wide)</a:t>
                      </a:r>
                      <a:endParaRPr b="0" lang="en-US" sz="1300" spc="-1" strike="noStrike">
                        <a:latin typeface="Arial"/>
                      </a:endParaRPr>
                    </a:p>
                  </a:txBody>
                  <a:tcPr marL="27720" marR="27720">
                    <a:solidFill>
                      <a:srgbClr val="ffffff"/>
                    </a:solidFill>
                  </a:tcPr>
                </a:tc>
              </a:tr>
              <a:tr h="259560">
                <a:tc>
                  <a:txBody>
                    <a:bodyPr lIns="27720" rIns="27720" tIns="13680" bIns="13680" anchor="ctr">
                      <a:noAutofit/>
                    </a:bodyPr>
                    <a:p>
                      <a:pPr>
                        <a:lnSpc>
                          <a:spcPct val="100000"/>
                        </a:lnSpc>
                      </a:pPr>
                      <a:r>
                        <a:rPr b="1" lang="en-US" sz="1300" spc="-1" strike="noStrike">
                          <a:solidFill>
                            <a:srgbClr val="ed0544"/>
                          </a:solidFill>
                          <a:latin typeface="Hind"/>
                        </a:rPr>
                        <a:t>Data Rate</a:t>
                      </a:r>
                      <a:endParaRPr b="0" lang="en-US" sz="1300" spc="-1" strike="noStrike">
                        <a:latin typeface="Arial"/>
                      </a:endParaRPr>
                    </a:p>
                  </a:txBody>
                  <a:tcPr marL="27720" marR="27720">
                    <a:solidFill>
                      <a:srgbClr val="ececec"/>
                    </a:solidFill>
                  </a:tcPr>
                </a:tc>
                <a:tc>
                  <a:txBody>
                    <a:bodyPr lIns="27720" rIns="27720" tIns="13680" bIns="13680" anchor="ctr">
                      <a:noAutofit/>
                    </a:bodyPr>
                    <a:p>
                      <a:pPr>
                        <a:lnSpc>
                          <a:spcPct val="100000"/>
                        </a:lnSpc>
                      </a:pPr>
                      <a:r>
                        <a:rPr b="0" lang="en-US" sz="1300" spc="-1" strike="noStrike">
                          <a:solidFill>
                            <a:srgbClr val="000000"/>
                          </a:solidFill>
                          <a:latin typeface="Hind"/>
                        </a:rPr>
                        <a:t>250 Kbits/sec</a:t>
                      </a:r>
                      <a:endParaRPr b="0" lang="en-US" sz="1300" spc="-1" strike="noStrike">
                        <a:latin typeface="Arial"/>
                      </a:endParaRPr>
                    </a:p>
                  </a:txBody>
                  <a:tcPr marL="27720" marR="27720">
                    <a:solidFill>
                      <a:srgbClr val="ececec"/>
                    </a:solidFill>
                  </a:tcPr>
                </a:tc>
              </a:tr>
              <a:tr h="423720">
                <a:tc>
                  <a:txBody>
                    <a:bodyPr lIns="27720" rIns="27720" tIns="13680" bIns="13680" anchor="ctr">
                      <a:noAutofit/>
                    </a:bodyPr>
                    <a:p>
                      <a:pPr>
                        <a:lnSpc>
                          <a:spcPct val="100000"/>
                        </a:lnSpc>
                      </a:pPr>
                      <a:r>
                        <a:rPr b="1" lang="en-US" sz="1300" spc="-1" strike="noStrike">
                          <a:solidFill>
                            <a:srgbClr val="ed0544"/>
                          </a:solidFill>
                          <a:latin typeface="Hind"/>
                        </a:rPr>
                        <a:t>Security Models</a:t>
                      </a:r>
                      <a:endParaRPr b="0" lang="en-US" sz="1300" spc="-1" strike="noStrike">
                        <a:latin typeface="Arial"/>
                      </a:endParaRPr>
                    </a:p>
                  </a:txBody>
                  <a:tcPr marL="27720" marR="27720">
                    <a:solidFill>
                      <a:srgbClr val="ffffff"/>
                    </a:solidFill>
                  </a:tcPr>
                </a:tc>
                <a:tc>
                  <a:txBody>
                    <a:bodyPr lIns="27720" rIns="27720" tIns="13680" bIns="13680" anchor="ctr">
                      <a:noAutofit/>
                    </a:bodyPr>
                    <a:p>
                      <a:pPr>
                        <a:lnSpc>
                          <a:spcPct val="100000"/>
                        </a:lnSpc>
                      </a:pPr>
                      <a:r>
                        <a:rPr b="0" lang="en-US" sz="1300" spc="-1" strike="noStrike">
                          <a:solidFill>
                            <a:srgbClr val="000000"/>
                          </a:solidFill>
                          <a:latin typeface="Hind"/>
                        </a:rPr>
                        <a:t>Centralized (with Install Codes support)</a:t>
                      </a:r>
                      <a:endParaRPr b="0" lang="en-US" sz="1300" spc="-1" strike="noStrike">
                        <a:latin typeface="Arial"/>
                      </a:endParaRPr>
                    </a:p>
                    <a:p>
                      <a:pPr>
                        <a:lnSpc>
                          <a:spcPct val="100000"/>
                        </a:lnSpc>
                      </a:pPr>
                      <a:r>
                        <a:rPr b="0" lang="en-US" sz="1300" spc="-1" strike="noStrike">
                          <a:solidFill>
                            <a:srgbClr val="000000"/>
                          </a:solidFill>
                          <a:latin typeface="Hind"/>
                        </a:rPr>
                        <a:t>Distributed</a:t>
                      </a:r>
                      <a:endParaRPr b="0" lang="en-US" sz="1300" spc="-1" strike="noStrike">
                        <a:latin typeface="Arial"/>
                      </a:endParaRPr>
                    </a:p>
                  </a:txBody>
                  <a:tcPr marL="27720" marR="27720">
                    <a:solidFill>
                      <a:srgbClr val="ffffff"/>
                    </a:solidFill>
                  </a:tcPr>
                </a:tc>
              </a:tr>
              <a:tr h="423720">
                <a:tc>
                  <a:txBody>
                    <a:bodyPr lIns="27720" rIns="27720" tIns="13680" bIns="13680" anchor="ctr">
                      <a:noAutofit/>
                    </a:bodyPr>
                    <a:p>
                      <a:pPr>
                        <a:lnSpc>
                          <a:spcPct val="100000"/>
                        </a:lnSpc>
                      </a:pPr>
                      <a:r>
                        <a:rPr b="1" lang="en-US" sz="1300" spc="-1" strike="noStrike">
                          <a:solidFill>
                            <a:srgbClr val="ed0544"/>
                          </a:solidFill>
                          <a:latin typeface="Hind"/>
                        </a:rPr>
                        <a:t>Encryption Support</a:t>
                      </a:r>
                      <a:endParaRPr b="0" lang="en-US" sz="1300" spc="-1" strike="noStrike">
                        <a:latin typeface="Arial"/>
                      </a:endParaRPr>
                    </a:p>
                  </a:txBody>
                  <a:tcPr marL="27720" marR="27720">
                    <a:solidFill>
                      <a:srgbClr val="ececec"/>
                    </a:solidFill>
                  </a:tcPr>
                </a:tc>
                <a:tc>
                  <a:txBody>
                    <a:bodyPr lIns="27720" rIns="27720" tIns="13680" bIns="13680" anchor="ctr">
                      <a:noAutofit/>
                    </a:bodyPr>
                    <a:p>
                      <a:pPr>
                        <a:lnSpc>
                          <a:spcPct val="100000"/>
                        </a:lnSpc>
                      </a:pPr>
                      <a:r>
                        <a:rPr b="0" lang="en-US" sz="1300" spc="-1" strike="noStrike">
                          <a:solidFill>
                            <a:srgbClr val="000000"/>
                          </a:solidFill>
                          <a:latin typeface="Hind"/>
                        </a:rPr>
                        <a:t>AES-128 at Network Layer</a:t>
                      </a:r>
                      <a:endParaRPr b="0" lang="en-US" sz="1300" spc="-1" strike="noStrike">
                        <a:latin typeface="Arial"/>
                      </a:endParaRPr>
                    </a:p>
                    <a:p>
                      <a:pPr>
                        <a:lnSpc>
                          <a:spcPct val="100000"/>
                        </a:lnSpc>
                      </a:pPr>
                      <a:r>
                        <a:rPr b="0" lang="en-US" sz="1300" spc="-1" strike="noStrike">
                          <a:solidFill>
                            <a:srgbClr val="000000"/>
                          </a:solidFill>
                          <a:latin typeface="Hind"/>
                        </a:rPr>
                        <a:t>AES-128 available at Application Layer</a:t>
                      </a:r>
                      <a:endParaRPr b="0" lang="en-US" sz="1300" spc="-1" strike="noStrike">
                        <a:latin typeface="Arial"/>
                      </a:endParaRPr>
                    </a:p>
                  </a:txBody>
                  <a:tcPr marL="27720" marR="27720">
                    <a:solidFill>
                      <a:srgbClr val="ececec"/>
                    </a:solidFill>
                  </a:tcPr>
                </a:tc>
              </a:tr>
              <a:tr h="470520">
                <a:tc>
                  <a:txBody>
                    <a:bodyPr lIns="27720" rIns="27720" tIns="13680" bIns="13680" anchor="ctr">
                      <a:noAutofit/>
                    </a:bodyPr>
                    <a:p>
                      <a:pPr>
                        <a:lnSpc>
                          <a:spcPct val="100000"/>
                        </a:lnSpc>
                      </a:pPr>
                      <a:r>
                        <a:rPr b="1" lang="en-US" sz="1300" spc="-1" strike="noStrike">
                          <a:solidFill>
                            <a:srgbClr val="ed0544"/>
                          </a:solidFill>
                          <a:latin typeface="Hind"/>
                        </a:rPr>
                        <a:t>Communication Range (Average)</a:t>
                      </a:r>
                      <a:endParaRPr b="0" lang="en-US" sz="1300" spc="-1" strike="noStrike">
                        <a:latin typeface="Arial"/>
                      </a:endParaRPr>
                    </a:p>
                  </a:txBody>
                  <a:tcPr marL="27720" marR="27720">
                    <a:solidFill>
                      <a:srgbClr val="ffffff"/>
                    </a:solidFill>
                  </a:tcPr>
                </a:tc>
                <a:tc>
                  <a:txBody>
                    <a:bodyPr lIns="27720" rIns="27720" tIns="13680" bIns="13680" anchor="ctr">
                      <a:noAutofit/>
                    </a:bodyPr>
                    <a:p>
                      <a:pPr>
                        <a:lnSpc>
                          <a:spcPct val="100000"/>
                        </a:lnSpc>
                      </a:pPr>
                      <a:r>
                        <a:rPr b="0" lang="en-US" sz="1300" spc="-1" strike="noStrike">
                          <a:solidFill>
                            <a:srgbClr val="000000"/>
                          </a:solidFill>
                          <a:latin typeface="Hind"/>
                        </a:rPr>
                        <a:t>300+ meters (line of sight)</a:t>
                      </a:r>
                      <a:endParaRPr b="0" lang="en-US" sz="1300" spc="-1" strike="noStrike">
                        <a:latin typeface="Arial"/>
                      </a:endParaRPr>
                    </a:p>
                    <a:p>
                      <a:pPr>
                        <a:lnSpc>
                          <a:spcPct val="100000"/>
                        </a:lnSpc>
                      </a:pPr>
                      <a:r>
                        <a:rPr b="0" lang="en-US" sz="1300" spc="-1" strike="noStrike">
                          <a:solidFill>
                            <a:srgbClr val="000000"/>
                          </a:solidFill>
                          <a:latin typeface="Hind"/>
                        </a:rPr>
                        <a:t>75-100 meters indoor</a:t>
                      </a:r>
                      <a:endParaRPr b="0" lang="en-US" sz="1300" spc="-1" strike="noStrike">
                        <a:latin typeface="Arial"/>
                      </a:endParaRPr>
                    </a:p>
                  </a:txBody>
                  <a:tcPr marL="27720" marR="27720">
                    <a:solidFill>
                      <a:srgbClr val="ffffff"/>
                    </a:solidFill>
                  </a:tcPr>
                </a:tc>
              </a:tr>
              <a:tr h="423720">
                <a:tc>
                  <a:txBody>
                    <a:bodyPr lIns="27720" rIns="27720" tIns="13680" bIns="13680" anchor="ctr">
                      <a:noAutofit/>
                    </a:bodyPr>
                    <a:p>
                      <a:pPr>
                        <a:lnSpc>
                          <a:spcPct val="100000"/>
                        </a:lnSpc>
                      </a:pPr>
                      <a:r>
                        <a:rPr b="1" lang="en-US" sz="1300" spc="-1" strike="noStrike">
                          <a:solidFill>
                            <a:srgbClr val="ed0544"/>
                          </a:solidFill>
                          <a:latin typeface="Hind"/>
                        </a:rPr>
                        <a:t>Low Power Support</a:t>
                      </a:r>
                      <a:endParaRPr b="0" lang="en-US" sz="1300" spc="-1" strike="noStrike">
                        <a:latin typeface="Arial"/>
                      </a:endParaRPr>
                    </a:p>
                  </a:txBody>
                  <a:tcPr marL="27720" marR="27720">
                    <a:solidFill>
                      <a:srgbClr val="ececec"/>
                    </a:solidFill>
                  </a:tcPr>
                </a:tc>
                <a:tc>
                  <a:txBody>
                    <a:bodyPr lIns="27720" rIns="27720" tIns="13680" bIns="13680" anchor="ctr">
                      <a:noAutofit/>
                    </a:bodyPr>
                    <a:p>
                      <a:pPr>
                        <a:lnSpc>
                          <a:spcPct val="100000"/>
                        </a:lnSpc>
                      </a:pPr>
                      <a:r>
                        <a:rPr b="0" lang="en-US" sz="1300" spc="-1" strike="noStrike">
                          <a:solidFill>
                            <a:srgbClr val="000000"/>
                          </a:solidFill>
                          <a:latin typeface="Hind"/>
                        </a:rPr>
                        <a:t>Sleeping End Devices</a:t>
                      </a:r>
                      <a:endParaRPr b="0" lang="en-US" sz="1300" spc="-1" strike="noStrike">
                        <a:latin typeface="Arial"/>
                      </a:endParaRPr>
                    </a:p>
                    <a:p>
                      <a:pPr>
                        <a:lnSpc>
                          <a:spcPct val="100000"/>
                        </a:lnSpc>
                      </a:pPr>
                      <a:r>
                        <a:rPr b="0" lang="en-US" sz="1300" spc="-1" strike="noStrike">
                          <a:solidFill>
                            <a:srgbClr val="000000"/>
                          </a:solidFill>
                          <a:latin typeface="Hind"/>
                        </a:rPr>
                        <a:t>Zigbee Green Power Devices (energy harvesting)</a:t>
                      </a:r>
                      <a:endParaRPr b="0" lang="en-US" sz="1300" spc="-1" strike="noStrike">
                        <a:latin typeface="Arial"/>
                      </a:endParaRPr>
                    </a:p>
                  </a:txBody>
                  <a:tcPr marL="27720" marR="27720">
                    <a:solidFill>
                      <a:srgbClr val="ececec"/>
                    </a:solidFill>
                  </a:tcPr>
                </a:tc>
              </a:tr>
              <a:tr h="470520">
                <a:tc>
                  <a:txBody>
                    <a:bodyPr lIns="27720" rIns="27720" tIns="13680" bIns="13680" anchor="ctr">
                      <a:noAutofit/>
                    </a:bodyPr>
                    <a:p>
                      <a:pPr>
                        <a:lnSpc>
                          <a:spcPct val="100000"/>
                        </a:lnSpc>
                      </a:pPr>
                      <a:r>
                        <a:rPr b="1" lang="en-US" sz="1300" spc="-1" strike="noStrike">
                          <a:solidFill>
                            <a:srgbClr val="ed0544"/>
                          </a:solidFill>
                          <a:latin typeface="Hind"/>
                        </a:rPr>
                        <a:t>Legacy profile support</a:t>
                      </a:r>
                      <a:endParaRPr b="0" lang="en-US" sz="1300" spc="-1" strike="noStrike">
                        <a:latin typeface="Arial"/>
                      </a:endParaRPr>
                    </a:p>
                  </a:txBody>
                  <a:tcPr marL="27720" marR="27720">
                    <a:solidFill>
                      <a:srgbClr val="ffffff"/>
                    </a:solidFill>
                  </a:tcPr>
                </a:tc>
                <a:tc>
                  <a:txBody>
                    <a:bodyPr lIns="27720" rIns="27720" tIns="13680" bIns="13680" anchor="ctr">
                      <a:noAutofit/>
                    </a:bodyPr>
                    <a:p>
                      <a:pPr>
                        <a:lnSpc>
                          <a:spcPct val="100000"/>
                        </a:lnSpc>
                      </a:pPr>
                      <a:r>
                        <a:rPr b="0" lang="en-US" sz="1300" spc="-1" strike="noStrike">
                          <a:solidFill>
                            <a:srgbClr val="000000"/>
                          </a:solidFill>
                          <a:latin typeface="Hind"/>
                        </a:rPr>
                        <a:t>Zigbee 3 devices can join legacy Zigbee profile networks.</a:t>
                      </a:r>
                      <a:endParaRPr b="0" lang="en-US" sz="1300" spc="-1" strike="noStrike">
                        <a:latin typeface="Arial"/>
                      </a:endParaRPr>
                    </a:p>
                    <a:p>
                      <a:pPr>
                        <a:lnSpc>
                          <a:spcPct val="100000"/>
                        </a:lnSpc>
                      </a:pPr>
                      <a:r>
                        <a:rPr b="0" lang="en-US" sz="1300" spc="-1" strike="noStrike">
                          <a:solidFill>
                            <a:srgbClr val="000000"/>
                          </a:solidFill>
                          <a:latin typeface="Hind"/>
                        </a:rPr>
                        <a:t>Legacy devices may join Zigbee 3 networks (based on network’s security policy)</a:t>
                      </a:r>
                      <a:endParaRPr b="0" lang="en-US" sz="1300" spc="-1" strike="noStrike">
                        <a:latin typeface="Arial"/>
                      </a:endParaRPr>
                    </a:p>
                  </a:txBody>
                  <a:tcPr marL="27720" marR="27720">
                    <a:solidFill>
                      <a:srgbClr val="ffffff"/>
                    </a:solidFill>
                  </a:tcPr>
                </a:tc>
              </a:tr>
              <a:tr h="293760">
                <a:tc>
                  <a:txBody>
                    <a:bodyPr lIns="27720" rIns="27720" tIns="13680" bIns="13680" anchor="ctr">
                      <a:noAutofit/>
                    </a:bodyPr>
                    <a:p>
                      <a:pPr>
                        <a:lnSpc>
                          <a:spcPct val="100000"/>
                        </a:lnSpc>
                      </a:pPr>
                      <a:r>
                        <a:rPr b="1" lang="en-US" sz="1300" spc="-1" strike="noStrike">
                          <a:solidFill>
                            <a:srgbClr val="ed0544"/>
                          </a:solidFill>
                          <a:latin typeface="Hind"/>
                        </a:rPr>
                        <a:t>Logical device support</a:t>
                      </a:r>
                      <a:endParaRPr b="0" lang="en-US" sz="1300" spc="-1" strike="noStrike">
                        <a:latin typeface="Arial"/>
                      </a:endParaRPr>
                    </a:p>
                  </a:txBody>
                  <a:tcPr marL="27720" marR="27720">
                    <a:solidFill>
                      <a:srgbClr val="ececec"/>
                    </a:solidFill>
                  </a:tcPr>
                </a:tc>
                <a:tc>
                  <a:txBody>
                    <a:bodyPr lIns="27720" rIns="27720" tIns="13680" bIns="13680" anchor="ctr">
                      <a:noAutofit/>
                    </a:bodyPr>
                    <a:p>
                      <a:pPr>
                        <a:lnSpc>
                          <a:spcPct val="100000"/>
                        </a:lnSpc>
                      </a:pPr>
                      <a:r>
                        <a:rPr b="0" lang="en-US" sz="1300" spc="-1" strike="noStrike">
                          <a:solidFill>
                            <a:srgbClr val="000000"/>
                          </a:solidFill>
                          <a:latin typeface="Hind"/>
                        </a:rPr>
                        <a:t>Each physical device may support up to 240 end-points (logical devices)</a:t>
                      </a:r>
                      <a:endParaRPr b="0" lang="en-US" sz="1300" spc="-1" strike="noStrike">
                        <a:latin typeface="Arial"/>
                      </a:endParaRPr>
                    </a:p>
                  </a:txBody>
                  <a:tcPr marL="27720" marR="27720">
                    <a:solidFill>
                      <a:srgbClr val="ececec"/>
                    </a:solidFill>
                  </a:tcPr>
                </a:tc>
              </a:tr>
            </a:tbl>
          </a:graphicData>
        </a:graphic>
      </p:graphicFrame>
    </p:spTree>
  </p:cSld>
  <mc:AlternateContent>
    <mc:Choice Requires="p14">
      <p:transition spd="med" p14:dur="700">
        <p:fade/>
      </p:transition>
    </mc:Choice>
    <mc:Fallback>
      <p:transition spd="med">
        <p:fade/>
      </p:transition>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0" name="Content Placeholder 5"/>
          <p:cNvSpPr txBox="1"/>
          <p:nvPr/>
        </p:nvSpPr>
        <p:spPr>
          <a:xfrm>
            <a:off x="630360" y="1844640"/>
            <a:ext cx="7227360" cy="4524120"/>
          </a:xfrm>
          <a:prstGeom prst="rect">
            <a:avLst/>
          </a:prstGeom>
          <a:noFill/>
          <a:ln w="0">
            <a:noFill/>
          </a:ln>
        </p:spPr>
        <p:txBody>
          <a:bodyPr>
            <a:noAutofit/>
          </a:bodyPr>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r>
              <a:rPr b="0" lang="en-US" sz="2600" spc="-1" strike="noStrike">
                <a:solidFill>
                  <a:srgbClr val="000000"/>
                </a:solidFill>
                <a:latin typeface="Hind Light"/>
                <a:ea typeface="Hind Light"/>
              </a:rPr>
              <a:t>The Test Harness is an affordable way to enable product developers to check the functionality of their implementations before starting the official testing process.</a:t>
            </a:r>
            <a:endParaRPr b="1" lang="en-US" sz="2600" spc="-1" strike="noStrike">
              <a:solidFill>
                <a:srgbClr val="000000"/>
              </a:solidFill>
              <a:latin typeface="Hind"/>
            </a:endParaRPr>
          </a:p>
          <a:p>
            <a:pPr>
              <a:lnSpc>
                <a:spcPct val="100000"/>
              </a:lnSpc>
              <a:spcBef>
                <a:spcPts val="1001"/>
              </a:spcBef>
              <a:tabLst>
                <a:tab algn="l" pos="0"/>
              </a:tabLst>
            </a:pPr>
            <a:endParaRPr b="1" lang="en-US" sz="2600" spc="-1" strike="noStrike">
              <a:solidFill>
                <a:srgbClr val="000000"/>
              </a:solidFill>
              <a:latin typeface="Hind"/>
            </a:endParaRPr>
          </a:p>
          <a:p>
            <a:pPr>
              <a:lnSpc>
                <a:spcPct val="100000"/>
              </a:lnSpc>
              <a:spcBef>
                <a:spcPts val="1001"/>
              </a:spcBef>
              <a:tabLst>
                <a:tab algn="l" pos="0"/>
              </a:tabLst>
            </a:pPr>
            <a:r>
              <a:rPr b="0" lang="en-US" sz="2600" spc="-1" strike="noStrike">
                <a:solidFill>
                  <a:srgbClr val="000000"/>
                </a:solidFill>
                <a:latin typeface="Hind Light"/>
                <a:ea typeface="Hind Light"/>
              </a:rPr>
              <a:t>This brings a common test platform to all labs, and is available to members</a:t>
            </a:r>
            <a:endParaRPr b="1" lang="en-US" sz="2600" spc="-1" strike="noStrike">
              <a:solidFill>
                <a:srgbClr val="000000"/>
              </a:solidFill>
              <a:latin typeface="Hind"/>
            </a:endParaRPr>
          </a:p>
        </p:txBody>
      </p:sp>
      <p:sp>
        <p:nvSpPr>
          <p:cNvPr id="1261" name="Title 1"/>
          <p:cNvSpPr/>
          <p:nvPr/>
        </p:nvSpPr>
        <p:spPr>
          <a:xfrm>
            <a:off x="630360" y="522360"/>
            <a:ext cx="8229240" cy="10742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4000" spc="-1" strike="noStrike">
                <a:solidFill>
                  <a:srgbClr val="000000"/>
                </a:solidFill>
                <a:latin typeface="Montserrat"/>
                <a:ea typeface="Hind"/>
              </a:rPr>
              <a:t>2. Testing </a:t>
            </a:r>
            <a:br/>
            <a:r>
              <a:rPr b="1" lang="en-US" sz="4000" spc="-1" strike="noStrike">
                <a:solidFill>
                  <a:srgbClr val="808080"/>
                </a:solidFill>
                <a:latin typeface="Montserrat"/>
                <a:ea typeface="Hind"/>
              </a:rPr>
              <a:t>The Zigbee Test Harness</a:t>
            </a:r>
            <a:endParaRPr b="0" lang="en-US" sz="4000" spc="-1" strike="noStrike">
              <a:latin typeface="Arial"/>
            </a:endParaRPr>
          </a:p>
        </p:txBody>
      </p:sp>
      <p:pic>
        <p:nvPicPr>
          <p:cNvPr id="1262" name="Picture 6" descr=""/>
          <p:cNvPicPr/>
          <p:nvPr/>
        </p:nvPicPr>
        <p:blipFill>
          <a:blip r:embed="rId1"/>
          <a:stretch/>
        </p:blipFill>
        <p:spPr>
          <a:xfrm>
            <a:off x="8637480" y="2146320"/>
            <a:ext cx="2471400" cy="32223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3" name="Content Placeholder 5"/>
          <p:cNvSpPr txBox="1"/>
          <p:nvPr/>
        </p:nvSpPr>
        <p:spPr>
          <a:xfrm>
            <a:off x="630360" y="1844640"/>
            <a:ext cx="9329400" cy="1528560"/>
          </a:xfrm>
          <a:prstGeom prst="rect">
            <a:avLst/>
          </a:prstGeom>
          <a:noFill/>
          <a:ln w="0">
            <a:noFill/>
          </a:ln>
        </p:spPr>
        <p:txBody>
          <a:bodyPr>
            <a:noAutofit/>
          </a:bodyPr>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r>
              <a:rPr b="0" lang="en-US" sz="2600" spc="-1" strike="noStrike">
                <a:solidFill>
                  <a:srgbClr val="000000"/>
                </a:solidFill>
                <a:latin typeface="Hind Light"/>
                <a:ea typeface="Hind Light"/>
              </a:rPr>
              <a:t>Zigbee devices can be tested at any of its five authorized test service providers, at any of their worldwide locations</a:t>
            </a:r>
            <a:endParaRPr b="1" lang="en-US" sz="2600" spc="-1" strike="noStrike">
              <a:solidFill>
                <a:srgbClr val="000000"/>
              </a:solidFill>
              <a:latin typeface="Hind"/>
            </a:endParaRPr>
          </a:p>
        </p:txBody>
      </p:sp>
      <p:sp>
        <p:nvSpPr>
          <p:cNvPr id="1264" name="Title 1"/>
          <p:cNvSpPr/>
          <p:nvPr/>
        </p:nvSpPr>
        <p:spPr>
          <a:xfrm>
            <a:off x="630360" y="522360"/>
            <a:ext cx="10342080" cy="10742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4000" spc="-1" strike="noStrike">
                <a:solidFill>
                  <a:srgbClr val="000000"/>
                </a:solidFill>
                <a:latin typeface="Montserrat"/>
                <a:ea typeface="Hind"/>
              </a:rPr>
              <a:t>2. Testing </a:t>
            </a:r>
            <a:br/>
            <a:r>
              <a:rPr b="1" lang="en-US" sz="4000" spc="-1" strike="noStrike">
                <a:solidFill>
                  <a:srgbClr val="808080"/>
                </a:solidFill>
                <a:latin typeface="Montserrat"/>
                <a:ea typeface="Hind"/>
              </a:rPr>
              <a:t>Authorized test service providers</a:t>
            </a:r>
            <a:endParaRPr b="0" lang="en-US" sz="4000" spc="-1" strike="noStrike">
              <a:latin typeface="Arial"/>
            </a:endParaRPr>
          </a:p>
        </p:txBody>
      </p:sp>
      <p:grpSp>
        <p:nvGrpSpPr>
          <p:cNvPr id="1265" name="Group 1"/>
          <p:cNvGrpSpPr/>
          <p:nvPr/>
        </p:nvGrpSpPr>
        <p:grpSpPr>
          <a:xfrm>
            <a:off x="2249640" y="3789360"/>
            <a:ext cx="7759080" cy="2287080"/>
            <a:chOff x="2249640" y="3789360"/>
            <a:chExt cx="7759080" cy="2287080"/>
          </a:xfrm>
        </p:grpSpPr>
        <p:pic>
          <p:nvPicPr>
            <p:cNvPr id="1266" name="Picture 4" descr=""/>
            <p:cNvPicPr/>
            <p:nvPr/>
          </p:nvPicPr>
          <p:blipFill>
            <a:blip r:embed="rId1"/>
            <a:stretch/>
          </p:blipFill>
          <p:spPr>
            <a:xfrm>
              <a:off x="7422840" y="5016600"/>
              <a:ext cx="1059840" cy="1059840"/>
            </a:xfrm>
            <a:prstGeom prst="rect">
              <a:avLst/>
            </a:prstGeom>
            <a:ln w="0">
              <a:noFill/>
            </a:ln>
          </p:spPr>
        </p:pic>
        <p:pic>
          <p:nvPicPr>
            <p:cNvPr id="1267" name="Picture 5" descr=""/>
            <p:cNvPicPr/>
            <p:nvPr/>
          </p:nvPicPr>
          <p:blipFill>
            <a:blip r:embed="rId2"/>
            <a:stretch/>
          </p:blipFill>
          <p:spPr>
            <a:xfrm>
              <a:off x="3835080" y="5016600"/>
              <a:ext cx="2973240" cy="951480"/>
            </a:xfrm>
            <a:prstGeom prst="rect">
              <a:avLst/>
            </a:prstGeom>
            <a:ln w="0">
              <a:noFill/>
            </a:ln>
          </p:spPr>
        </p:pic>
        <p:pic>
          <p:nvPicPr>
            <p:cNvPr id="1268" name="Picture 7" descr=""/>
            <p:cNvPicPr/>
            <p:nvPr/>
          </p:nvPicPr>
          <p:blipFill>
            <a:blip r:embed="rId3"/>
            <a:stretch/>
          </p:blipFill>
          <p:spPr>
            <a:xfrm>
              <a:off x="7807680" y="4073760"/>
              <a:ext cx="2201040" cy="660240"/>
            </a:xfrm>
            <a:prstGeom prst="rect">
              <a:avLst/>
            </a:prstGeom>
            <a:ln w="0">
              <a:noFill/>
            </a:ln>
          </p:spPr>
        </p:pic>
        <p:pic>
          <p:nvPicPr>
            <p:cNvPr id="1269" name="Picture 8" descr=""/>
            <p:cNvPicPr/>
            <p:nvPr/>
          </p:nvPicPr>
          <p:blipFill>
            <a:blip r:embed="rId4"/>
            <a:stretch/>
          </p:blipFill>
          <p:spPr>
            <a:xfrm>
              <a:off x="4294080" y="4141080"/>
              <a:ext cx="2772360" cy="628200"/>
            </a:xfrm>
            <a:prstGeom prst="rect">
              <a:avLst/>
            </a:prstGeom>
            <a:ln w="0">
              <a:noFill/>
            </a:ln>
          </p:spPr>
        </p:pic>
        <p:pic>
          <p:nvPicPr>
            <p:cNvPr id="1270" name="Picture 9" descr=""/>
            <p:cNvPicPr/>
            <p:nvPr/>
          </p:nvPicPr>
          <p:blipFill>
            <a:blip r:embed="rId5"/>
            <a:stretch/>
          </p:blipFill>
          <p:spPr>
            <a:xfrm>
              <a:off x="2249640" y="3789360"/>
              <a:ext cx="1229040" cy="1229040"/>
            </a:xfrm>
            <a:prstGeom prst="rect">
              <a:avLst/>
            </a:prstGeom>
            <a:ln w="0">
              <a:noFill/>
            </a:ln>
          </p:spPr>
        </p:pic>
      </p:grpSp>
    </p:spTree>
  </p:cSld>
  <mc:AlternateContent>
    <mc:Choice Requires="p14">
      <p:transition spd="med" p14:dur="700">
        <p:fade/>
      </p:transition>
    </mc:Choice>
    <mc:Fallback>
      <p:transition spd="med">
        <p:fade/>
      </p:transition>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1" name="Content Placeholder 5"/>
          <p:cNvSpPr txBox="1"/>
          <p:nvPr/>
        </p:nvSpPr>
        <p:spPr>
          <a:xfrm>
            <a:off x="630360" y="1844640"/>
            <a:ext cx="6090840" cy="4524120"/>
          </a:xfrm>
          <a:prstGeom prst="rect">
            <a:avLst/>
          </a:prstGeom>
          <a:noFill/>
          <a:ln w="0">
            <a:noFill/>
          </a:ln>
        </p:spPr>
        <p:txBody>
          <a:bodyPr>
            <a:noAutofit/>
          </a:bodyPr>
          <a:p>
            <a:pPr>
              <a:lnSpc>
                <a:spcPct val="100000"/>
              </a:lnSpc>
              <a:spcBef>
                <a:spcPts val="1001"/>
              </a:spcBef>
              <a:tabLst>
                <a:tab algn="l" pos="0"/>
              </a:tabLst>
            </a:pPr>
            <a:endParaRPr b="1" lang="en-US" sz="2800" spc="-1" strike="noStrike">
              <a:solidFill>
                <a:srgbClr val="000000"/>
              </a:solidFill>
              <a:latin typeface="Hind"/>
            </a:endParaRPr>
          </a:p>
          <a:p>
            <a:pPr>
              <a:lnSpc>
                <a:spcPct val="100000"/>
              </a:lnSpc>
              <a:spcBef>
                <a:spcPts val="1001"/>
              </a:spcBef>
              <a:tabLst>
                <a:tab algn="l" pos="0"/>
              </a:tabLst>
            </a:pPr>
            <a:r>
              <a:rPr b="0" lang="en-US" sz="2600" spc="-1" strike="noStrike">
                <a:solidFill>
                  <a:srgbClr val="000000"/>
                </a:solidFill>
                <a:latin typeface="Hind Light"/>
                <a:ea typeface="Hind Light"/>
              </a:rPr>
              <a:t>After testing, the Zigbee Alliance will review submissions. </a:t>
            </a:r>
            <a:endParaRPr b="1" lang="en-US" sz="2600" spc="-1" strike="noStrike">
              <a:solidFill>
                <a:srgbClr val="000000"/>
              </a:solidFill>
              <a:latin typeface="Hind"/>
            </a:endParaRPr>
          </a:p>
          <a:p>
            <a:pPr>
              <a:lnSpc>
                <a:spcPct val="100000"/>
              </a:lnSpc>
              <a:spcBef>
                <a:spcPts val="1001"/>
              </a:spcBef>
              <a:tabLst>
                <a:tab algn="l" pos="0"/>
              </a:tabLst>
            </a:pPr>
            <a:r>
              <a:rPr b="0" lang="en-US" sz="2600" spc="-1" strike="noStrike">
                <a:solidFill>
                  <a:srgbClr val="000000"/>
                </a:solidFill>
                <a:latin typeface="Hind Light"/>
                <a:ea typeface="Hind Light"/>
              </a:rPr>
              <a:t>Approved devices will then be able to display the Zigbee Certified logo, and </a:t>
            </a:r>
            <a:br/>
            <a:r>
              <a:rPr b="1" lang="en-US" sz="2600" spc="-1" strike="noStrike">
                <a:solidFill>
                  <a:srgbClr val="000000"/>
                </a:solidFill>
                <a:latin typeface="Hind"/>
                <a:ea typeface="Hind Light"/>
              </a:rPr>
              <a:t>join the global ecosystem of half a billion Zigbee devices with confidence that the device will be interoperable.</a:t>
            </a:r>
            <a:endParaRPr b="1" lang="en-US" sz="2600" spc="-1" strike="noStrike">
              <a:solidFill>
                <a:srgbClr val="000000"/>
              </a:solidFill>
              <a:latin typeface="Hind"/>
            </a:endParaRPr>
          </a:p>
        </p:txBody>
      </p:sp>
      <p:sp>
        <p:nvSpPr>
          <p:cNvPr id="1272" name="Title 1"/>
          <p:cNvSpPr/>
          <p:nvPr/>
        </p:nvSpPr>
        <p:spPr>
          <a:xfrm>
            <a:off x="630360" y="522360"/>
            <a:ext cx="8229240" cy="10742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4000" spc="-1" strike="noStrike">
                <a:solidFill>
                  <a:srgbClr val="000000"/>
                </a:solidFill>
                <a:latin typeface="Montserrat"/>
                <a:ea typeface="Hind"/>
              </a:rPr>
              <a:t>3. Certification</a:t>
            </a:r>
            <a:br/>
            <a:r>
              <a:rPr b="1" lang="en-US" sz="4000" spc="-1" strike="noStrike">
                <a:solidFill>
                  <a:srgbClr val="808080"/>
                </a:solidFill>
                <a:latin typeface="Montserrat"/>
                <a:ea typeface="Hind"/>
              </a:rPr>
              <a:t>Certification Programs</a:t>
            </a:r>
            <a:endParaRPr b="0" lang="en-US" sz="4000" spc="-1" strike="noStrike">
              <a:latin typeface="Arial"/>
            </a:endParaRPr>
          </a:p>
        </p:txBody>
      </p:sp>
      <p:pic>
        <p:nvPicPr>
          <p:cNvPr id="1273" name="Picture 2" descr=""/>
          <p:cNvPicPr/>
          <p:nvPr/>
        </p:nvPicPr>
        <p:blipFill>
          <a:blip r:embed="rId1"/>
          <a:stretch/>
        </p:blipFill>
        <p:spPr>
          <a:xfrm>
            <a:off x="8062920" y="942840"/>
            <a:ext cx="3009600" cy="48891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4" name="Title 1"/>
          <p:cNvSpPr txBox="1"/>
          <p:nvPr/>
        </p:nvSpPr>
        <p:spPr>
          <a:xfrm>
            <a:off x="899640" y="1573200"/>
            <a:ext cx="7333920" cy="2387160"/>
          </a:xfrm>
          <a:prstGeom prst="rect">
            <a:avLst/>
          </a:prstGeom>
          <a:noFill/>
          <a:ln w="0">
            <a:noFill/>
          </a:ln>
        </p:spPr>
        <p:txBody>
          <a:bodyPr anchor="b">
            <a:noAutofit/>
          </a:bodyPr>
          <a:p>
            <a:pPr>
              <a:lnSpc>
                <a:spcPct val="90000"/>
              </a:lnSpc>
            </a:pPr>
            <a:r>
              <a:rPr b="1" lang="en-US" sz="4800" spc="-1" strike="noStrike">
                <a:solidFill>
                  <a:srgbClr val="ffffff"/>
                </a:solidFill>
                <a:latin typeface="Montserrat"/>
                <a:ea typeface="Montserrat"/>
              </a:rPr>
              <a:t>Thank you.</a:t>
            </a:r>
            <a:endParaRPr b="0" lang="en-US" sz="4800" spc="-1" strike="noStrike">
              <a:solidFill>
                <a:srgbClr val="000000"/>
              </a:solidFill>
              <a:latin typeface="Calibri"/>
            </a:endParaRPr>
          </a:p>
        </p:txBody>
      </p:sp>
      <p:sp>
        <p:nvSpPr>
          <p:cNvPr id="1275" name="TextBox 1"/>
          <p:cNvSpPr/>
          <p:nvPr/>
        </p:nvSpPr>
        <p:spPr>
          <a:xfrm>
            <a:off x="7121520" y="5063040"/>
            <a:ext cx="4192200" cy="639000"/>
          </a:xfrm>
          <a:prstGeom prst="rect">
            <a:avLst/>
          </a:prstGeom>
          <a:noFill/>
          <a:ln w="0">
            <a:noFill/>
          </a:ln>
        </p:spPr>
        <p:style>
          <a:lnRef idx="0"/>
          <a:fillRef idx="0"/>
          <a:effectRef idx="0"/>
          <a:fontRef idx="minor"/>
        </p:style>
        <p:txBody>
          <a:bodyPr lIns="90000" rIns="90000" tIns="45000" bIns="45000">
            <a:spAutoFit/>
          </a:bodyPr>
          <a:p>
            <a:pPr algn="r">
              <a:lnSpc>
                <a:spcPct val="100000"/>
              </a:lnSpc>
            </a:pPr>
            <a:r>
              <a:rPr b="0" lang="en-US" sz="1800" spc="-1" strike="noStrike">
                <a:solidFill>
                  <a:srgbClr val="ffffff"/>
                </a:solidFill>
                <a:latin typeface="Hind"/>
              </a:rPr>
              <a:t>For more information, please contact </a:t>
            </a:r>
            <a:r>
              <a:rPr b="0" lang="en-US" sz="1800" spc="-1" strike="noStrike" u="sng">
                <a:solidFill>
                  <a:srgbClr val="0563c1"/>
                </a:solidFill>
                <a:uFillTx/>
                <a:latin typeface="Hind"/>
                <a:hlinkClick r:id="rId1"/>
              </a:rPr>
              <a:t>help@zigbee.org</a:t>
            </a:r>
            <a:r>
              <a:rPr b="0" lang="en-US" sz="1800" spc="-1" strike="noStrike">
                <a:solidFill>
                  <a:srgbClr val="ed0544"/>
                </a:solidFill>
                <a:latin typeface="Hind"/>
              </a:rPr>
              <a:t> </a:t>
            </a:r>
            <a:endParaRPr b="0" lang="en-US" sz="1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itle 4"/>
          <p:cNvSpPr txBox="1"/>
          <p:nvPr/>
        </p:nvSpPr>
        <p:spPr>
          <a:xfrm>
            <a:off x="838080" y="1122480"/>
            <a:ext cx="7334640" cy="2387160"/>
          </a:xfrm>
          <a:prstGeom prst="rect">
            <a:avLst/>
          </a:prstGeom>
          <a:noFill/>
          <a:ln w="0">
            <a:noFill/>
          </a:ln>
        </p:spPr>
        <p:txBody>
          <a:bodyPr anchor="b">
            <a:noAutofit/>
          </a:bodyPr>
          <a:p>
            <a:pPr>
              <a:lnSpc>
                <a:spcPct val="90000"/>
              </a:lnSpc>
            </a:pPr>
            <a:r>
              <a:rPr b="1" lang="en-US" sz="4800" spc="-1" strike="noStrike">
                <a:solidFill>
                  <a:srgbClr val="ffffff"/>
                </a:solidFill>
                <a:latin typeface="Montserrat"/>
                <a:ea typeface="Montserrat"/>
              </a:rPr>
              <a:t>How Zigbee works</a:t>
            </a:r>
            <a:endParaRPr b="0" lang="en-US" sz="4800" spc="-1" strike="noStrike">
              <a:solidFill>
                <a:srgbClr val="000000"/>
              </a:solidFill>
              <a:latin typeface="Calibri"/>
            </a:endParaRPr>
          </a:p>
        </p:txBody>
      </p:sp>
      <p:sp>
        <p:nvSpPr>
          <p:cNvPr id="160" name="Subtitle 5"/>
          <p:cNvSpPr txBox="1"/>
          <p:nvPr/>
        </p:nvSpPr>
        <p:spPr>
          <a:xfrm>
            <a:off x="838080" y="3602160"/>
            <a:ext cx="6535080" cy="1655280"/>
          </a:xfrm>
          <a:prstGeom prst="rect">
            <a:avLst/>
          </a:prstGeom>
          <a:noFill/>
          <a:ln w="0">
            <a:noFill/>
          </a:ln>
        </p:spPr>
        <p:txBody>
          <a:bodyPr>
            <a:noAutofit/>
          </a:bodyPr>
          <a:p>
            <a:pPr algn="ctr"/>
            <a:endParaRPr b="0" lang="en-US" sz="3200" spc="-1" strike="noStrike">
              <a:latin typeface="Arial"/>
            </a:endParaRPr>
          </a:p>
        </p:txBody>
      </p:sp>
      <p:sp>
        <p:nvSpPr>
          <p:cNvPr id="161" name="Footer Placeholder 3"/>
          <p:cNvSpPr txBox="1"/>
          <p:nvPr/>
        </p:nvSpPr>
        <p:spPr>
          <a:xfrm>
            <a:off x="2884320" y="6301800"/>
            <a:ext cx="4114440" cy="364680"/>
          </a:xfrm>
          <a:prstGeom prst="rect">
            <a:avLst/>
          </a:prstGeom>
          <a:noFill/>
          <a:ln w="0">
            <a:noFill/>
          </a:ln>
        </p:spPr>
        <p:txBody>
          <a:bodyPr anchor="ctr">
            <a:noAutofit/>
          </a:bodyPr>
          <a:p>
            <a:pPr>
              <a:lnSpc>
                <a:spcPct val="100000"/>
              </a:lnSpc>
            </a:pPr>
            <a:r>
              <a:rPr b="0" lang="en-US" sz="1200" spc="-1" strike="noStrike">
                <a:solidFill>
                  <a:srgbClr val="ffffff"/>
                </a:solidFill>
                <a:latin typeface="Calibri"/>
              </a:rPr>
              <a:t>© zigbee alliance. All rights reserved. CONFIDENTIAL</a:t>
            </a:r>
            <a:endParaRPr b="0" lang="en-US" sz="1200" spc="-1" strike="noStrike">
              <a:latin typeface="Times New Roman"/>
            </a:endParaRPr>
          </a:p>
        </p:txBody>
      </p:sp>
    </p:spTree>
  </p:cSld>
  <mc:AlternateContent>
    <mc:Choice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MWG Powerpoint Template_NEW</Template>
  <TotalTime>8577</TotalTime>
  <Application>LibreOffice/7.1.1.2$Windows_X86_64 LibreOffice_project/fe0b08f4af1bacafe4c7ecc87ce55bb426164676</Application>
  <AppVersion>15.0000</AppVersion>
  <Words>3734</Words>
  <Paragraphs>723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2016-12-17T17:33:34Z</dcterms:created>
  <dc:creator>Daniel Moneta</dc:creator>
  <dc:description/>
  <dc:language>zh-TW</dc:language>
  <cp:lastModifiedBy>Brendan Carroll</cp:lastModifiedBy>
  <dcterms:modified xsi:type="dcterms:W3CDTF">2019-11-08T20:24:36Z</dcterms:modified>
  <cp:revision>187</cp:revision>
  <dc:subject/>
  <dc:title>Analyst Pre-Briefings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31</vt:r8>
  </property>
  <property fmtid="{D5CDD505-2E9C-101B-9397-08002B2CF9AE}" pid="3" name="PresentationFormat">
    <vt:lpwstr>Widescreen</vt:lpwstr>
  </property>
  <property fmtid="{D5CDD505-2E9C-101B-9397-08002B2CF9AE}" pid="4" name="Slides">
    <vt:r8>88</vt:r8>
  </property>
</Properties>
</file>